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266" r:id="rId3"/>
    <p:sldId id="259" r:id="rId4"/>
    <p:sldId id="260" r:id="rId5"/>
    <p:sldId id="264" r:id="rId6"/>
    <p:sldId id="261" r:id="rId7"/>
    <p:sldId id="262" r:id="rId8"/>
    <p:sldId id="263" r:id="rId9"/>
    <p:sldId id="267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7541" autoAdjust="0"/>
  </p:normalViewPr>
  <p:slideViewPr>
    <p:cSldViewPr snapToGrid="0">
      <p:cViewPr varScale="1">
        <p:scale>
          <a:sx n="70" d="100"/>
          <a:sy n="70" d="100"/>
        </p:scale>
        <p:origin x="2016" y="66"/>
      </p:cViewPr>
      <p:guideLst/>
    </p:cSldViewPr>
  </p:slideViewPr>
  <p:notesTextViewPr>
    <p:cViewPr>
      <p:scale>
        <a:sx n="1" d="1"/>
        <a:sy n="1" d="1"/>
      </p:scale>
      <p:origin x="0" y="-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D9E8A-6D5F-4F74-B3F4-6C249285E7D6}" type="datetimeFigureOut">
              <a:rPr lang="sv-SE" smtClean="0"/>
              <a:t>2025-07-03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D92D-59C6-4680-A634-75BB6B3E3D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53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Script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dirty="0" err="1"/>
              <a:t>Stay</a:t>
            </a:r>
            <a:r>
              <a:rPr lang="sv-SE" b="1" dirty="0"/>
              <a:t> </a:t>
            </a:r>
            <a:r>
              <a:rPr lang="sv-SE" b="1" dirty="0" err="1"/>
              <a:t>updated</a:t>
            </a:r>
            <a:r>
              <a:rPr lang="sv-SE" b="1" dirty="0"/>
              <a:t> via</a:t>
            </a:r>
            <a:r>
              <a:rPr lang="sv-SE" b="1" baseline="0" dirty="0"/>
              <a:t> the s</a:t>
            </a:r>
            <a:r>
              <a:rPr lang="sv-SE" b="1" dirty="0"/>
              <a:t>tudent web </a:t>
            </a:r>
            <a:br>
              <a:rPr lang="sv-SE" b="1" dirty="0"/>
            </a:br>
            <a:r>
              <a:rPr lang="en-US" dirty="0"/>
              <a:t>The student web is where</a:t>
            </a:r>
            <a:r>
              <a:rPr lang="en-US" baseline="0" dirty="0"/>
              <a:t> we publish information for SLU </a:t>
            </a:r>
            <a:r>
              <a:rPr lang="en-US" dirty="0"/>
              <a:t>students, including information on the</a:t>
            </a:r>
            <a:r>
              <a:rPr lang="en-US" baseline="0" dirty="0"/>
              <a:t> </a:t>
            </a:r>
            <a:r>
              <a:rPr lang="en-US" dirty="0"/>
              <a:t>support available during your studies.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dirty="0" err="1"/>
              <a:t>Activate</a:t>
            </a:r>
            <a:r>
              <a:rPr lang="sv-SE" b="1" dirty="0"/>
              <a:t> </a:t>
            </a:r>
            <a:r>
              <a:rPr lang="sv-SE" b="1" dirty="0" err="1"/>
              <a:t>your</a:t>
            </a:r>
            <a:r>
              <a:rPr lang="sv-SE" b="1" dirty="0"/>
              <a:t> student </a:t>
            </a:r>
            <a:r>
              <a:rPr lang="sv-SE" b="1" dirty="0" err="1"/>
              <a:t>account</a:t>
            </a:r>
            <a:r>
              <a:rPr lang="sv-SE" dirty="0"/>
              <a:t/>
            </a:r>
            <a:br>
              <a:rPr lang="sv-SE" dirty="0"/>
            </a:br>
            <a:r>
              <a:rPr lang="en-US" dirty="0"/>
              <a:t>To be able to register on your course or </a:t>
            </a:r>
            <a:r>
              <a:rPr lang="en-US" dirty="0" err="1"/>
              <a:t>programme</a:t>
            </a:r>
            <a:r>
              <a:rPr lang="en-US" dirty="0"/>
              <a:t>, you need</a:t>
            </a:r>
            <a:r>
              <a:rPr lang="en-US" baseline="0" dirty="0"/>
              <a:t> to activate your SLU account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https://student.slu.se/en/study-support/it-support/support/new-student---start/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Get </a:t>
            </a:r>
            <a:r>
              <a:rPr lang="sv-SE" b="1" dirty="0" err="1"/>
              <a:t>started</a:t>
            </a:r>
            <a:r>
              <a:rPr lang="sv-SE" b="1" dirty="0"/>
              <a:t> </a:t>
            </a:r>
            <a:r>
              <a:rPr lang="sv-SE" b="1" dirty="0" err="1"/>
              <a:t>with</a:t>
            </a:r>
            <a:r>
              <a:rPr lang="sv-SE" b="1" dirty="0"/>
              <a:t> </a:t>
            </a:r>
            <a:r>
              <a:rPr lang="sv-SE" b="1" dirty="0" err="1"/>
              <a:t>SLU’s</a:t>
            </a:r>
            <a:r>
              <a:rPr lang="sv-SE" b="1" dirty="0"/>
              <a:t> digital </a:t>
            </a:r>
            <a:r>
              <a:rPr lang="sv-SE" b="1" dirty="0" err="1"/>
              <a:t>study</a:t>
            </a:r>
            <a:r>
              <a:rPr lang="sv-SE" b="1" dirty="0"/>
              <a:t> systems</a:t>
            </a:r>
            <a:br>
              <a:rPr lang="sv-SE" b="1" dirty="0"/>
            </a:br>
            <a:r>
              <a:rPr lang="en-US" b="0" dirty="0"/>
              <a:t>Once you have activated your SLU student account, you have access to several digital tools, systems and programs for your studies at SLU.</a:t>
            </a:r>
            <a:r>
              <a:rPr lang="en-US" b="0" baseline="0" dirty="0"/>
              <a:t> </a:t>
            </a:r>
            <a:r>
              <a:rPr lang="en-US" b="0" dirty="0"/>
              <a:t>Log in and </a:t>
            </a:r>
            <a:r>
              <a:rPr lang="en-US" b="0" dirty="0" err="1"/>
              <a:t>familiarise</a:t>
            </a:r>
            <a:r>
              <a:rPr lang="en-US" b="0" dirty="0"/>
              <a:t> yourself with these before the course starts.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="0" dirty="0"/>
              <a:t>https://student.slu.se/en/study-support/it-support/support/computer-software/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Pick </a:t>
            </a:r>
            <a:r>
              <a:rPr lang="sv-SE" b="1" dirty="0" err="1"/>
              <a:t>up</a:t>
            </a:r>
            <a:r>
              <a:rPr lang="sv-SE" b="1" dirty="0"/>
              <a:t> </a:t>
            </a:r>
            <a:r>
              <a:rPr lang="sv-SE" b="1" dirty="0" err="1"/>
              <a:t>your</a:t>
            </a:r>
            <a:r>
              <a:rPr lang="sv-SE" b="1" dirty="0"/>
              <a:t> access </a:t>
            </a:r>
            <a:r>
              <a:rPr lang="sv-SE" b="1" dirty="0" err="1"/>
              <a:t>card</a:t>
            </a:r>
            <a:r>
              <a:rPr lang="sv-SE" b="1" dirty="0"/>
              <a:t> </a:t>
            </a:r>
            <a:br>
              <a:rPr lang="sv-SE" b="1" dirty="0"/>
            </a:br>
            <a:r>
              <a:rPr lang="en-US" b="0" dirty="0"/>
              <a:t>Once you have registered on an SLU course, you will receive an email informing you that you can pick up your access card from the service </a:t>
            </a:r>
            <a:r>
              <a:rPr lang="en-US" b="0" dirty="0" err="1"/>
              <a:t>centre</a:t>
            </a:r>
            <a:r>
              <a:rPr lang="en-US" b="0" dirty="0"/>
              <a:t>. It can take up to two days from registration before you receive this email.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/>
            </a:r>
            <a:br>
              <a:rPr lang="sv-SE" dirty="0"/>
            </a:b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92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>
                <a:solidFill>
                  <a:schemeClr val="tx1"/>
                </a:solidFill>
              </a:rPr>
              <a:t>Script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b="1" dirty="0" err="1">
                <a:solidFill>
                  <a:schemeClr val="tx1"/>
                </a:solidFill>
              </a:rPr>
              <a:t>Mecenat</a:t>
            </a:r>
            <a:r>
              <a:rPr lang="en-US" b="1" dirty="0">
                <a:solidFill>
                  <a:schemeClr val="tx1"/>
                </a:solidFill>
              </a:rPr>
              <a:t> student card</a:t>
            </a:r>
            <a:r>
              <a:rPr lang="sv-SE" dirty="0">
                <a:solidFill>
                  <a:schemeClr val="tx1"/>
                </a:solidFill>
              </a:rPr>
              <a:t/>
            </a:r>
            <a:br>
              <a:rPr lang="sv-SE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Joining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student union is the easiest and the fastest way to get your </a:t>
            </a:r>
            <a:r>
              <a:rPr lang="en-US" dirty="0" err="1">
                <a:solidFill>
                  <a:schemeClr val="tx1"/>
                </a:solidFill>
              </a:rPr>
              <a:t>Mecenat</a:t>
            </a:r>
            <a:r>
              <a:rPr lang="en-US" dirty="0">
                <a:solidFill>
                  <a:schemeClr val="tx1"/>
                </a:solidFill>
              </a:rPr>
              <a:t> card.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As an international student at SLU, you are eligible for a </a:t>
            </a:r>
            <a:r>
              <a:rPr lang="en-US" dirty="0" err="1">
                <a:solidFill>
                  <a:schemeClr val="tx1"/>
                </a:solidFill>
              </a:rPr>
              <a:t>Mecenat</a:t>
            </a:r>
            <a:r>
              <a:rPr lang="en-US" dirty="0">
                <a:solidFill>
                  <a:schemeClr val="tx1"/>
                </a:solidFill>
              </a:rPr>
              <a:t> card, free of charge. The </a:t>
            </a:r>
            <a:r>
              <a:rPr lang="en-US" dirty="0" err="1">
                <a:solidFill>
                  <a:schemeClr val="tx1"/>
                </a:solidFill>
              </a:rPr>
              <a:t>Mecenat</a:t>
            </a:r>
            <a:r>
              <a:rPr lang="en-US" dirty="0">
                <a:solidFill>
                  <a:schemeClr val="tx1"/>
                </a:solidFill>
              </a:rPr>
              <a:t> card is a student card which offers a variety of discounts, including for public transportation and train companies throughout Sweden. 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Insurance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students at SLU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covered by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insurance at no extra cost. Make sure you know what the insurance covers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reading the information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student web: https://student.slu.se/en/rules-rights/rights-and-responsibilities/insurances/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insurance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provided by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Kammarkollegiet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government agency. </a:t>
            </a:r>
            <a:endParaRPr lang="en-US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Read about your rights and responsibilities on the student</a:t>
            </a:r>
            <a:r>
              <a:rPr lang="en-US" baseline="0" dirty="0">
                <a:solidFill>
                  <a:schemeClr val="tx1"/>
                </a:solidFill>
              </a:rPr>
              <a:t> web: </a:t>
            </a:r>
            <a:r>
              <a:rPr lang="en-US" dirty="0">
                <a:solidFill>
                  <a:schemeClr val="tx1"/>
                </a:solidFill>
              </a:rPr>
              <a:t>https://student.slu.se/en/rules-rights/rights-and-responsibilities/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 emergency number for ambulance, fire and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rescue services 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police.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842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Script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="0" dirty="0"/>
          </a:p>
          <a:p>
            <a:pPr marL="0" indent="0">
              <a:buFont typeface="Arial" panose="020B0604020202020204" pitchFamily="34" charset="0"/>
              <a:buNone/>
            </a:pPr>
            <a:endParaRPr lang="sv-SE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="0" dirty="0"/>
              <a:t>In</a:t>
            </a:r>
            <a:r>
              <a:rPr lang="sv-SE" b="0" baseline="0" dirty="0"/>
              <a:t> </a:t>
            </a:r>
            <a:r>
              <a:rPr lang="sv-SE" b="0" baseline="0" dirty="0" err="1"/>
              <a:t>case</a:t>
            </a:r>
            <a:r>
              <a:rPr lang="sv-SE" b="0" baseline="0" dirty="0"/>
              <a:t> of an </a:t>
            </a:r>
            <a:r>
              <a:rPr lang="sv-SE" b="0" baseline="0" dirty="0" err="1"/>
              <a:t>emergency</a:t>
            </a:r>
            <a:r>
              <a:rPr lang="sv-SE" b="0" baseline="0" dirty="0"/>
              <a:t>, </a:t>
            </a:r>
            <a:r>
              <a:rPr lang="sv-SE" b="0" baseline="0" dirty="0" err="1"/>
              <a:t>clicking</a:t>
            </a:r>
            <a:r>
              <a:rPr lang="sv-SE" b="0" baseline="0" dirty="0"/>
              <a:t> </a:t>
            </a:r>
            <a:r>
              <a:rPr lang="sv-SE" b="0" baseline="0" dirty="0" err="1"/>
              <a:t>this</a:t>
            </a:r>
            <a:r>
              <a:rPr lang="sv-SE" b="0" baseline="0" dirty="0"/>
              <a:t> symbol on the start page of the student web </a:t>
            </a:r>
            <a:r>
              <a:rPr lang="sv-SE" b="0" baseline="0" dirty="0" err="1"/>
              <a:t>will</a:t>
            </a:r>
            <a:r>
              <a:rPr lang="sv-SE" b="0" baseline="0" dirty="0"/>
              <a:t> </a:t>
            </a:r>
            <a:r>
              <a:rPr lang="sv-SE" b="0" baseline="0" dirty="0" err="1"/>
              <a:t>tell</a:t>
            </a:r>
            <a:r>
              <a:rPr lang="sv-SE" b="0" baseline="0" dirty="0"/>
              <a:t> </a:t>
            </a:r>
            <a:r>
              <a:rPr lang="sv-SE" b="0" baseline="0" dirty="0" err="1"/>
              <a:t>you</a:t>
            </a:r>
            <a:r>
              <a:rPr lang="sv-SE" b="0" baseline="0" dirty="0"/>
              <a:t> </a:t>
            </a:r>
            <a:r>
              <a:rPr lang="sv-SE" b="0" baseline="0" dirty="0" err="1"/>
              <a:t>what</a:t>
            </a:r>
            <a:r>
              <a:rPr lang="sv-SE" b="0" baseline="0" dirty="0"/>
              <a:t> to do.</a:t>
            </a:r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1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Script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>
                <a:solidFill>
                  <a:schemeClr val="bg1"/>
                </a:solidFill>
              </a:rPr>
              <a:t>https://student.slu.se/en/rules-rights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you will find information about who to contact if you experience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discrimination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harassment during your studies at SLU.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410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Script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dirty="0" err="1"/>
              <a:t>Study</a:t>
            </a:r>
            <a:r>
              <a:rPr lang="sv-SE" b="1" dirty="0"/>
              <a:t> and </a:t>
            </a:r>
            <a:r>
              <a:rPr lang="sv-SE" b="1" dirty="0" err="1"/>
              <a:t>career</a:t>
            </a:r>
            <a:r>
              <a:rPr lang="sv-SE" b="1" dirty="0"/>
              <a:t> </a:t>
            </a:r>
            <a:r>
              <a:rPr lang="sv-SE" b="1" dirty="0" err="1"/>
              <a:t>counselling</a:t>
            </a:r>
            <a:r>
              <a:rPr lang="sv-SE" b="1" dirty="0"/>
              <a:t/>
            </a:r>
            <a:br>
              <a:rPr lang="sv-SE" b="1" dirty="0"/>
            </a:br>
            <a:r>
              <a:rPr lang="en-US" sz="1200" dirty="0"/>
              <a:t>Having thoughts about your studies or your future? The study and career counsellors at SLU are available for support throughout your time here.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 err="1"/>
              <a:t>Studying</a:t>
            </a:r>
            <a:r>
              <a:rPr lang="sv-SE" sz="1200" b="1" dirty="0"/>
              <a:t> </a:t>
            </a:r>
            <a:r>
              <a:rPr lang="sv-SE" sz="1200" b="1" dirty="0" err="1"/>
              <a:t>with</a:t>
            </a:r>
            <a:r>
              <a:rPr lang="sv-SE" sz="1200" b="1" dirty="0"/>
              <a:t> a </a:t>
            </a:r>
            <a:r>
              <a:rPr lang="sv-SE" sz="1200" b="1" dirty="0" err="1"/>
              <a:t>disability</a:t>
            </a:r>
            <a:r>
              <a:rPr lang="sv-SE" dirty="0"/>
              <a:t/>
            </a:r>
            <a:br>
              <a:rPr lang="sv-SE" dirty="0"/>
            </a:b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SLU even if you have a disability such as dyslexia, ADHD or mental health issues. You can apply for study support for students with disabilities, and the support will be adapted to your needs. A study support coordinator will create a plan with you.  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1" dirty="0"/>
              <a:t>SLU University </a:t>
            </a:r>
            <a:r>
              <a:rPr lang="sv-SE" b="1" dirty="0" err="1"/>
              <a:t>Library</a:t>
            </a:r>
            <a:endParaRPr lang="sv-S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dirty="0"/>
              <a:t>SLU University Library offers </a:t>
            </a:r>
            <a:r>
              <a:rPr lang="sv-SE" sz="1200" baseline="0" dirty="0"/>
              <a:t>support on </a:t>
            </a:r>
            <a:r>
              <a:rPr lang="sv-SE" sz="1200" baseline="0" dirty="0" err="1"/>
              <a:t>academic</a:t>
            </a:r>
            <a:r>
              <a:rPr lang="sv-SE" sz="1200" baseline="0" dirty="0"/>
              <a:t> </a:t>
            </a:r>
            <a:r>
              <a:rPr lang="sv-SE" sz="1200" baseline="0" dirty="0" err="1"/>
              <a:t>writing</a:t>
            </a:r>
            <a:r>
              <a:rPr lang="sv-SE" sz="1200" baseline="0" dirty="0"/>
              <a:t>, </a:t>
            </a:r>
            <a:r>
              <a:rPr lang="sv-SE" sz="1200" baseline="0" dirty="0" err="1"/>
              <a:t>searching</a:t>
            </a:r>
            <a:r>
              <a:rPr lang="sv-SE" sz="1200" baseline="0" dirty="0"/>
              <a:t> and </a:t>
            </a:r>
            <a:r>
              <a:rPr lang="sv-SE" sz="1200" baseline="0" dirty="0" err="1"/>
              <a:t>reference</a:t>
            </a:r>
            <a:r>
              <a:rPr lang="sv-SE" sz="1200" baseline="0" dirty="0"/>
              <a:t> management. </a:t>
            </a:r>
            <a:endParaRPr lang="sv-SE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Student </a:t>
            </a:r>
            <a:r>
              <a:rPr lang="sv-SE" b="1" dirty="0" err="1"/>
              <a:t>health</a:t>
            </a:r>
            <a:r>
              <a:rPr lang="sv-SE" b="1" dirty="0"/>
              <a:t> services and the </a:t>
            </a:r>
            <a:r>
              <a:rPr lang="sv-SE" b="1" dirty="0" err="1"/>
              <a:t>university</a:t>
            </a:r>
            <a:r>
              <a:rPr lang="sv-SE" b="1" dirty="0"/>
              <a:t> </a:t>
            </a:r>
            <a:r>
              <a:rPr lang="sv-SE" b="1" dirty="0" err="1"/>
              <a:t>chaplaincy</a:t>
            </a:r>
            <a:r>
              <a:rPr lang="sv-SE" dirty="0"/>
              <a:t/>
            </a:r>
            <a:br>
              <a:rPr lang="sv-SE" dirty="0"/>
            </a:br>
            <a:r>
              <a:rPr lang="en-US" sz="1200" dirty="0"/>
              <a:t>At SLU, we want our students to be well, and at</a:t>
            </a:r>
            <a:r>
              <a:rPr lang="en-US" sz="1200" baseline="0" dirty="0"/>
              <a:t> all SLU sites you have a</a:t>
            </a:r>
            <a:r>
              <a:rPr lang="en-US" sz="1200" dirty="0"/>
              <a:t>ccess to some form of student health services.  You can also get support</a:t>
            </a:r>
            <a:r>
              <a:rPr lang="en-US" sz="1200" baseline="0" dirty="0"/>
              <a:t> through the u</a:t>
            </a:r>
            <a:r>
              <a:rPr lang="en-US" sz="1200" dirty="0"/>
              <a:t>niversity chaplaincy.</a:t>
            </a:r>
            <a:endParaRPr lang="sv-SE" sz="1200" b="1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518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Script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The student unions</a:t>
            </a:r>
            <a:br>
              <a:rPr lang="sv-SE" b="1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 has seven student unions which represent the student's interests and work to ensure high-quality courses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student unions are independent from the university.</a:t>
            </a:r>
            <a:r>
              <a:rPr lang="sv-SE" b="1" dirty="0"/>
              <a:t/>
            </a:r>
            <a:br>
              <a:rPr lang="sv-SE" b="1" dirty="0"/>
            </a:b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dirty="0" err="1"/>
              <a:t>Overwhelmed</a:t>
            </a:r>
            <a:r>
              <a:rPr lang="sv-SE" b="1" dirty="0"/>
              <a:t>?</a:t>
            </a:r>
            <a:r>
              <a:rPr lang="sv-SE" dirty="0"/>
              <a:t/>
            </a:r>
            <a:br>
              <a:rPr lang="sv-SE" dirty="0"/>
            </a:br>
            <a:r>
              <a:rPr lang="sv-SE" sz="1400" dirty="0"/>
              <a:t>-</a:t>
            </a:r>
            <a:r>
              <a:rPr lang="en-US" sz="1400" dirty="0"/>
              <a:t> It’s normal to feel confused at first, recovery is important, as is finding good routines</a:t>
            </a:r>
            <a:endParaRPr lang="sv-SE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92D-59C6-4680-A634-75BB6B3E3DD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21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9A38BAE-415F-48E3-BFF7-C08177B18C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00D1D80-F5E4-4596-8236-DC8D5A3EB490}"/>
              </a:ext>
            </a:extLst>
          </p:cNvPr>
          <p:cNvSpPr/>
          <p:nvPr userDrawn="1"/>
        </p:nvSpPr>
        <p:spPr>
          <a:xfrm>
            <a:off x="5600700" y="872292"/>
            <a:ext cx="966355" cy="93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6234F76-746D-4B5C-A15E-02625704ED21}"/>
              </a:ext>
            </a:extLst>
          </p:cNvPr>
          <p:cNvSpPr/>
          <p:nvPr userDrawn="1"/>
        </p:nvSpPr>
        <p:spPr>
          <a:xfrm>
            <a:off x="-2264735" y="24063"/>
            <a:ext cx="2160000" cy="12693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712788" algn="l"/>
              </a:tabLst>
            </a:pPr>
            <a:r>
              <a:rPr lang="sv-SE" sz="120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Startsidan </a:t>
            </a:r>
            <a:r>
              <a:rPr lang="sv-SE" sz="120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är förvald och fast, kan också väljas som paussida, t.ex. under kaffepausen i ett föredrag. Du ser alla mallsidorna under ”Ny Bild/Layout”. </a:t>
            </a:r>
            <a:endParaRPr lang="sv-SE" sz="1200" i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686778B-A416-4079-AAA0-A3FE9CDCD68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72138" y="793750"/>
            <a:ext cx="849312" cy="854075"/>
            <a:chOff x="3573" y="500"/>
            <a:chExt cx="535" cy="53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68530C6-AB59-4438-8214-4D8CD19DC24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573" y="500"/>
              <a:ext cx="535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0C9CB61-8DFA-4370-8AA1-B5A54FA0E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1" y="500"/>
              <a:ext cx="257" cy="345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rgbClr val="690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EC247F9-0193-4FBB-B6E1-2998D29003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73" y="500"/>
              <a:ext cx="257" cy="345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49ACFD5-ED1E-4A53-836D-628626254A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1" y="890"/>
              <a:ext cx="101" cy="148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57B3C7F-15F6-431B-B3DC-BEA9381FCE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5" y="892"/>
              <a:ext cx="110" cy="144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9BBD18A-E976-46C7-8578-32BC5CFFA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8" y="892"/>
              <a:ext cx="140" cy="146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rgbClr val="0061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86190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1" y="1226128"/>
            <a:ext cx="10643755" cy="91137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2" y="2407521"/>
            <a:ext cx="10654146" cy="368155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A3F9988-970A-4CA2-AFCD-21F25D8AD082}"/>
              </a:ext>
            </a:extLst>
          </p:cNvPr>
          <p:cNvSpPr/>
          <p:nvPr userDrawn="1"/>
        </p:nvSpPr>
        <p:spPr>
          <a:xfrm>
            <a:off x="-2074460" y="24063"/>
            <a:ext cx="1990236" cy="6764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265113" algn="l"/>
              </a:tabLst>
            </a:pPr>
            <a:r>
              <a:rPr lang="sv-SE" sz="1200" b="0" i="1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Rubrik och innehåll: </a:t>
            </a:r>
            <a:r>
              <a:rPr lang="sv-SE" sz="1200" b="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en- eller tvåradig rubrik och innehåll i fullbredd. </a:t>
            </a:r>
          </a:p>
        </p:txBody>
      </p:sp>
    </p:spTree>
    <p:extLst>
      <p:ext uri="{BB962C8B-B14F-4D97-AF65-F5344CB8AC3E}">
        <p14:creationId xmlns:p14="http://schemas.microsoft.com/office/powerpoint/2010/main" val="38320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i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1" y="1226128"/>
            <a:ext cx="10643755" cy="91137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2" y="2407521"/>
            <a:ext cx="5198919" cy="368155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C6F9F6A-5EE1-426E-AAF4-F9163894A5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1083" y="2407521"/>
            <a:ext cx="5198919" cy="368155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5" y="6140310"/>
            <a:ext cx="5205413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02F528CE-D42C-4F3A-A140-BC71A6819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9234" y="6140310"/>
            <a:ext cx="5205413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D8929DC-ABE9-4B31-816A-840B7C28DBBC}"/>
              </a:ext>
            </a:extLst>
          </p:cNvPr>
          <p:cNvSpPr/>
          <p:nvPr userDrawn="1"/>
        </p:nvSpPr>
        <p:spPr>
          <a:xfrm>
            <a:off x="-2088107" y="24063"/>
            <a:ext cx="2003883" cy="12693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Rubrik och innehåll i tvåspalt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för en- eller tvåradig rubrik och innehåll i två spalter (text, bild, diagram, film etc.). Du kan också lägga in en bildtext.</a:t>
            </a:r>
          </a:p>
        </p:txBody>
      </p:sp>
    </p:spTree>
    <p:extLst>
      <p:ext uri="{BB962C8B-B14F-4D97-AF65-F5344CB8AC3E}">
        <p14:creationId xmlns:p14="http://schemas.microsoft.com/office/powerpoint/2010/main" val="27591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BD3F50F6-01EF-4EEF-BF38-9783718964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6858000"/>
          </a:xfrm>
        </p:spPr>
        <p:txBody>
          <a:bodyPr tIns="2088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Bild/Film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F9B4EFBB-3C19-4225-8B81-20FAE00BBB2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59917" y="262659"/>
            <a:ext cx="504000" cy="504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  <a:p>
            <a:pPr lvl="0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D20A69E-B8A7-4EB8-9640-CFF681BD9E42}"/>
              </a:ext>
            </a:extLst>
          </p:cNvPr>
          <p:cNvSpPr/>
          <p:nvPr userDrawn="1"/>
        </p:nvSpPr>
        <p:spPr>
          <a:xfrm>
            <a:off x="-2088107" y="24063"/>
            <a:ext cx="2003883" cy="6764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Helbild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På denna mallsida kan du exempelvis lägga in en helsidesbild eller en film.</a:t>
            </a:r>
          </a:p>
        </p:txBody>
      </p:sp>
    </p:spTree>
    <p:extLst>
      <p:ext uri="{BB962C8B-B14F-4D97-AF65-F5344CB8AC3E}">
        <p14:creationId xmlns:p14="http://schemas.microsoft.com/office/powerpoint/2010/main" val="39283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k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5" y="3573754"/>
            <a:ext cx="5205413" cy="260350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7" name="Platshållare för innehåll 11">
            <a:extLst>
              <a:ext uri="{FF2B5EF4-FFF2-40B4-BE49-F238E27FC236}">
                <a16:creationId xmlns:a16="http://schemas.microsoft.com/office/drawing/2014/main" id="{D77B211B-F194-4A43-BF7A-62F518DA6C4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927" y="1278080"/>
            <a:ext cx="5195455" cy="2275611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05FC7AEF-5E77-4E7B-90F2-4920904C6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439" y="3573754"/>
            <a:ext cx="5205413" cy="260350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9B70EFF5-103B-40E9-9FCD-4568DC92A5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541" y="1278080"/>
            <a:ext cx="5195455" cy="2275611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1864F0BA-6C86-464C-8797-E2A18CE9C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25" y="6212779"/>
            <a:ext cx="5205413" cy="260350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4" name="Platshållare för innehåll 11">
            <a:extLst>
              <a:ext uri="{FF2B5EF4-FFF2-40B4-BE49-F238E27FC236}">
                <a16:creationId xmlns:a16="http://schemas.microsoft.com/office/drawing/2014/main" id="{CFA737C2-22B0-4972-A655-E0EBC3CE4BE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8927" y="3917105"/>
            <a:ext cx="5195455" cy="2275611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9CF59FF9-6AD4-4F26-B597-EC8568D9F5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8439" y="6212779"/>
            <a:ext cx="5205413" cy="260350"/>
          </a:xfrm>
        </p:spPr>
        <p:txBody>
          <a:bodyPr/>
          <a:lstStyle>
            <a:lvl1pPr marL="0" indent="0" algn="ctr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6" name="Platshållare för innehåll 11">
            <a:extLst>
              <a:ext uri="{FF2B5EF4-FFF2-40B4-BE49-F238E27FC236}">
                <a16:creationId xmlns:a16="http://schemas.microsoft.com/office/drawing/2014/main" id="{305AD0E1-5ECD-4AE7-B74F-E4C33179C4A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38541" y="3917105"/>
            <a:ext cx="5195455" cy="2275611"/>
          </a:xfrm>
        </p:spPr>
        <p:txBody>
          <a:bodyPr tIns="180000"/>
          <a:lstStyle>
            <a:lvl1pPr marL="0" indent="0" algn="ctr">
              <a:buNone/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7EF4E7C-C7CD-4699-97EF-2CC794367847}"/>
              </a:ext>
            </a:extLst>
          </p:cNvPr>
          <p:cNvSpPr/>
          <p:nvPr userDrawn="1"/>
        </p:nvSpPr>
        <p:spPr>
          <a:xfrm>
            <a:off x="-2074460" y="24063"/>
            <a:ext cx="1990236" cy="14669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84138" algn="l"/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objekt: 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plats för fyra objekt med varsin bildtext, centrerat. Bra när du vill jämföra objekt från olika år etc. Om du behöver göra fler/färre rutor kan du kopiera/ta bort platshållare.</a:t>
            </a:r>
          </a:p>
        </p:txBody>
      </p:sp>
    </p:spTree>
    <p:extLst>
      <p:ext uri="{BB962C8B-B14F-4D97-AF65-F5344CB8AC3E}">
        <p14:creationId xmlns:p14="http://schemas.microsoft.com/office/powerpoint/2010/main" val="31806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825" y="3573754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05FC7AEF-5E77-4E7B-90F2-4920904C6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439" y="3573754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1864F0BA-6C86-464C-8797-E2A18CE9C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25" y="6212779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9CF59FF9-6AD4-4F26-B597-EC8568D9F5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8439" y="6212779"/>
            <a:ext cx="5205413" cy="260350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7EF4E7C-C7CD-4699-97EF-2CC794367847}"/>
              </a:ext>
            </a:extLst>
          </p:cNvPr>
          <p:cNvSpPr/>
          <p:nvPr userDrawn="1"/>
        </p:nvSpPr>
        <p:spPr>
          <a:xfrm>
            <a:off x="-2074460" y="24063"/>
            <a:ext cx="1990236" cy="14669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84138" algn="l"/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bilder: 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plats för fyra bilder med varsin bildtext, vänsterställt. Bra när du vill jämföra bild från olika år etc. Om du behöver göra fler/färre rutor kan du kopiera/ta bort platshållare.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D8502A16-AA19-4E0B-AD6C-FDF1380549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6288" y="1273843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4 vänsterställda bilder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4F423E97-AED0-44CF-8D1B-7830CB26F37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6595" y="1273843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4 vänsterställda bilder</a:t>
            </a:r>
          </a:p>
        </p:txBody>
      </p:sp>
      <p:sp>
        <p:nvSpPr>
          <p:cNvPr id="23" name="Platshållare för bild 2">
            <a:extLst>
              <a:ext uri="{FF2B5EF4-FFF2-40B4-BE49-F238E27FC236}">
                <a16:creationId xmlns:a16="http://schemas.microsoft.com/office/drawing/2014/main" id="{1F062928-8BD1-4CA5-AA20-E60D0F7671C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6288" y="3908808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4 vänsterställda bilder</a:t>
            </a:r>
          </a:p>
        </p:txBody>
      </p:sp>
      <p:sp>
        <p:nvSpPr>
          <p:cNvPr id="24" name="Platshållare för bild 2">
            <a:extLst>
              <a:ext uri="{FF2B5EF4-FFF2-40B4-BE49-F238E27FC236}">
                <a16:creationId xmlns:a16="http://schemas.microsoft.com/office/drawing/2014/main" id="{BEE2F423-B0EB-442A-AC1F-47493895D0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26595" y="3908808"/>
            <a:ext cx="5187950" cy="2233613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4 vänsterställda bilder</a:t>
            </a:r>
          </a:p>
        </p:txBody>
      </p:sp>
    </p:spTree>
    <p:extLst>
      <p:ext uri="{BB962C8B-B14F-4D97-AF65-F5344CB8AC3E}">
        <p14:creationId xmlns:p14="http://schemas.microsoft.com/office/powerpoint/2010/main" val="16899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svart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F7A80C34-BE5B-48ED-9F8E-B78B0BD14B19}"/>
              </a:ext>
            </a:extLst>
          </p:cNvPr>
          <p:cNvSpPr/>
          <p:nvPr userDrawn="1"/>
        </p:nvSpPr>
        <p:spPr>
          <a:xfrm>
            <a:off x="-2088107" y="24063"/>
            <a:ext cx="2003883" cy="8828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84138" algn="l"/>
                <a:tab pos="265113" algn="l"/>
              </a:tabLst>
            </a:pPr>
            <a:r>
              <a:rPr lang="sv-SE" sz="1200" b="0" i="1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 svart sida: </a:t>
            </a:r>
            <a:r>
              <a:rPr lang="sv-SE" sz="1200" b="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välj som paussida eller lägg in om du vill diskutera något utanför presentationen.</a:t>
            </a:r>
          </a:p>
        </p:txBody>
      </p:sp>
    </p:spTree>
    <p:extLst>
      <p:ext uri="{BB962C8B-B14F-4D97-AF65-F5344CB8AC3E}">
        <p14:creationId xmlns:p14="http://schemas.microsoft.com/office/powerpoint/2010/main" val="28083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anrubrik svart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/>
              <a:t>Mellanrubrik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42B662A0-10BF-4655-924F-2045658ACA81}"/>
              </a:ext>
            </a:extLst>
          </p:cNvPr>
          <p:cNvSpPr/>
          <p:nvPr userDrawn="1"/>
        </p:nvSpPr>
        <p:spPr>
          <a:xfrm>
            <a:off x="-2088107" y="24063"/>
            <a:ext cx="2003883" cy="8828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84138" algn="l"/>
                <a:tab pos="265113" algn="l"/>
              </a:tabLst>
            </a:pPr>
            <a:r>
              <a:rPr lang="sv-SE" sz="1200" b="0" i="1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Mellanrubrik svart sida:</a:t>
            </a:r>
            <a:r>
              <a:rPr lang="sv-SE" sz="1200" b="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centrerad vit text för att skriva enstaka ord, frågor eller mellanrubriker på.</a:t>
            </a:r>
          </a:p>
        </p:txBody>
      </p:sp>
    </p:spTree>
    <p:extLst>
      <p:ext uri="{BB962C8B-B14F-4D97-AF65-F5344CB8AC3E}">
        <p14:creationId xmlns:p14="http://schemas.microsoft.com/office/powerpoint/2010/main" val="2072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ande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071" y="887104"/>
            <a:ext cx="8181111" cy="152924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Tack för uppmärksamheten!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A38726-4B59-42B1-BEB5-BAF39E474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8825" y="3195449"/>
            <a:ext cx="6501784" cy="242742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sv-SE" dirty="0"/>
              <a:t>Namn, organisation, telefonnummer, e-postadress, webbadress etc.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61E3A8A-3263-4EE6-96EF-548DE9119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3200" y="7200"/>
            <a:ext cx="2250000" cy="6824702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297439C-DE2D-4496-B897-CC792D86B486}"/>
              </a:ext>
            </a:extLst>
          </p:cNvPr>
          <p:cNvSpPr/>
          <p:nvPr userDrawn="1"/>
        </p:nvSpPr>
        <p:spPr>
          <a:xfrm>
            <a:off x="-2033516" y="24063"/>
            <a:ext cx="1949292" cy="10717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  <a:tabLst>
                <a:tab pos="265113" algn="l"/>
              </a:tabLst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Avslutande sida: 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in kontaktuppgifter eller vad du vill att folk ska komma ihåg när föreläsningen är slut.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32D95E5-095E-4AF8-A88F-8D008694B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8825" y="2868783"/>
            <a:ext cx="6501784" cy="291089"/>
          </a:xfrm>
        </p:spPr>
        <p:txBody>
          <a:bodyPr anchor="b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/>
            </a:lvl1pPr>
          </a:lstStyle>
          <a:p>
            <a:r>
              <a:rPr lang="sv-SE" sz="1600" dirty="0"/>
              <a:t>KONTAKTUPPGIFTER</a:t>
            </a:r>
          </a:p>
        </p:txBody>
      </p:sp>
    </p:spTree>
    <p:extLst>
      <p:ext uri="{BB962C8B-B14F-4D97-AF65-F5344CB8AC3E}">
        <p14:creationId xmlns:p14="http://schemas.microsoft.com/office/powerpoint/2010/main" val="13683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- och kapitelsida – klorofy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0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organisation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CF59F3B0-1A21-4D08-96F8-33B3411C5648}"/>
              </a:ext>
            </a:extLst>
          </p:cNvPr>
          <p:cNvSpPr/>
          <p:nvPr userDrawn="1"/>
        </p:nvSpPr>
        <p:spPr>
          <a:xfrm>
            <a:off x="-2129051" y="24063"/>
            <a:ext cx="2044827" cy="16645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Titel- och kapitelsida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fem färger: här skriver du in föredragets titel, ditt namn och tillhörighet. Mallsidan kan också användas som kapitelsida, där du skriver in avsnittets namn eller mötespunkt i rubrikfältet. </a:t>
            </a:r>
          </a:p>
        </p:txBody>
      </p:sp>
    </p:spTree>
    <p:extLst>
      <p:ext uri="{BB962C8B-B14F-4D97-AF65-F5344CB8AC3E}">
        <p14:creationId xmlns:p14="http://schemas.microsoft.com/office/powerpoint/2010/main" val="307015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- och kapitelsida – äp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588" y="2140966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3588" y="4717756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organisation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A869A8FD-7819-4E27-8383-8602F42D8C67}"/>
              </a:ext>
            </a:extLst>
          </p:cNvPr>
          <p:cNvSpPr/>
          <p:nvPr userDrawn="1"/>
        </p:nvSpPr>
        <p:spPr>
          <a:xfrm>
            <a:off x="-2129051" y="24063"/>
            <a:ext cx="2044827" cy="16645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Titel- och kapitelsida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fem färger: här skriver du in föredragets titel, ditt namn och tillhörighet. Mallsidan kan också användas som kapitelsida, där du skriver in avsnittets namn eller mötespunkt i rubrikfältet. </a:t>
            </a:r>
          </a:p>
        </p:txBody>
      </p:sp>
    </p:spTree>
    <p:extLst>
      <p:ext uri="{BB962C8B-B14F-4D97-AF65-F5344CB8AC3E}">
        <p14:creationId xmlns:p14="http://schemas.microsoft.com/office/powerpoint/2010/main" val="278640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 och kapitelsida – plom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55B6A2C6-5A5E-4C59-9FF4-96A68ADB3B71}"/>
              </a:ext>
            </a:extLst>
          </p:cNvPr>
          <p:cNvSpPr/>
          <p:nvPr userDrawn="1"/>
        </p:nvSpPr>
        <p:spPr>
          <a:xfrm>
            <a:off x="-2129051" y="24063"/>
            <a:ext cx="2044827" cy="16645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Titel- och kapitelsida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fem färger: här skriver du in föredragets titel, ditt namn och tillhörighet. Mallsidan kan också användas som kapitelsida, där du skriver in avsnittets namn eller mötespunkt i rubrikfältet. 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0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297062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 och kapitelsida – havsv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8E950D7F-C06C-4075-BD6B-9B742F936C49}"/>
              </a:ext>
            </a:extLst>
          </p:cNvPr>
          <p:cNvSpPr/>
          <p:nvPr userDrawn="1"/>
        </p:nvSpPr>
        <p:spPr>
          <a:xfrm>
            <a:off x="-2129051" y="24063"/>
            <a:ext cx="2044827" cy="16645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Titel- och kapitelsida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fem färger: här skriver du in föredragets titel, ditt namn och tillhörighet. Mallsidan kan också användas som kapitelsida, där du skriver in avsnittets namn eller mötespunkt i rubrikfältet. 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0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42553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 och kapitelsida – 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8C5A01F-3658-46AC-A1DE-8445AEAB0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94A9C963-ED04-41BD-8D28-415BB3BACE33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CA2365-A94F-4ED0-819A-EFFBD6E13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0E550A-B98B-4ADA-AD2F-D094FE3AA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2D2CB4C-85D6-4CEB-9EE1-0E0043FD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791EDC4-8302-4829-8B4B-A1D52FD2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F57A86D-80CD-43BB-ABCA-763C7277C5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38E6F990-5417-4B35-AE8C-59B9F25EA90A}"/>
              </a:ext>
            </a:extLst>
          </p:cNvPr>
          <p:cNvSpPr/>
          <p:nvPr userDrawn="1"/>
        </p:nvSpPr>
        <p:spPr>
          <a:xfrm>
            <a:off x="-2129051" y="24063"/>
            <a:ext cx="2044827" cy="16645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Titel- och kapitelsida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fem färger: här skriver du in föredragets titel, ditt namn och tillhörighet. Mallsidan kan också användas som kapitelsida, där du skriver in avsnittets namn eller mötespunkt i rubrikfältet. 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5459" y="2184770"/>
            <a:ext cx="9144000" cy="2387600"/>
          </a:xfrm>
        </p:spPr>
        <p:txBody>
          <a:bodyPr anchor="b"/>
          <a:lstStyle>
            <a:lvl1pPr algn="l">
              <a:lnSpc>
                <a:spcPts val="5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21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459" y="4761560"/>
            <a:ext cx="9144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12169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ED21EC5-62F9-469A-B2AE-D25E125AF6D9}"/>
              </a:ext>
            </a:extLst>
          </p:cNvPr>
          <p:cNvSpPr/>
          <p:nvPr userDrawn="1"/>
        </p:nvSpPr>
        <p:spPr>
          <a:xfrm>
            <a:off x="0" y="0"/>
            <a:ext cx="806823" cy="6858000"/>
          </a:xfrm>
          <a:prstGeom prst="rect">
            <a:avLst/>
          </a:prstGeom>
          <a:solidFill>
            <a:srgbClr val="004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077B0EB-C7B7-43AB-8A6A-B3EB0DEE2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4"/>
          <a:stretch/>
        </p:blipFill>
        <p:spPr>
          <a:xfrm>
            <a:off x="35861" y="0"/>
            <a:ext cx="12156139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072" y="800100"/>
            <a:ext cx="8669483" cy="880197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Innehåll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81B56D4-D572-4F77-ADFE-A496E83B0B07}"/>
              </a:ext>
            </a:extLst>
          </p:cNvPr>
          <p:cNvGrpSpPr/>
          <p:nvPr userDrawn="1"/>
        </p:nvGrpSpPr>
        <p:grpSpPr>
          <a:xfrm>
            <a:off x="260350" y="258763"/>
            <a:ext cx="503238" cy="506412"/>
            <a:chOff x="260350" y="258763"/>
            <a:chExt cx="503238" cy="50641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9950389-10F4-457A-987D-FDD9A7550B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BA4E1A3-C424-492E-980C-420CF1ECD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0F966FE-8E3B-4344-AE8D-478E20AFEC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97503E8-9288-4CB1-A5AA-B956986E94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2D2D20C9-0781-4420-82D4-B22761D42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ABEB415B-90BD-4B90-9A47-EE31D58C43FE}"/>
              </a:ext>
            </a:extLst>
          </p:cNvPr>
          <p:cNvSpPr/>
          <p:nvPr userDrawn="1"/>
        </p:nvSpPr>
        <p:spPr>
          <a:xfrm>
            <a:off x="-2211572" y="24063"/>
            <a:ext cx="2127348" cy="8740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b="0" i="1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Dispositionssida</a:t>
            </a:r>
            <a:r>
              <a:rPr lang="sv-SE" sz="1200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här skriver du in de olika punkter (kapitel) som föredraget eller mötet innehåller.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99C489A3-F9A8-462F-B8AE-A8B3134F7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313" y="1960814"/>
            <a:ext cx="8710445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2pPr>
            <a:lvl3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3pPr>
            <a:lvl4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4pPr>
            <a:lvl5pPr marL="901700" indent="-457200">
              <a:buFont typeface="+mj-lt"/>
              <a:buAutoNum type="alphaLcParenR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589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kil och utbytbar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74669" y="1014582"/>
            <a:ext cx="1543488" cy="5849336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488" h="5849336">
                <a:moveTo>
                  <a:pt x="0" y="5843418"/>
                </a:moveTo>
                <a:lnTo>
                  <a:pt x="1538565" y="0"/>
                </a:lnTo>
                <a:cubicBezTo>
                  <a:pt x="1544726" y="26931"/>
                  <a:pt x="1543742" y="13381"/>
                  <a:pt x="1542758" y="49836"/>
                </a:cubicBezTo>
                <a:lnTo>
                  <a:pt x="314033" y="5849336"/>
                </a:lnTo>
                <a:lnTo>
                  <a:pt x="0" y="58434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60963" y="1108695"/>
            <a:ext cx="1233996" cy="5749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996" h="5749305">
                <a:moveTo>
                  <a:pt x="0" y="5749305"/>
                </a:moveTo>
                <a:lnTo>
                  <a:pt x="1231615" y="0"/>
                </a:lnTo>
                <a:cubicBezTo>
                  <a:pt x="1232409" y="1916435"/>
                  <a:pt x="1233202" y="3832870"/>
                  <a:pt x="1233996" y="5749305"/>
                </a:cubicBezTo>
                <a:lnTo>
                  <a:pt x="0" y="5749305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720000" bIns="165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2CE84D2-A6B0-47F2-BD7C-842E6783A3CA}"/>
              </a:ext>
            </a:extLst>
          </p:cNvPr>
          <p:cNvSpPr/>
          <p:nvPr userDrawn="1"/>
        </p:nvSpPr>
        <p:spPr>
          <a:xfrm>
            <a:off x="-2074460" y="24063"/>
            <a:ext cx="1990236" cy="37508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1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Text, kil och utbytbar liten bild: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Byta till egen bild till höger: klicka på ikonen för ”Bilder” i platshållaren och infoga bild, som inte bör vara för detaljerad.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Flytta bilden inom bildytan: markera bilden, välj ”Beskär”, markera bilden igen och flytta/ändra storlek.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Byta färg på kilen: markera kilen, välj annan temafärg med ”Figurfyllning”. Om kilen inte kan markeras, markera bildytan och välj ”Placera längst bak”.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74DDC08D-FA75-4863-947C-517F8BA9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20" y="1250479"/>
            <a:ext cx="9862886" cy="88019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180675CF-18A0-44DC-94A7-B0DBF8A48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20" y="2397440"/>
            <a:ext cx="9862886" cy="364851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38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kil och utbytbar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17330" y="-13285"/>
            <a:ext cx="6385180" cy="6892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6868391 h 6868391"/>
              <a:gd name="connsiteX1" fmla="*/ 241323 w 1233996"/>
              <a:gd name="connsiteY1" fmla="*/ 0 h 6868391"/>
              <a:gd name="connsiteX2" fmla="*/ 1231615 w 1233996"/>
              <a:gd name="connsiteY2" fmla="*/ 1119086 h 6868391"/>
              <a:gd name="connsiteX3" fmla="*/ 1233996 w 1233996"/>
              <a:gd name="connsiteY3" fmla="*/ 6868391 h 6868391"/>
              <a:gd name="connsiteX4" fmla="*/ 0 w 1233996"/>
              <a:gd name="connsiteY4" fmla="*/ 6868391 h 6868391"/>
              <a:gd name="connsiteX0" fmla="*/ 0 w 1235763"/>
              <a:gd name="connsiteY0" fmla="*/ 6892305 h 6892305"/>
              <a:gd name="connsiteX1" fmla="*/ 241323 w 1235763"/>
              <a:gd name="connsiteY1" fmla="*/ 23914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39480 w 1235763"/>
              <a:gd name="connsiteY1" fmla="*/ 2153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1102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3880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763" h="6892305">
                <a:moveTo>
                  <a:pt x="0" y="6892305"/>
                </a:moveTo>
                <a:lnTo>
                  <a:pt x="245582" y="3880"/>
                </a:lnTo>
                <a:cubicBezTo>
                  <a:pt x="577634" y="-3298"/>
                  <a:pt x="903585" y="7178"/>
                  <a:pt x="1235637" y="0"/>
                </a:cubicBezTo>
                <a:cubicBezTo>
                  <a:pt x="1236431" y="1916435"/>
                  <a:pt x="1233202" y="4975870"/>
                  <a:pt x="1233996" y="6892305"/>
                </a:cubicBezTo>
                <a:lnTo>
                  <a:pt x="0" y="689230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1332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tx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A5E3EC2-7DB2-4C8C-8E35-255720F3AAA6}"/>
              </a:ext>
            </a:extLst>
          </p:cNvPr>
          <p:cNvSpPr/>
          <p:nvPr userDrawn="1"/>
        </p:nvSpPr>
        <p:spPr>
          <a:xfrm>
            <a:off x="-2088107" y="24063"/>
            <a:ext cx="2003883" cy="37508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1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Text, kil och utbytbar stor bild: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Byta till egen bild till höger: klicka på ikonen för ”Bilder” i platshållaren och infoga bild, som inte bör vara för detaljerad.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Flytta bilden inom bildytan: markera bilden, välj ”Beskär”, markera bilden igen och flytta/ändra storlek.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sv-SE" sz="1200" i="0" u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Byta färg på kilen: markera kilen, välj annan temafärg med ”Figurfyllning”. Om kilen inte kan markeras, markera bildytan och välj ”Placera längst bak”.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AD75157-2CF5-43DE-9D1C-3B451B4B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20" y="1250479"/>
            <a:ext cx="5168055" cy="88019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498AC19-0878-4078-B419-F210CA38C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20" y="2397440"/>
            <a:ext cx="5168055" cy="364851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3045" y="-26568"/>
            <a:ext cx="1565663" cy="6887833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663" h="6887833">
                <a:moveTo>
                  <a:pt x="0" y="6878649"/>
                </a:moveTo>
                <a:lnTo>
                  <a:pt x="1545097" y="0"/>
                </a:lnTo>
                <a:cubicBezTo>
                  <a:pt x="1551258" y="26931"/>
                  <a:pt x="1566602" y="-16011"/>
                  <a:pt x="1565618" y="20444"/>
                </a:cubicBezTo>
                <a:lnTo>
                  <a:pt x="349955" y="6887833"/>
                </a:lnTo>
                <a:lnTo>
                  <a:pt x="0" y="68786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6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D002A85-B127-475E-ADC4-27F8DC22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800100"/>
            <a:ext cx="10515600" cy="880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Alicka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FD374E-AE23-4243-BB8A-E206234C6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072" y="1960708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CBB460D-1B7A-4441-A3D9-64BD73112B9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72" y="258978"/>
            <a:ext cx="503569" cy="5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6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68313" indent="-219075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95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42FE3E0-1585-C15C-9322-264CC85992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16520D8-5D5E-1EAD-0FC0-B271CFA954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1126EC5-E2F8-E7E7-6219-2109492C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85" y="2815503"/>
            <a:ext cx="9862886" cy="880197"/>
          </a:xfrm>
        </p:spPr>
        <p:txBody>
          <a:bodyPr/>
          <a:lstStyle/>
          <a:p>
            <a:pPr algn="ctr"/>
            <a:r>
              <a:rPr lang="sv-SE" sz="8000" dirty="0" err="1"/>
              <a:t>Welcome</a:t>
            </a:r>
            <a:r>
              <a:rPr lang="sv-SE" sz="8000" dirty="0"/>
              <a:t> to SLU</a:t>
            </a:r>
          </a:p>
        </p:txBody>
      </p:sp>
    </p:spTree>
    <p:extLst>
      <p:ext uri="{BB962C8B-B14F-4D97-AF65-F5344CB8AC3E}">
        <p14:creationId xmlns:p14="http://schemas.microsoft.com/office/powerpoint/2010/main" val="15630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D9F942-59F2-4E65-8764-801A43CF4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096" y="442912"/>
            <a:ext cx="9144000" cy="1086220"/>
          </a:xfrm>
        </p:spPr>
        <p:txBody>
          <a:bodyPr/>
          <a:lstStyle/>
          <a:p>
            <a:pPr algn="ctr"/>
            <a:r>
              <a:rPr lang="sv-SE" dirty="0"/>
              <a:t>New student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2C2E80E-57FF-4944-A302-44A5B8252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096" y="1529132"/>
            <a:ext cx="9144000" cy="581891"/>
          </a:xfrm>
        </p:spPr>
        <p:txBody>
          <a:bodyPr/>
          <a:lstStyle/>
          <a:p>
            <a:pPr algn="ctr"/>
            <a:r>
              <a:rPr lang="sv-SE" sz="2800" dirty="0" err="1"/>
              <a:t>What</a:t>
            </a:r>
            <a:r>
              <a:rPr lang="sv-SE" sz="2800" dirty="0"/>
              <a:t> do I </a:t>
            </a:r>
            <a:r>
              <a:rPr lang="sv-SE" sz="2800" dirty="0" err="1"/>
              <a:t>need</a:t>
            </a:r>
            <a:r>
              <a:rPr lang="sv-SE" sz="2800" dirty="0"/>
              <a:t> to do?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E2C2E80E-57FF-4944-A302-44A5B8252806}"/>
              </a:ext>
            </a:extLst>
          </p:cNvPr>
          <p:cNvSpPr txBox="1">
            <a:spLocks/>
          </p:cNvSpPr>
          <p:nvPr/>
        </p:nvSpPr>
        <p:spPr>
          <a:xfrm>
            <a:off x="785148" y="2107864"/>
            <a:ext cx="10897904" cy="37218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sv-S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Stay</a:t>
            </a:r>
            <a:r>
              <a:rPr lang="sv-SE" sz="2800" dirty="0"/>
              <a:t> </a:t>
            </a:r>
            <a:r>
              <a:rPr lang="sv-SE" sz="2800" dirty="0" err="1"/>
              <a:t>updated</a:t>
            </a:r>
            <a:r>
              <a:rPr lang="sv-SE" sz="2800" dirty="0"/>
              <a:t> via the student web</a:t>
            </a:r>
            <a:br>
              <a:rPr lang="sv-SE" sz="2800" dirty="0"/>
            </a:b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Activate</a:t>
            </a:r>
            <a:r>
              <a:rPr lang="sv-SE" sz="2800" dirty="0"/>
              <a:t> your student </a:t>
            </a:r>
            <a:r>
              <a:rPr lang="sv-SE" sz="2800" dirty="0" err="1"/>
              <a:t>account</a:t>
            </a: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Pick </a:t>
            </a:r>
            <a:r>
              <a:rPr lang="sv-SE" sz="2800" dirty="0" err="1"/>
              <a:t>up</a:t>
            </a:r>
            <a:r>
              <a:rPr lang="sv-SE" sz="2800" dirty="0"/>
              <a:t> </a:t>
            </a:r>
            <a:r>
              <a:rPr lang="sv-SE" sz="2800" dirty="0" err="1"/>
              <a:t>your</a:t>
            </a:r>
            <a:r>
              <a:rPr lang="sv-SE" sz="2800" dirty="0"/>
              <a:t> access </a:t>
            </a:r>
            <a:r>
              <a:rPr lang="sv-SE" sz="2800" dirty="0" err="1"/>
              <a:t>card</a:t>
            </a:r>
            <a:r>
              <a:rPr lang="sv-SE" sz="2800" dirty="0"/>
              <a:t> (</a:t>
            </a:r>
            <a:r>
              <a:rPr lang="sv-SE" sz="2800" dirty="0" err="1"/>
              <a:t>after</a:t>
            </a:r>
            <a:r>
              <a:rPr lang="sv-SE" sz="2800" dirty="0"/>
              <a:t> </a:t>
            </a:r>
            <a:r>
              <a:rPr lang="sv-SE" sz="2800" dirty="0" err="1"/>
              <a:t>registration</a:t>
            </a:r>
            <a:r>
              <a:rPr lang="sv-SE" sz="2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Get </a:t>
            </a:r>
            <a:r>
              <a:rPr lang="sv-SE" sz="2800" dirty="0" err="1"/>
              <a:t>started</a:t>
            </a:r>
            <a:r>
              <a:rPr lang="sv-SE" sz="2800" dirty="0"/>
              <a:t> </a:t>
            </a:r>
            <a:r>
              <a:rPr lang="sv-SE" sz="2800" dirty="0" err="1"/>
              <a:t>with</a:t>
            </a:r>
            <a:r>
              <a:rPr lang="sv-SE" sz="2800" dirty="0"/>
              <a:t> </a:t>
            </a:r>
            <a:r>
              <a:rPr lang="sv-SE" sz="2800" dirty="0" err="1"/>
              <a:t>SLU’s</a:t>
            </a:r>
            <a:r>
              <a:rPr lang="sv-SE" sz="2800" dirty="0"/>
              <a:t> digital systems for studies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E2C2E80E-57FF-4944-A302-44A5B8252806}"/>
              </a:ext>
            </a:extLst>
          </p:cNvPr>
          <p:cNvSpPr txBox="1">
            <a:spLocks/>
          </p:cNvSpPr>
          <p:nvPr/>
        </p:nvSpPr>
        <p:spPr>
          <a:xfrm>
            <a:off x="1029682" y="5835090"/>
            <a:ext cx="9144000" cy="5818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/>
              <a:t>https://student.slu.se/en</a:t>
            </a:r>
          </a:p>
        </p:txBody>
      </p:sp>
    </p:spTree>
    <p:extLst>
      <p:ext uri="{BB962C8B-B14F-4D97-AF65-F5344CB8AC3E}">
        <p14:creationId xmlns:p14="http://schemas.microsoft.com/office/powerpoint/2010/main" val="30529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FED9F942-59F2-4E65-8764-801A43CF4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096" y="297440"/>
            <a:ext cx="9144000" cy="1086220"/>
          </a:xfrm>
        </p:spPr>
        <p:txBody>
          <a:bodyPr/>
          <a:lstStyle/>
          <a:p>
            <a:pPr algn="ctr"/>
            <a:r>
              <a:rPr lang="sv-SE" dirty="0" err="1"/>
              <a:t>Good</a:t>
            </a:r>
            <a:r>
              <a:rPr lang="sv-SE" dirty="0"/>
              <a:t> to </a:t>
            </a:r>
            <a:r>
              <a:rPr lang="sv-SE" dirty="0" err="1"/>
              <a:t>know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E2C2E80E-57FF-4944-A302-44A5B8252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096" y="1529132"/>
            <a:ext cx="9144000" cy="581891"/>
          </a:xfrm>
        </p:spPr>
        <p:txBody>
          <a:bodyPr/>
          <a:lstStyle/>
          <a:p>
            <a:pPr algn="ctr"/>
            <a:r>
              <a:rPr lang="sv-SE" sz="3200" dirty="0"/>
              <a:t>Practical information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E2C2E80E-57FF-4944-A302-44A5B8252806}"/>
              </a:ext>
            </a:extLst>
          </p:cNvPr>
          <p:cNvSpPr txBox="1">
            <a:spLocks/>
          </p:cNvSpPr>
          <p:nvPr/>
        </p:nvSpPr>
        <p:spPr>
          <a:xfrm>
            <a:off x="1294096" y="1820077"/>
            <a:ext cx="8121368" cy="37218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</a:rPr>
              <a:t>Mecenat</a:t>
            </a:r>
            <a:r>
              <a:rPr lang="en-US" sz="3200" dirty="0">
                <a:solidFill>
                  <a:schemeClr val="tx1"/>
                </a:solidFill>
              </a:rPr>
              <a:t> student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>
                <a:solidFill>
                  <a:schemeClr val="tx1"/>
                </a:solidFill>
              </a:rPr>
              <a:t>Student </a:t>
            </a:r>
            <a:r>
              <a:rPr lang="sv-SE" sz="3200" dirty="0" err="1">
                <a:solidFill>
                  <a:schemeClr val="tx1"/>
                </a:solidFill>
              </a:rPr>
              <a:t>insurance</a:t>
            </a:r>
            <a:r>
              <a:rPr lang="sv-SE" sz="3200" dirty="0">
                <a:solidFill>
                  <a:schemeClr val="tx1"/>
                </a:solidFill>
              </a:rPr>
              <a:t> via </a:t>
            </a:r>
            <a:r>
              <a:rPr lang="sv-SE" sz="3200" u="sng" dirty="0">
                <a:solidFill>
                  <a:schemeClr val="tx1"/>
                </a:solidFill>
              </a:rPr>
              <a:t>Kammarkollegiet</a:t>
            </a:r>
            <a:r>
              <a:rPr lang="sv-SE" sz="3200" dirty="0">
                <a:solidFill>
                  <a:schemeClr val="tx1"/>
                </a:solidFill>
              </a:rPr>
              <a:t/>
            </a:r>
            <a:br>
              <a:rPr lang="sv-SE" sz="3200" dirty="0">
                <a:solidFill>
                  <a:schemeClr val="tx1"/>
                </a:solidFill>
              </a:rPr>
            </a:br>
            <a:endParaRPr lang="sv-SE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Your rights and 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Call </a:t>
            </a:r>
            <a:r>
              <a:rPr lang="en-US" sz="3200" dirty="0">
                <a:solidFill>
                  <a:schemeClr val="tx1"/>
                </a:solidFill>
              </a:rPr>
              <a:t>112 </a:t>
            </a:r>
            <a:r>
              <a:rPr lang="en-US" sz="3200" dirty="0" smtClean="0">
                <a:solidFill>
                  <a:schemeClr val="tx1"/>
                </a:solidFill>
              </a:rPr>
              <a:t>if you need an ambulance</a:t>
            </a:r>
            <a:r>
              <a:rPr lang="en-US" sz="3200" dirty="0">
                <a:solidFill>
                  <a:schemeClr val="tx1"/>
                </a:solidFill>
              </a:rPr>
              <a:t>, fire </a:t>
            </a:r>
            <a:r>
              <a:rPr lang="en-US" sz="3200" dirty="0" smtClean="0">
                <a:solidFill>
                  <a:schemeClr val="tx1"/>
                </a:solidFill>
              </a:rPr>
              <a:t>and rescue services or the </a:t>
            </a:r>
            <a:r>
              <a:rPr lang="en-US" sz="3200" dirty="0">
                <a:solidFill>
                  <a:schemeClr val="tx1"/>
                </a:solidFill>
              </a:rPr>
              <a:t>police.</a:t>
            </a:r>
            <a:r>
              <a:rPr lang="sv-SE" sz="1200" dirty="0">
                <a:solidFill>
                  <a:schemeClr val="tx1"/>
                </a:solidFill>
              </a:rPr>
              <a:t/>
            </a:r>
            <a:br>
              <a:rPr lang="sv-SE" sz="12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D9F942-59F2-4E65-8764-801A43CF4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056" y="442912"/>
            <a:ext cx="9144000" cy="1086220"/>
          </a:xfrm>
        </p:spPr>
        <p:txBody>
          <a:bodyPr/>
          <a:lstStyle/>
          <a:p>
            <a:pPr algn="ctr"/>
            <a:r>
              <a:rPr lang="sv-SE" dirty="0"/>
              <a:t/>
            </a:r>
            <a:br>
              <a:rPr lang="sv-SE" dirty="0"/>
            </a:br>
            <a:r>
              <a:rPr lang="sv-SE" dirty="0"/>
              <a:t>In </a:t>
            </a:r>
            <a:r>
              <a:rPr lang="sv-SE" dirty="0" err="1"/>
              <a:t>case</a:t>
            </a:r>
            <a:r>
              <a:rPr lang="sv-SE" dirty="0"/>
              <a:t> of </a:t>
            </a:r>
            <a:r>
              <a:rPr lang="sv-SE" dirty="0" err="1"/>
              <a:t>emergency</a:t>
            </a:r>
            <a:endParaRPr lang="sv-SE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E2C2E80E-57FF-4944-A302-44A5B8252806}"/>
              </a:ext>
            </a:extLst>
          </p:cNvPr>
          <p:cNvSpPr txBox="1">
            <a:spLocks/>
          </p:cNvSpPr>
          <p:nvPr/>
        </p:nvSpPr>
        <p:spPr>
          <a:xfrm>
            <a:off x="1294096" y="2121783"/>
            <a:ext cx="10897904" cy="37218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E2C2E80E-57FF-4944-A302-44A5B8252806}"/>
              </a:ext>
            </a:extLst>
          </p:cNvPr>
          <p:cNvSpPr txBox="1">
            <a:spLocks/>
          </p:cNvSpPr>
          <p:nvPr/>
        </p:nvSpPr>
        <p:spPr>
          <a:xfrm>
            <a:off x="1294096" y="5819514"/>
            <a:ext cx="9144000" cy="5818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/>
              <a:t>https://student.slu.se/en/study-support/emergencies-and-incidents/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156" y="2465255"/>
            <a:ext cx="2822302" cy="2507340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E2C2E80E-57FF-4944-A302-44A5B8252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096" y="1529132"/>
            <a:ext cx="9144000" cy="581891"/>
          </a:xfrm>
        </p:spPr>
        <p:txBody>
          <a:bodyPr/>
          <a:lstStyle/>
          <a:p>
            <a:pPr algn="ctr"/>
            <a:r>
              <a:rPr lang="sv-SE" sz="2800" dirty="0" err="1"/>
              <a:t>What</a:t>
            </a:r>
            <a:r>
              <a:rPr lang="sv-SE" sz="2800" dirty="0"/>
              <a:t> to do </a:t>
            </a:r>
            <a:r>
              <a:rPr lang="sv-SE" sz="2800" dirty="0" err="1"/>
              <a:t>if</a:t>
            </a:r>
            <a:r>
              <a:rPr lang="sv-SE" sz="2800" dirty="0"/>
              <a:t> </a:t>
            </a:r>
            <a:r>
              <a:rPr lang="sv-SE" sz="2800" dirty="0" err="1"/>
              <a:t>there’s</a:t>
            </a:r>
            <a:r>
              <a:rPr lang="sv-SE" sz="2800" dirty="0"/>
              <a:t> an </a:t>
            </a:r>
            <a:r>
              <a:rPr lang="sv-SE" sz="2800" dirty="0" err="1"/>
              <a:t>accident</a:t>
            </a:r>
            <a:r>
              <a:rPr lang="sv-SE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022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FED9F942-59F2-4E65-8764-801A43CF4831}"/>
              </a:ext>
            </a:extLst>
          </p:cNvPr>
          <p:cNvSpPr txBox="1">
            <a:spLocks/>
          </p:cNvSpPr>
          <p:nvPr/>
        </p:nvSpPr>
        <p:spPr>
          <a:xfrm>
            <a:off x="908333" y="385763"/>
            <a:ext cx="10607392" cy="10862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Gender equality and equal conditions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E2C2E80E-57FF-4944-A302-44A5B8252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096" y="1529132"/>
            <a:ext cx="9144000" cy="581891"/>
          </a:xfrm>
        </p:spPr>
        <p:txBody>
          <a:bodyPr/>
          <a:lstStyle/>
          <a:p>
            <a:pPr algn="ctr"/>
            <a:r>
              <a:rPr lang="sv-SE" sz="2800" dirty="0" err="1"/>
              <a:t>What</a:t>
            </a:r>
            <a:r>
              <a:rPr lang="sv-SE" sz="2800" dirty="0"/>
              <a:t> </a:t>
            </a:r>
            <a:r>
              <a:rPr lang="sv-SE" sz="2800" dirty="0" err="1"/>
              <a:t>applies</a:t>
            </a:r>
            <a:r>
              <a:rPr lang="sv-SE" sz="2800" dirty="0"/>
              <a:t> at SLU?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E2C2E80E-57FF-4944-A302-44A5B8252806}"/>
              </a:ext>
            </a:extLst>
          </p:cNvPr>
          <p:cNvSpPr txBox="1">
            <a:spLocks/>
          </p:cNvSpPr>
          <p:nvPr/>
        </p:nvSpPr>
        <p:spPr>
          <a:xfrm>
            <a:off x="1294096" y="2374900"/>
            <a:ext cx="9414009" cy="34411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  <a:p>
            <a:endParaRPr lang="en-US" sz="1800" dirty="0"/>
          </a:p>
          <a:p>
            <a:r>
              <a:rPr lang="en-US" sz="2800" dirty="0"/>
              <a:t>SLU should be </a:t>
            </a:r>
            <a:r>
              <a:rPr lang="en-US" sz="2800" dirty="0" err="1"/>
              <a:t>characterised</a:t>
            </a:r>
            <a:r>
              <a:rPr lang="en-US" sz="2800" dirty="0"/>
              <a:t> by an open attitude and respect for people’s differences and equal value. This means that all students must have the same opportunities. Discrimination and harassment are not permitted.</a:t>
            </a:r>
            <a:endParaRPr lang="sv-SE" sz="3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b="1" dirty="0"/>
          </a:p>
        </p:txBody>
      </p:sp>
      <p:sp>
        <p:nvSpPr>
          <p:cNvPr id="5" name="Rektangel 4"/>
          <p:cNvSpPr/>
          <p:nvPr/>
        </p:nvSpPr>
        <p:spPr>
          <a:xfrm>
            <a:off x="2990850" y="61919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https://student.slu.se/en/rules-rights/equal-treatment/</a:t>
            </a:r>
          </a:p>
        </p:txBody>
      </p:sp>
    </p:spTree>
    <p:extLst>
      <p:ext uri="{BB962C8B-B14F-4D97-AF65-F5344CB8AC3E}">
        <p14:creationId xmlns:p14="http://schemas.microsoft.com/office/powerpoint/2010/main" val="3995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FED9F942-59F2-4E65-8764-801A43CF4831}"/>
              </a:ext>
            </a:extLst>
          </p:cNvPr>
          <p:cNvSpPr txBox="1">
            <a:spLocks/>
          </p:cNvSpPr>
          <p:nvPr/>
        </p:nvSpPr>
        <p:spPr>
          <a:xfrm>
            <a:off x="1294096" y="442912"/>
            <a:ext cx="9144000" cy="10862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 err="1"/>
              <a:t>Sustainable</a:t>
            </a:r>
            <a:r>
              <a:rPr lang="sv-SE" dirty="0"/>
              <a:t> studies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E2C2E80E-57FF-4944-A302-44A5B8252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096" y="1529132"/>
            <a:ext cx="9144000" cy="581891"/>
          </a:xfrm>
        </p:spPr>
        <p:txBody>
          <a:bodyPr/>
          <a:lstStyle/>
          <a:p>
            <a:pPr algn="ctr"/>
            <a:r>
              <a:rPr lang="sv-SE" sz="2800" dirty="0" err="1"/>
              <a:t>What</a:t>
            </a:r>
            <a:r>
              <a:rPr lang="sv-SE" sz="2800" dirty="0"/>
              <a:t> support is </a:t>
            </a:r>
            <a:r>
              <a:rPr lang="sv-SE" sz="2800" dirty="0" err="1"/>
              <a:t>available</a:t>
            </a:r>
            <a:r>
              <a:rPr lang="sv-SE" sz="2800" dirty="0"/>
              <a:t>?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E2C2E80E-57FF-4944-A302-44A5B8252806}"/>
              </a:ext>
            </a:extLst>
          </p:cNvPr>
          <p:cNvSpPr txBox="1">
            <a:spLocks/>
          </p:cNvSpPr>
          <p:nvPr/>
        </p:nvSpPr>
        <p:spPr>
          <a:xfrm>
            <a:off x="894045" y="2071689"/>
            <a:ext cx="10464517" cy="3771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sv-S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 err="1"/>
              <a:t>Study</a:t>
            </a:r>
            <a:r>
              <a:rPr lang="sv-SE" sz="3200" dirty="0"/>
              <a:t> and </a:t>
            </a:r>
            <a:r>
              <a:rPr lang="sv-SE" sz="3200" dirty="0" err="1"/>
              <a:t>career</a:t>
            </a:r>
            <a:r>
              <a:rPr lang="sv-SE" sz="3200" dirty="0"/>
              <a:t> </a:t>
            </a:r>
            <a:r>
              <a:rPr lang="sv-SE" sz="3200" dirty="0" err="1"/>
              <a:t>counselling</a:t>
            </a:r>
            <a:endParaRPr lang="sv-SE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 err="1"/>
              <a:t>Studying</a:t>
            </a:r>
            <a:r>
              <a:rPr lang="sv-SE" sz="3200" dirty="0"/>
              <a:t> </a:t>
            </a:r>
            <a:r>
              <a:rPr lang="sv-SE" sz="3200" dirty="0" err="1"/>
              <a:t>with</a:t>
            </a:r>
            <a:r>
              <a:rPr lang="sv-SE" sz="3200" dirty="0"/>
              <a:t> a </a:t>
            </a:r>
            <a:r>
              <a:rPr lang="sv-SE" sz="3200" dirty="0" err="1"/>
              <a:t>disability</a:t>
            </a:r>
            <a:r>
              <a:rPr lang="sv-SE" sz="3200" dirty="0"/>
              <a:t/>
            </a:r>
            <a:br>
              <a:rPr lang="sv-SE" sz="3200" dirty="0"/>
            </a:br>
            <a:endParaRPr lang="sv-SE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/>
              <a:t>SLU University </a:t>
            </a:r>
            <a:r>
              <a:rPr lang="sv-SE" sz="3200" dirty="0" err="1"/>
              <a:t>Library</a:t>
            </a:r>
            <a:endParaRPr lang="sv-SE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/>
              <a:t>Student </a:t>
            </a:r>
            <a:r>
              <a:rPr lang="sv-SE" sz="3200" dirty="0" err="1"/>
              <a:t>health</a:t>
            </a:r>
            <a:r>
              <a:rPr lang="sv-SE" sz="3200" dirty="0"/>
              <a:t> </a:t>
            </a:r>
            <a:r>
              <a:rPr lang="sv-SE" sz="3200" dirty="0" err="1"/>
              <a:t>care</a:t>
            </a:r>
            <a:r>
              <a:rPr lang="sv-SE" sz="3200" dirty="0"/>
              <a:t> and </a:t>
            </a:r>
            <a:r>
              <a:rPr lang="sv-SE" sz="3200" dirty="0" err="1"/>
              <a:t>university</a:t>
            </a:r>
            <a:r>
              <a:rPr lang="sv-SE" sz="3200" dirty="0"/>
              <a:t> </a:t>
            </a:r>
            <a:r>
              <a:rPr lang="sv-SE" sz="3200" dirty="0" err="1"/>
              <a:t>chaplaincy</a:t>
            </a:r>
            <a:endParaRPr lang="sv-SE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2037381" y="6155313"/>
            <a:ext cx="7420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https://student.slu.se/en/study-support/study-support/</a:t>
            </a:r>
          </a:p>
        </p:txBody>
      </p:sp>
    </p:spTree>
    <p:extLst>
      <p:ext uri="{BB962C8B-B14F-4D97-AF65-F5344CB8AC3E}">
        <p14:creationId xmlns:p14="http://schemas.microsoft.com/office/powerpoint/2010/main" val="29703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ED9F942-59F2-4E65-8764-801A43CF4831}"/>
              </a:ext>
            </a:extLst>
          </p:cNvPr>
          <p:cNvSpPr txBox="1">
            <a:spLocks/>
          </p:cNvSpPr>
          <p:nvPr/>
        </p:nvSpPr>
        <p:spPr>
          <a:xfrm>
            <a:off x="1294096" y="442912"/>
            <a:ext cx="9144000" cy="10862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to </a:t>
            </a:r>
            <a:r>
              <a:rPr lang="sv-SE" dirty="0" err="1"/>
              <a:t>know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E2C2E80E-57FF-4944-A302-44A5B8252806}"/>
              </a:ext>
            </a:extLst>
          </p:cNvPr>
          <p:cNvSpPr txBox="1">
            <a:spLocks/>
          </p:cNvSpPr>
          <p:nvPr/>
        </p:nvSpPr>
        <p:spPr>
          <a:xfrm>
            <a:off x="1294096" y="1529132"/>
            <a:ext cx="9144000" cy="5818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2190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313" indent="-2190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313" indent="-2190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8313" indent="-2190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E2C2E80E-57FF-4944-A302-44A5B8252806}"/>
              </a:ext>
            </a:extLst>
          </p:cNvPr>
          <p:cNvSpPr txBox="1">
            <a:spLocks/>
          </p:cNvSpPr>
          <p:nvPr/>
        </p:nvSpPr>
        <p:spPr>
          <a:xfrm>
            <a:off x="1294096" y="2193220"/>
            <a:ext cx="7607017" cy="37218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/>
              <a:t>The student unions</a:t>
            </a:r>
            <a:br>
              <a:rPr lang="sv-SE" b="1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1" dirty="0" err="1"/>
              <a:t>Overwhelmed</a:t>
            </a:r>
            <a:r>
              <a:rPr lang="sv-SE" b="1" dirty="0"/>
              <a:t>?</a:t>
            </a:r>
            <a:r>
              <a:rPr lang="sv-SE" dirty="0"/>
              <a:t/>
            </a:r>
            <a:br>
              <a:rPr lang="sv-SE" dirty="0"/>
            </a:br>
            <a:r>
              <a:rPr lang="sv-SE" sz="2000" dirty="0"/>
              <a:t>-</a:t>
            </a:r>
            <a:r>
              <a:rPr lang="en-US" sz="2000" dirty="0"/>
              <a:t> It’s normal to feel confused at first, recovery and routines are important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70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7F1B0B7-62D8-AE66-04F4-5A165FB1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Contact </a:t>
            </a:r>
            <a:r>
              <a:rPr lang="sv-SE" dirty="0" err="1"/>
              <a:t>me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380BD46-1868-7B02-787A-1A6CC3A208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Name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Email</a:t>
            </a:r>
            <a:br>
              <a:rPr lang="sv-SE" dirty="0"/>
            </a:br>
            <a:r>
              <a:rPr lang="sv-SE" dirty="0"/>
              <a:t>Phone </a:t>
            </a:r>
            <a:r>
              <a:rPr lang="sv-SE" dirty="0" err="1"/>
              <a:t>number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0188593-4F8A-1185-2793-440C65CF2B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err="1"/>
              <a:t>Programme</a:t>
            </a:r>
            <a:r>
              <a:rPr lang="sv-SE" dirty="0"/>
              <a:t> director of studies</a:t>
            </a:r>
          </a:p>
        </p:txBody>
      </p:sp>
    </p:spTree>
    <p:extLst>
      <p:ext uri="{BB962C8B-B14F-4D97-AF65-F5344CB8AC3E}">
        <p14:creationId xmlns:p14="http://schemas.microsoft.com/office/powerpoint/2010/main" val="35853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U mallsidor">
  <a:themeElements>
    <a:clrScheme name="SLU">
      <a:dk1>
        <a:sysClr val="windowText" lastClr="000000"/>
      </a:dk1>
      <a:lt1>
        <a:sysClr val="window" lastClr="FFFFFF"/>
      </a:lt1>
      <a:dk2>
        <a:srgbClr val="FFB81C"/>
      </a:dk2>
      <a:lt2>
        <a:srgbClr val="79863C"/>
      </a:lt2>
      <a:accent1>
        <a:srgbClr val="154734"/>
      </a:accent1>
      <a:accent2>
        <a:srgbClr val="509E2F"/>
      </a:accent2>
      <a:accent3>
        <a:srgbClr val="C4D600"/>
      </a:accent3>
      <a:accent4>
        <a:srgbClr val="007681"/>
      </a:accent4>
      <a:accent5>
        <a:srgbClr val="CE0037"/>
      </a:accent5>
      <a:accent6>
        <a:srgbClr val="672146"/>
      </a:accent6>
      <a:hlink>
        <a:srgbClr val="000000"/>
      </a:hlink>
      <a:folHlink>
        <a:srgbClr val="000000"/>
      </a:folHlink>
    </a:clrScheme>
    <a:fontScheme name="S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3000"/>
          </a:lnSpc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2BF550-1856-48DA-800D-EC630D0A7CF1}" vid="{3C0BB924-2B92-41BF-9833-548AF8EEC7C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pres-mall-sv-16x9-2019-10-31</Template>
  <TotalTime>1634</TotalTime>
  <Words>791</Words>
  <Application>Microsoft Office PowerPoint</Application>
  <PresentationFormat>Bredbild</PresentationFormat>
  <Paragraphs>91</Paragraphs>
  <Slides>9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SLU mallsidor</vt:lpstr>
      <vt:lpstr>PowerPoint-presentation</vt:lpstr>
      <vt:lpstr>Welcome to SLU</vt:lpstr>
      <vt:lpstr>New student</vt:lpstr>
      <vt:lpstr>Good to know</vt:lpstr>
      <vt:lpstr> In case of emergency</vt:lpstr>
      <vt:lpstr>PowerPoint-presentation</vt:lpstr>
      <vt:lpstr>PowerPoint-presentation</vt:lpstr>
      <vt:lpstr>PowerPoint-presentation</vt:lpstr>
      <vt:lpstr>Contact me</vt:lpstr>
    </vt:vector>
  </TitlesOfParts>
  <Company>SLU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Anton Caringer</dc:creator>
  <cp:lastModifiedBy>Eva-Marie Ek</cp:lastModifiedBy>
  <cp:revision>91</cp:revision>
  <dcterms:created xsi:type="dcterms:W3CDTF">2022-01-21T08:06:59Z</dcterms:created>
  <dcterms:modified xsi:type="dcterms:W3CDTF">2025-07-03T12:43:47Z</dcterms:modified>
</cp:coreProperties>
</file>