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9" r:id="rId5"/>
    <p:sldId id="259" r:id="rId6"/>
    <p:sldId id="260" r:id="rId7"/>
    <p:sldId id="261" r:id="rId8"/>
    <p:sldId id="270" r:id="rId9"/>
    <p:sldId id="262" r:id="rId10"/>
    <p:sldId id="271" r:id="rId11"/>
    <p:sldId id="267"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541" autoAdjust="0"/>
  </p:normalViewPr>
  <p:slideViewPr>
    <p:cSldViewPr snapToGrid="0">
      <p:cViewPr varScale="1">
        <p:scale>
          <a:sx n="85" d="100"/>
          <a:sy n="85" d="100"/>
        </p:scale>
        <p:origin x="153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D9E8A-6D5F-4F74-B3F4-6C249285E7D6}" type="datetimeFigureOut">
              <a:rPr lang="sv-SE" smtClean="0"/>
              <a:t>2026-05-27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52D92D-59C6-4680-A634-75BB6B3E3DDF}" type="slidenum">
              <a:rPr lang="sv-SE" smtClean="0"/>
              <a:t>‹#›</a:t>
            </a:fld>
            <a:endParaRPr lang="sv-SE"/>
          </a:p>
        </p:txBody>
      </p:sp>
    </p:spTree>
    <p:extLst>
      <p:ext uri="{BB962C8B-B14F-4D97-AF65-F5344CB8AC3E}">
        <p14:creationId xmlns:p14="http://schemas.microsoft.com/office/powerpoint/2010/main" val="3425323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B2845-DF06-7094-C2B8-21847F81A1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3AA3A1-212C-3E84-55A3-E6AF0721B18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3EF57BEA-8458-901B-5623-92710CF79A2C}"/>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80A0F7B3-FA81-D2C3-855E-C6D600AE07B7}"/>
              </a:ext>
            </a:extLst>
          </p:cNvPr>
          <p:cNvSpPr>
            <a:spLocks noGrp="1"/>
          </p:cNvSpPr>
          <p:nvPr>
            <p:ph type="sldNum" sz="quarter" idx="5"/>
          </p:nvPr>
        </p:nvSpPr>
        <p:spPr/>
        <p:txBody>
          <a:bodyPr/>
          <a:lstStyle/>
          <a:p>
            <a:fld id="{4752D92D-59C6-4680-A634-75BB6B3E3DDF}" type="slidenum">
              <a:rPr lang="sv-SE" smtClean="0"/>
              <a:t>1</a:t>
            </a:fld>
            <a:endParaRPr lang="sv-SE"/>
          </a:p>
        </p:txBody>
      </p:sp>
    </p:spTree>
    <p:extLst>
      <p:ext uri="{BB962C8B-B14F-4D97-AF65-F5344CB8AC3E}">
        <p14:creationId xmlns:p14="http://schemas.microsoft.com/office/powerpoint/2010/main" val="421190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Script :</a:t>
            </a:r>
          </a:p>
          <a:p>
            <a:pPr marL="0" indent="0">
              <a:buFont typeface="Arial" panose="020B0604020202020204" pitchFamily="34" charset="0"/>
              <a:buNone/>
            </a:pPr>
            <a:r>
              <a:rPr lang="sv-SE" b="1" dirty="0" err="1"/>
              <a:t>Stay</a:t>
            </a:r>
            <a:r>
              <a:rPr lang="sv-SE" b="1" dirty="0"/>
              <a:t> </a:t>
            </a:r>
            <a:r>
              <a:rPr lang="sv-SE" b="1" dirty="0" err="1"/>
              <a:t>updated</a:t>
            </a:r>
            <a:r>
              <a:rPr lang="sv-SE" b="1" dirty="0"/>
              <a:t> via</a:t>
            </a:r>
            <a:r>
              <a:rPr lang="sv-SE" b="1" baseline="0" dirty="0"/>
              <a:t> the s</a:t>
            </a:r>
            <a:r>
              <a:rPr lang="sv-SE" b="1" dirty="0"/>
              <a:t>tudent web </a:t>
            </a:r>
            <a:br>
              <a:rPr lang="sv-SE" b="1" dirty="0"/>
            </a:br>
            <a:r>
              <a:rPr lang="en-US" dirty="0"/>
              <a:t>The student web is where</a:t>
            </a:r>
            <a:r>
              <a:rPr lang="en-US" baseline="0" dirty="0"/>
              <a:t> we publish information for SLU </a:t>
            </a:r>
            <a:r>
              <a:rPr lang="en-US" dirty="0"/>
              <a:t>students, including information on the</a:t>
            </a:r>
            <a:r>
              <a:rPr lang="en-US" baseline="0" dirty="0"/>
              <a:t> </a:t>
            </a:r>
            <a:r>
              <a:rPr lang="en-US" dirty="0"/>
              <a:t>support available during your studies.</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err="1"/>
              <a:t>Activate</a:t>
            </a:r>
            <a:r>
              <a:rPr lang="sv-SE" b="1" dirty="0"/>
              <a:t> </a:t>
            </a:r>
            <a:r>
              <a:rPr lang="sv-SE" b="1" dirty="0" err="1"/>
              <a:t>your</a:t>
            </a:r>
            <a:r>
              <a:rPr lang="sv-SE" b="1" dirty="0"/>
              <a:t> student </a:t>
            </a:r>
            <a:r>
              <a:rPr lang="sv-SE" b="1" dirty="0" err="1"/>
              <a:t>account</a:t>
            </a:r>
            <a:br>
              <a:rPr lang="sv-SE" dirty="0"/>
            </a:br>
            <a:r>
              <a:rPr lang="en-US" dirty="0"/>
              <a:t>To be able to register on your course or </a:t>
            </a:r>
            <a:r>
              <a:rPr lang="en-US" dirty="0" err="1"/>
              <a:t>programme</a:t>
            </a:r>
            <a:r>
              <a:rPr lang="en-US" dirty="0"/>
              <a:t>, you need</a:t>
            </a:r>
            <a:r>
              <a:rPr lang="en-US" baseline="0" dirty="0"/>
              <a:t> to activate your SLU account</a:t>
            </a:r>
            <a:r>
              <a:rPr lang="en-US" dirty="0"/>
              <a:t>.</a:t>
            </a:r>
          </a:p>
          <a:p>
            <a:pPr marL="0" indent="0">
              <a:buFont typeface="Arial" panose="020B0604020202020204" pitchFamily="34" charset="0"/>
              <a:buNone/>
            </a:pPr>
            <a:endParaRPr lang="sv-SE" dirty="0"/>
          </a:p>
          <a:p>
            <a:pPr marL="0" indent="0">
              <a:buFont typeface="Arial" panose="020B0604020202020204" pitchFamily="34" charset="0"/>
              <a:buNone/>
            </a:pPr>
            <a:r>
              <a:rPr lang="sv-SE" dirty="0"/>
              <a:t>https://www.slu.se/en/student-web/support-and-services/it-support/my-slu-account/</a:t>
            </a:r>
          </a:p>
          <a:p>
            <a:pPr marL="0" indent="0">
              <a:buFont typeface="Arial" panose="020B0604020202020204" pitchFamily="34" charset="0"/>
              <a:buNone/>
            </a:pPr>
            <a:endParaRPr lang="sv-SE" dirty="0"/>
          </a:p>
          <a:p>
            <a:pPr marL="0" indent="0">
              <a:buFont typeface="Arial" panose="020B0604020202020204" pitchFamily="34" charset="0"/>
              <a:buNone/>
            </a:pPr>
            <a:r>
              <a:rPr lang="sv-SE" b="1" dirty="0"/>
              <a:t>Get </a:t>
            </a:r>
            <a:r>
              <a:rPr lang="sv-SE" b="1" dirty="0" err="1"/>
              <a:t>started</a:t>
            </a:r>
            <a:r>
              <a:rPr lang="sv-SE" b="1" dirty="0"/>
              <a:t> </a:t>
            </a:r>
            <a:r>
              <a:rPr lang="sv-SE" b="1" dirty="0" err="1"/>
              <a:t>with</a:t>
            </a:r>
            <a:r>
              <a:rPr lang="sv-SE" b="1" dirty="0"/>
              <a:t> </a:t>
            </a:r>
            <a:r>
              <a:rPr lang="sv-SE" b="1" dirty="0" err="1"/>
              <a:t>SLU’s</a:t>
            </a:r>
            <a:r>
              <a:rPr lang="sv-SE" b="1" dirty="0"/>
              <a:t> digital </a:t>
            </a:r>
            <a:r>
              <a:rPr lang="sv-SE" b="1" dirty="0" err="1"/>
              <a:t>study</a:t>
            </a:r>
            <a:r>
              <a:rPr lang="sv-SE" b="1" dirty="0"/>
              <a:t> systems</a:t>
            </a:r>
            <a:br>
              <a:rPr lang="sv-SE" b="1" dirty="0"/>
            </a:br>
            <a:r>
              <a:rPr lang="en-US" b="0" dirty="0"/>
              <a:t>Once you have activated your SLU student account, you have access to several digital tools, systems and programs for your studies at SLU.</a:t>
            </a:r>
            <a:r>
              <a:rPr lang="en-US" b="0" baseline="0" dirty="0"/>
              <a:t> </a:t>
            </a:r>
            <a:r>
              <a:rPr lang="en-US" b="0" dirty="0"/>
              <a:t>Log in and </a:t>
            </a:r>
            <a:r>
              <a:rPr lang="en-US" b="0" dirty="0" err="1"/>
              <a:t>familiarise</a:t>
            </a:r>
            <a:r>
              <a:rPr lang="en-US" b="0" dirty="0"/>
              <a:t> yourself with these before the course starts.</a:t>
            </a:r>
          </a:p>
          <a:p>
            <a:pPr marL="0" indent="0">
              <a:buFont typeface="Arial" panose="020B0604020202020204" pitchFamily="34" charset="0"/>
              <a:buNone/>
            </a:pPr>
            <a:endParaRPr lang="sv-SE" b="1" dirty="0"/>
          </a:p>
          <a:p>
            <a:pPr marL="0" indent="0">
              <a:buFont typeface="Arial" panose="020B0604020202020204" pitchFamily="34" charset="0"/>
              <a:buNone/>
            </a:pPr>
            <a:r>
              <a:rPr lang="sv-SE" b="1" dirty="0"/>
              <a:t>Pick </a:t>
            </a:r>
            <a:r>
              <a:rPr lang="sv-SE" b="1" dirty="0" err="1"/>
              <a:t>up</a:t>
            </a:r>
            <a:r>
              <a:rPr lang="sv-SE" b="1" dirty="0"/>
              <a:t> </a:t>
            </a:r>
            <a:r>
              <a:rPr lang="sv-SE" b="1" dirty="0" err="1"/>
              <a:t>your</a:t>
            </a:r>
            <a:r>
              <a:rPr lang="sv-SE" b="1" dirty="0"/>
              <a:t> access </a:t>
            </a:r>
            <a:r>
              <a:rPr lang="sv-SE" b="1" dirty="0" err="1"/>
              <a:t>card</a:t>
            </a:r>
            <a:r>
              <a:rPr lang="sv-SE" b="1" dirty="0"/>
              <a:t> </a:t>
            </a:r>
            <a:br>
              <a:rPr lang="sv-SE" b="1" dirty="0"/>
            </a:br>
            <a:r>
              <a:rPr lang="en-US" b="0" dirty="0"/>
              <a:t>Once you have registered on an SLU course, you will receive an email informing you that you can pick up your access card from the service </a:t>
            </a:r>
            <a:r>
              <a:rPr lang="en-US" b="0" dirty="0" err="1"/>
              <a:t>centre</a:t>
            </a:r>
            <a:r>
              <a:rPr lang="en-US" b="0" dirty="0"/>
              <a:t>. It can take up to two days from registration before you receive this email.</a:t>
            </a:r>
          </a:p>
          <a:p>
            <a:pPr marL="0" indent="0">
              <a:buFont typeface="Arial" panose="020B0604020202020204" pitchFamily="34" charset="0"/>
              <a:buNone/>
            </a:pPr>
            <a:br>
              <a:rPr lang="sv-SE" dirty="0"/>
            </a:br>
            <a:endParaRPr lang="sv-SE" sz="1200"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2</a:t>
            </a:fld>
            <a:endParaRPr lang="sv-SE"/>
          </a:p>
        </p:txBody>
      </p:sp>
    </p:spTree>
    <p:extLst>
      <p:ext uri="{BB962C8B-B14F-4D97-AF65-F5344CB8AC3E}">
        <p14:creationId xmlns:p14="http://schemas.microsoft.com/office/powerpoint/2010/main" val="2346920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solidFill>
                  <a:schemeClr val="tx1"/>
                </a:solidFill>
              </a:rPr>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en-US" sz="1200" b="0" i="0" kern="1200" dirty="0">
                <a:solidFill>
                  <a:schemeClr val="tx1"/>
                </a:solidFill>
                <a:effectLst/>
                <a:latin typeface="+mn-lt"/>
                <a:ea typeface="+mn-ea"/>
                <a:cs typeface="+mn-cs"/>
              </a:rPr>
            </a:br>
            <a:r>
              <a:rPr lang="en-US" b="1" dirty="0" err="1">
                <a:solidFill>
                  <a:schemeClr val="tx1"/>
                </a:solidFill>
              </a:rPr>
              <a:t>Mecenat</a:t>
            </a:r>
            <a:r>
              <a:rPr lang="en-US" b="1" dirty="0">
                <a:solidFill>
                  <a:schemeClr val="tx1"/>
                </a:solidFill>
              </a:rPr>
              <a:t> student card</a:t>
            </a:r>
            <a:br>
              <a:rPr lang="sv-SE" dirty="0">
                <a:solidFill>
                  <a:schemeClr val="tx1"/>
                </a:solidFill>
              </a:rPr>
            </a:br>
            <a:r>
              <a:rPr lang="en-US" dirty="0">
                <a:solidFill>
                  <a:schemeClr val="tx1"/>
                </a:solidFill>
              </a:rPr>
              <a:t>Joining a student union is the easiest and the fastest way to get your </a:t>
            </a:r>
            <a:r>
              <a:rPr lang="en-US" dirty="0" err="1">
                <a:solidFill>
                  <a:schemeClr val="tx1"/>
                </a:solidFill>
              </a:rPr>
              <a:t>Mecenat</a:t>
            </a:r>
            <a:r>
              <a:rPr lang="en-US" dirty="0">
                <a:solidFill>
                  <a:schemeClr val="tx1"/>
                </a:solidFill>
              </a:rPr>
              <a:t> card.</a:t>
            </a:r>
            <a:br>
              <a:rPr lang="en-US" dirty="0">
                <a:solidFill>
                  <a:schemeClr val="tx1"/>
                </a:solidFill>
              </a:rPr>
            </a:br>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tx1"/>
                </a:solidFill>
              </a:rPr>
              <a:t>As an international student at SLU, you are eligible for a </a:t>
            </a:r>
            <a:r>
              <a:rPr lang="en-US" dirty="0" err="1">
                <a:solidFill>
                  <a:schemeClr val="tx1"/>
                </a:solidFill>
              </a:rPr>
              <a:t>Mecenat</a:t>
            </a:r>
            <a:r>
              <a:rPr lang="en-US" dirty="0">
                <a:solidFill>
                  <a:schemeClr val="tx1"/>
                </a:solidFill>
              </a:rPr>
              <a:t> card, free of charge. The </a:t>
            </a:r>
            <a:r>
              <a:rPr lang="en-US" dirty="0" err="1">
                <a:solidFill>
                  <a:schemeClr val="tx1"/>
                </a:solidFill>
              </a:rPr>
              <a:t>Mecenat</a:t>
            </a:r>
            <a:r>
              <a:rPr lang="en-US" dirty="0">
                <a:solidFill>
                  <a:schemeClr val="tx1"/>
                </a:solidFill>
              </a:rPr>
              <a:t> card is a student card which offers a variety of discounts, including for public transportation and train companies throughout Sweden. </a:t>
            </a:r>
            <a:br>
              <a:rPr lang="en-US" dirty="0">
                <a:solidFill>
                  <a:schemeClr val="tx1"/>
                </a:solidFill>
              </a:rPr>
            </a:br>
            <a:r>
              <a:rPr lang="en-US" dirty="0">
                <a:solidFill>
                  <a:schemeClr val="tx1"/>
                </a:solidFill>
              </a:rPr>
              <a:t>https://www.slu.se/en/student-web/studies/new-student/checklist-autumn/checklist-international-students/</a:t>
            </a:r>
            <a:br>
              <a:rPr lang="en-US" dirty="0">
                <a:solidFill>
                  <a:schemeClr val="tx1"/>
                </a:solidFill>
              </a:rPr>
            </a:b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Insurance</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All students at SLU are covered by student insurance at no extra cost. Make sure you know what the insurance covers</a:t>
            </a:r>
            <a:r>
              <a:rPr lang="en-US" sz="1200" b="0" i="0" kern="1200" baseline="0" dirty="0">
                <a:solidFill>
                  <a:schemeClr val="tx1"/>
                </a:solidFill>
                <a:effectLst/>
                <a:latin typeface="+mn-lt"/>
                <a:ea typeface="+mn-ea"/>
                <a:cs typeface="+mn-cs"/>
              </a:rPr>
              <a:t> by reading the information</a:t>
            </a:r>
            <a:r>
              <a:rPr lang="en-US" sz="1200" b="0" i="0" kern="1200" dirty="0">
                <a:solidFill>
                  <a:schemeClr val="tx1"/>
                </a:solidFill>
                <a:effectLst/>
                <a:latin typeface="+mn-lt"/>
                <a:ea typeface="+mn-ea"/>
                <a:cs typeface="+mn-cs"/>
              </a:rPr>
              <a:t> on the student web: https://student.slu.se/en/rules-rights/rights-and-responsibilities/insurances/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The insurance is provided by </a:t>
            </a:r>
            <a:r>
              <a:rPr lang="en-US" sz="1200" b="0" i="0" kern="1200" dirty="0" err="1">
                <a:solidFill>
                  <a:schemeClr val="tx1"/>
                </a:solidFill>
                <a:effectLst/>
                <a:latin typeface="+mn-lt"/>
                <a:ea typeface="+mn-ea"/>
                <a:cs typeface="+mn-cs"/>
              </a:rPr>
              <a:t>Kammarkollegiet</a:t>
            </a:r>
            <a:r>
              <a:rPr lang="en-US" sz="1200" b="0" i="0" kern="1200" dirty="0">
                <a:solidFill>
                  <a:schemeClr val="tx1"/>
                </a:solidFill>
                <a:effectLst/>
                <a:latin typeface="+mn-lt"/>
                <a:ea typeface="+mn-ea"/>
                <a:cs typeface="+mn-cs"/>
              </a:rPr>
              <a:t>, a government agency. </a:t>
            </a:r>
            <a:endParaRPr lang="en-US" sz="1200" b="0" i="0" strike="sngStrike" kern="1200" dirty="0">
              <a:solidFill>
                <a:schemeClr val="tx1"/>
              </a:solidFill>
              <a:effectLst/>
              <a:latin typeface="+mn-lt"/>
              <a:ea typeface="+mn-ea"/>
              <a:cs typeface="+mn-cs"/>
            </a:endParaRP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b="1" dirty="0">
                <a:solidFill>
                  <a:schemeClr val="tx1"/>
                </a:solidFill>
              </a:rPr>
              <a:t>Rights and responsibilities </a:t>
            </a:r>
          </a:p>
          <a:p>
            <a:pPr marL="0" indent="0">
              <a:buFont typeface="Arial" panose="020B0604020202020204" pitchFamily="34" charset="0"/>
              <a:buNone/>
            </a:pPr>
            <a:r>
              <a:rPr lang="en-US" dirty="0">
                <a:solidFill>
                  <a:schemeClr val="tx1"/>
                </a:solidFill>
              </a:rPr>
              <a:t>Read about your rights and responsibilities on the student</a:t>
            </a:r>
            <a:r>
              <a:rPr lang="en-US" baseline="0" dirty="0">
                <a:solidFill>
                  <a:schemeClr val="tx1"/>
                </a:solidFill>
              </a:rPr>
              <a:t> web: </a:t>
            </a:r>
            <a:r>
              <a:rPr lang="en-US" dirty="0">
                <a:solidFill>
                  <a:schemeClr val="tx1"/>
                </a:solidFill>
              </a:rPr>
              <a:t>https://www.slu.se/en/student-web/rules-rights/rights-and-responsibilities/</a:t>
            </a:r>
          </a:p>
          <a:p>
            <a:pPr marL="0" indent="0">
              <a:buFont typeface="Arial" panose="020B0604020202020204" pitchFamily="34" charset="0"/>
              <a:buNone/>
            </a:pPr>
            <a:endParaRPr lang="en-US" dirty="0">
              <a:solidFill>
                <a:schemeClr val="tx1"/>
              </a:solidFill>
            </a:endParaRPr>
          </a:p>
          <a:p>
            <a:pPr marL="0" indent="0">
              <a:buFont typeface="Arial" panose="020B0604020202020204" pitchFamily="34" charset="0"/>
              <a:buNone/>
            </a:pPr>
            <a:r>
              <a:rPr lang="en-US" sz="1200" b="1" i="0" kern="1200" dirty="0">
                <a:solidFill>
                  <a:schemeClr val="tx1"/>
                </a:solidFill>
                <a:effectLst/>
                <a:latin typeface="+mn-lt"/>
                <a:ea typeface="+mn-ea"/>
                <a:cs typeface="+mn-cs"/>
              </a:rPr>
              <a:t>112</a:t>
            </a:r>
            <a:r>
              <a:rPr lang="en-US" sz="1200" b="0" i="0" kern="1200" dirty="0">
                <a:solidFill>
                  <a:schemeClr val="tx1"/>
                </a:solidFill>
                <a:effectLst/>
                <a:latin typeface="+mn-lt"/>
                <a:ea typeface="+mn-ea"/>
                <a:cs typeface="+mn-cs"/>
              </a:rPr>
              <a:t> is the emergency number for ambulance, fire and rescue services and the police.</a:t>
            </a:r>
            <a:endParaRPr lang="en-US" dirty="0">
              <a:solidFill>
                <a:schemeClr val="tx1"/>
              </a:solidFill>
            </a:endParaRPr>
          </a:p>
          <a:p>
            <a:pPr marL="0" indent="0">
              <a:buFont typeface="Arial" panose="020B0604020202020204" pitchFamily="34" charset="0"/>
              <a:buNone/>
            </a:pPr>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3</a:t>
            </a:fld>
            <a:endParaRPr lang="sv-SE"/>
          </a:p>
        </p:txBody>
      </p:sp>
    </p:spTree>
    <p:extLst>
      <p:ext uri="{BB962C8B-B14F-4D97-AF65-F5344CB8AC3E}">
        <p14:creationId xmlns:p14="http://schemas.microsoft.com/office/powerpoint/2010/main" val="3378429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en-US" b="1" dirty="0"/>
              <a:t>Script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dirty="0">
                <a:solidFill>
                  <a:schemeClr val="bg1"/>
                </a:solidFill>
              </a:rPr>
              <a:t>https://student.slu.se/en/rules-rights</a:t>
            </a:r>
          </a:p>
          <a:p>
            <a:pPr marL="0" indent="0">
              <a:buFont typeface="Arial" panose="020B0604020202020204" pitchFamily="34" charset="0"/>
              <a:buNone/>
            </a:pPr>
            <a:r>
              <a:rPr lang="en-US" sz="1200" b="0" i="0" kern="1200" dirty="0">
                <a:solidFill>
                  <a:schemeClr val="tx1"/>
                </a:solidFill>
                <a:effectLst/>
                <a:latin typeface="+mn-lt"/>
                <a:ea typeface="+mn-ea"/>
                <a:cs typeface="+mn-cs"/>
              </a:rPr>
              <a:t>Here, you will find information about who to contact if you experience</a:t>
            </a:r>
            <a:r>
              <a:rPr lang="en-US" sz="1200" b="0" i="0" kern="1200" baseline="0" dirty="0">
                <a:solidFill>
                  <a:schemeClr val="tx1"/>
                </a:solidFill>
                <a:effectLst/>
                <a:latin typeface="+mn-lt"/>
                <a:ea typeface="+mn-ea"/>
                <a:cs typeface="+mn-cs"/>
              </a:rPr>
              <a:t> discrimination </a:t>
            </a:r>
            <a:r>
              <a:rPr lang="en-US" sz="1200" b="0" i="0" kern="1200" dirty="0">
                <a:solidFill>
                  <a:schemeClr val="tx1"/>
                </a:solidFill>
                <a:effectLst/>
                <a:latin typeface="+mn-lt"/>
                <a:ea typeface="+mn-ea"/>
                <a:cs typeface="+mn-cs"/>
              </a:rPr>
              <a:t>or harassment during your studies at SLU.</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4</a:t>
            </a:fld>
            <a:endParaRPr lang="sv-SE"/>
          </a:p>
        </p:txBody>
      </p:sp>
    </p:spTree>
    <p:extLst>
      <p:ext uri="{BB962C8B-B14F-4D97-AF65-F5344CB8AC3E}">
        <p14:creationId xmlns:p14="http://schemas.microsoft.com/office/powerpoint/2010/main" val="24641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Script </a:t>
            </a:r>
          </a:p>
          <a:p>
            <a:pPr marL="0" indent="0">
              <a:buFont typeface="Arial" panose="020B0604020202020204" pitchFamily="34" charset="0"/>
              <a:buNone/>
            </a:pPr>
            <a:endParaRPr lang="sv-SE" b="0" dirty="0"/>
          </a:p>
          <a:p>
            <a:pPr marL="0" indent="0">
              <a:buFont typeface="Arial" panose="020B0604020202020204" pitchFamily="34" charset="0"/>
              <a:buNone/>
            </a:pPr>
            <a:endParaRPr lang="sv-SE" b="0" dirty="0"/>
          </a:p>
          <a:p>
            <a:pPr marL="0" indent="0">
              <a:buFont typeface="Arial" panose="020B0604020202020204" pitchFamily="34" charset="0"/>
              <a:buNone/>
            </a:pPr>
            <a:r>
              <a:rPr lang="en-US" dirty="0"/>
              <a:t>Via the warning triangle on the Student Web start page, you can find information on what to do if a serious incident occurs. This section includes information on:</a:t>
            </a:r>
          </a:p>
          <a:p>
            <a:pPr marL="171450" indent="-171450">
              <a:buFont typeface="Arial" panose="020B0604020202020204" pitchFamily="34" charset="0"/>
              <a:buChar char="•"/>
            </a:pPr>
            <a:r>
              <a:rPr lang="en-US" dirty="0"/>
              <a:t>Work environment</a:t>
            </a:r>
          </a:p>
          <a:p>
            <a:pPr marL="171450" indent="-171450">
              <a:buFont typeface="Arial" panose="020B0604020202020204" pitchFamily="34" charset="0"/>
              <a:buChar char="•"/>
            </a:pPr>
            <a:r>
              <a:rPr lang="en-US" dirty="0"/>
              <a:t>Reporting harassment and victimization</a:t>
            </a:r>
          </a:p>
          <a:p>
            <a:pPr marL="171450" indent="-171450">
              <a:buFont typeface="Arial" panose="020B0604020202020204" pitchFamily="34" charset="0"/>
              <a:buChar char="•"/>
            </a:pPr>
            <a:r>
              <a:rPr lang="en-US" dirty="0"/>
              <a:t>In case of crisis or accident – crisis management team</a:t>
            </a:r>
          </a:p>
          <a:p>
            <a:pPr marL="171450" indent="-171450">
              <a:buFont typeface="Arial" panose="020B0604020202020204" pitchFamily="34" charset="0"/>
              <a:buChar char="•"/>
            </a:pPr>
            <a:r>
              <a:rPr lang="en-US" dirty="0"/>
              <a:t>In the event of fire</a:t>
            </a:r>
          </a:p>
          <a:p>
            <a:pPr marL="171450" indent="-171450">
              <a:buFont typeface="Arial" panose="020B0604020202020204" pitchFamily="34" charset="0"/>
              <a:buChar char="•"/>
            </a:pPr>
            <a:r>
              <a:rPr lang="en-US" dirty="0"/>
              <a:t>File a premises fault report</a:t>
            </a:r>
          </a:p>
          <a:p>
            <a:pPr marL="171450" indent="-171450">
              <a:buFont typeface="Arial" panose="020B0604020202020204" pitchFamily="34" charset="0"/>
              <a:buChar char="•"/>
            </a:pPr>
            <a:r>
              <a:rPr lang="en-US" dirty="0"/>
              <a:t>Report environmental matters</a:t>
            </a:r>
          </a:p>
          <a:p>
            <a:pPr marL="171450" indent="-171450">
              <a:buFont typeface="Arial" panose="020B0604020202020204" pitchFamily="34" charset="0"/>
              <a:buChar char="•"/>
            </a:pPr>
            <a:r>
              <a:rPr lang="en-US" dirty="0"/>
              <a:t>Where you can find </a:t>
            </a:r>
            <a:r>
              <a:rPr lang="en-US" dirty="0" err="1"/>
              <a:t>efibrillators</a:t>
            </a:r>
            <a:r>
              <a:rPr lang="en-US" dirty="0"/>
              <a:t> at SLU</a:t>
            </a:r>
          </a:p>
          <a:p>
            <a:pPr marL="171450" indent="-171450">
              <a:buFont typeface="Arial" panose="020B0604020202020204" pitchFamily="34" charset="0"/>
              <a:buChar char="•"/>
            </a:pPr>
            <a:r>
              <a:rPr lang="en-US" dirty="0"/>
              <a:t>Contact a student mediator</a:t>
            </a:r>
          </a:p>
          <a:p>
            <a:pPr marL="171450" indent="-171450">
              <a:buFont typeface="Arial" panose="020B0604020202020204" pitchFamily="34" charset="0"/>
              <a:buChar char="•"/>
            </a:pPr>
            <a:r>
              <a:rPr lang="en-US" dirty="0"/>
              <a:t>If you fall ill or get injured</a:t>
            </a:r>
          </a:p>
          <a:p>
            <a:pPr marL="0" indent="0">
              <a:buFont typeface="Arial" panose="020B0604020202020204" pitchFamily="34" charset="0"/>
              <a:buNone/>
            </a:pPr>
            <a:endParaRPr lang="en-US" b="0" dirty="0"/>
          </a:p>
          <a:p>
            <a:pPr marL="0" indent="0">
              <a:buFont typeface="Arial" panose="020B0604020202020204" pitchFamily="34" charset="0"/>
              <a:buNone/>
            </a:pPr>
            <a:r>
              <a:rPr lang="sv-SE" b="0" dirty="0"/>
              <a:t>https://www.slu.se/en/student-web/support-and-services/in-case-of-problems-incidents-or-emergencies/</a:t>
            </a:r>
          </a:p>
          <a:p>
            <a:pPr marL="0" indent="0">
              <a:buFont typeface="Arial" panose="020B0604020202020204" pitchFamily="34" charset="0"/>
              <a:buNone/>
            </a:pPr>
            <a:endParaRPr lang="sv-SE" sz="1200" i="1" dirty="0"/>
          </a:p>
          <a:p>
            <a:pPr marL="0" indent="0">
              <a:buFont typeface="Arial" panose="020B0604020202020204" pitchFamily="34" charset="0"/>
              <a:buNone/>
            </a:pPr>
            <a:endParaRPr lang="sv-SE" sz="1200"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5</a:t>
            </a:fld>
            <a:endParaRPr lang="sv-SE"/>
          </a:p>
        </p:txBody>
      </p:sp>
    </p:spTree>
    <p:extLst>
      <p:ext uri="{BB962C8B-B14F-4D97-AF65-F5344CB8AC3E}">
        <p14:creationId xmlns:p14="http://schemas.microsoft.com/office/powerpoint/2010/main" val="212280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Script</a:t>
            </a:r>
          </a:p>
          <a:p>
            <a:pPr marL="0" indent="0">
              <a:buFont typeface="Arial" panose="020B0604020202020204" pitchFamily="34" charset="0"/>
              <a:buNone/>
            </a:pPr>
            <a:r>
              <a:rPr lang="sv-SE" b="1" dirty="0" err="1"/>
              <a:t>Study</a:t>
            </a:r>
            <a:r>
              <a:rPr lang="sv-SE" b="1" dirty="0"/>
              <a:t> and </a:t>
            </a:r>
            <a:r>
              <a:rPr lang="sv-SE" b="1" dirty="0" err="1"/>
              <a:t>career</a:t>
            </a:r>
            <a:r>
              <a:rPr lang="sv-SE" b="1" dirty="0"/>
              <a:t> </a:t>
            </a:r>
            <a:r>
              <a:rPr lang="sv-SE" b="1" dirty="0" err="1"/>
              <a:t>counselling</a:t>
            </a:r>
            <a:br>
              <a:rPr lang="sv-SE" b="1" dirty="0"/>
            </a:br>
            <a:r>
              <a:rPr lang="en-US" sz="1200" dirty="0"/>
              <a:t>Having thoughts about your studies or your future? The study and career counsellors at SLU are available for support throughout your time here.</a:t>
            </a:r>
          </a:p>
          <a:p>
            <a:pPr marL="0" indent="0">
              <a:buFont typeface="Arial" panose="020B0604020202020204" pitchFamily="34" charset="0"/>
              <a:buNone/>
            </a:pPr>
            <a:endParaRPr lang="sv-SE" b="1" dirty="0"/>
          </a:p>
          <a:p>
            <a:pPr marL="0" indent="0">
              <a:buFont typeface="Arial" panose="020B0604020202020204" pitchFamily="34" charset="0"/>
              <a:buNone/>
            </a:pPr>
            <a:r>
              <a:rPr lang="sv-SE" sz="1200" b="1" dirty="0" err="1"/>
              <a:t>Studying</a:t>
            </a:r>
            <a:r>
              <a:rPr lang="sv-SE" sz="1200" b="1" dirty="0"/>
              <a:t> </a:t>
            </a:r>
            <a:r>
              <a:rPr lang="sv-SE" sz="1200" b="1" dirty="0" err="1"/>
              <a:t>with</a:t>
            </a:r>
            <a:r>
              <a:rPr lang="sv-SE" sz="1200" b="1" dirty="0"/>
              <a:t> a </a:t>
            </a:r>
            <a:r>
              <a:rPr lang="sv-SE" sz="1200" b="1" dirty="0" err="1"/>
              <a:t>disability</a:t>
            </a:r>
            <a:br>
              <a:rPr lang="sv-SE" dirty="0"/>
            </a:br>
            <a:r>
              <a:rPr lang="sv-SE" dirty="0" err="1"/>
              <a:t>You</a:t>
            </a:r>
            <a:r>
              <a:rPr lang="sv-SE" dirty="0"/>
              <a:t> </a:t>
            </a:r>
            <a:r>
              <a:rPr lang="sv-SE" dirty="0" err="1"/>
              <a:t>can</a:t>
            </a:r>
            <a:r>
              <a:rPr lang="sv-SE" dirty="0"/>
              <a:t> </a:t>
            </a:r>
            <a:r>
              <a:rPr lang="sv-SE" dirty="0" err="1"/>
              <a:t>study</a:t>
            </a:r>
            <a:r>
              <a:rPr lang="sv-SE" dirty="0"/>
              <a:t> a</a:t>
            </a:r>
            <a:r>
              <a:rPr lang="en-US" sz="1200" b="0" i="0" kern="1200" dirty="0">
                <a:solidFill>
                  <a:schemeClr val="tx1"/>
                </a:solidFill>
                <a:effectLst/>
                <a:latin typeface="+mn-lt"/>
                <a:ea typeface="+mn-ea"/>
                <a:cs typeface="+mn-cs"/>
              </a:rPr>
              <a:t>t SLU even if you have a disability such as dyslexia, ADHD or mental health issues. You can apply for study support for students with disabilities, and the support will be adapted to your needs. A study support coordinator will create a plan with you.   </a:t>
            </a:r>
          </a:p>
          <a:p>
            <a:pPr marL="0" indent="0">
              <a:buFont typeface="Arial" panose="020B0604020202020204" pitchFamily="34" charset="0"/>
              <a:buNone/>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SLU University </a:t>
            </a:r>
            <a:r>
              <a:rPr lang="sv-SE" b="1" dirty="0" err="1"/>
              <a:t>Library</a:t>
            </a: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200" dirty="0"/>
              <a:t>SLU University Library offers </a:t>
            </a:r>
            <a:r>
              <a:rPr lang="sv-SE" sz="1200" baseline="0" dirty="0"/>
              <a:t>support on </a:t>
            </a:r>
            <a:r>
              <a:rPr lang="sv-SE" sz="1200" baseline="0" dirty="0" err="1"/>
              <a:t>academic</a:t>
            </a:r>
            <a:r>
              <a:rPr lang="sv-SE" sz="1200" baseline="0" dirty="0"/>
              <a:t> </a:t>
            </a:r>
            <a:r>
              <a:rPr lang="sv-SE" sz="1200" baseline="0" dirty="0" err="1"/>
              <a:t>writing</a:t>
            </a:r>
            <a:r>
              <a:rPr lang="sv-SE" sz="1200" baseline="0" dirty="0"/>
              <a:t>, </a:t>
            </a:r>
            <a:r>
              <a:rPr lang="sv-SE" sz="1200" baseline="0" dirty="0" err="1"/>
              <a:t>searching</a:t>
            </a:r>
            <a:r>
              <a:rPr lang="sv-SE" sz="1200" baseline="0" dirty="0"/>
              <a:t> and </a:t>
            </a:r>
            <a:r>
              <a:rPr lang="sv-SE" sz="1200" baseline="0" dirty="0" err="1"/>
              <a:t>reference</a:t>
            </a:r>
            <a:r>
              <a:rPr lang="sv-SE" sz="1200" baseline="0" dirty="0"/>
              <a:t> management. </a:t>
            </a:r>
            <a:endParaRPr lang="sv-SE" sz="1200" b="1" dirty="0"/>
          </a:p>
          <a:p>
            <a:pPr marL="342900" indent="-342900">
              <a:buFont typeface="Arial" panose="020B0604020202020204" pitchFamily="34" charset="0"/>
              <a:buChar char="•"/>
            </a:pPr>
            <a:endParaRPr lang="sv-SE" b="1" dirty="0"/>
          </a:p>
          <a:p>
            <a:pPr marL="0" indent="0">
              <a:buFont typeface="Arial" panose="020B0604020202020204" pitchFamily="34" charset="0"/>
              <a:buNone/>
            </a:pPr>
            <a:r>
              <a:rPr lang="sv-SE" b="1" dirty="0"/>
              <a:t>Student </a:t>
            </a:r>
            <a:r>
              <a:rPr lang="sv-SE" b="1" dirty="0" err="1"/>
              <a:t>health</a:t>
            </a:r>
            <a:r>
              <a:rPr lang="sv-SE" b="1" dirty="0"/>
              <a:t> services and the </a:t>
            </a:r>
            <a:r>
              <a:rPr lang="sv-SE" b="1" dirty="0" err="1"/>
              <a:t>university</a:t>
            </a:r>
            <a:r>
              <a:rPr lang="sv-SE" b="1" dirty="0"/>
              <a:t> </a:t>
            </a:r>
            <a:r>
              <a:rPr lang="sv-SE" b="1" dirty="0" err="1"/>
              <a:t>chaplaincy</a:t>
            </a:r>
            <a:br>
              <a:rPr lang="sv-SE" dirty="0"/>
            </a:br>
            <a:r>
              <a:rPr lang="en-US" sz="1200" dirty="0"/>
              <a:t>At SLU, we want our students to be well, and at</a:t>
            </a:r>
            <a:r>
              <a:rPr lang="en-US" sz="1200" baseline="0" dirty="0"/>
              <a:t> all SLU sites you have a</a:t>
            </a:r>
            <a:r>
              <a:rPr lang="en-US" sz="1200" dirty="0"/>
              <a:t>ccess to some form of student health services.  You can also get support</a:t>
            </a:r>
            <a:r>
              <a:rPr lang="en-US" sz="1200" baseline="0" dirty="0"/>
              <a:t> through the u</a:t>
            </a:r>
            <a:r>
              <a:rPr lang="en-US" sz="1200" dirty="0"/>
              <a:t>niversity chaplaincy.</a:t>
            </a:r>
            <a:endParaRPr lang="sv-SE" sz="1200" b="1" dirty="0"/>
          </a:p>
          <a:p>
            <a:endParaRPr lang="sv-SE" dirty="0"/>
          </a:p>
        </p:txBody>
      </p:sp>
      <p:sp>
        <p:nvSpPr>
          <p:cNvPr id="4" name="Platshållare för bildnummer 3"/>
          <p:cNvSpPr>
            <a:spLocks noGrp="1"/>
          </p:cNvSpPr>
          <p:nvPr>
            <p:ph type="sldNum" sz="quarter" idx="10"/>
          </p:nvPr>
        </p:nvSpPr>
        <p:spPr/>
        <p:txBody>
          <a:bodyPr/>
          <a:lstStyle/>
          <a:p>
            <a:fld id="{4752D92D-59C6-4680-A634-75BB6B3E3DDF}" type="slidenum">
              <a:rPr lang="sv-SE" smtClean="0"/>
              <a:t>6</a:t>
            </a:fld>
            <a:endParaRPr lang="sv-SE"/>
          </a:p>
        </p:txBody>
      </p:sp>
    </p:spTree>
    <p:extLst>
      <p:ext uri="{BB962C8B-B14F-4D97-AF65-F5344CB8AC3E}">
        <p14:creationId xmlns:p14="http://schemas.microsoft.com/office/powerpoint/2010/main" val="2075187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panose="020B0604020202020204" pitchFamily="34" charset="0"/>
              <a:buNone/>
            </a:pPr>
            <a:r>
              <a:rPr lang="sv-SE" b="1" dirty="0"/>
              <a:t>Script</a:t>
            </a:r>
          </a:p>
          <a:p>
            <a:pPr marL="0" indent="0">
              <a:buFont typeface="Arial" panose="020B0604020202020204" pitchFamily="34" charset="0"/>
              <a:buNone/>
            </a:pPr>
            <a:endParaRPr lang="sv-SE"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dirty="0"/>
              <a:t>The student unions</a:t>
            </a:r>
            <a:br>
              <a:rPr lang="sv-SE" b="1" dirty="0"/>
            </a:br>
            <a:r>
              <a:rPr lang="en-US" dirty="0"/>
              <a:t>At SLU there are seven different student unions, and students can join one union depending on the </a:t>
            </a:r>
            <a:r>
              <a:rPr lang="en-US" dirty="0" err="1"/>
              <a:t>programme</a:t>
            </a:r>
            <a:r>
              <a:rPr lang="en-US" dirty="0"/>
              <a:t> they are enrolled in.</a:t>
            </a:r>
            <a:r>
              <a:rPr lang="sv-SE" b="1" dirty="0"/>
              <a:t> </a:t>
            </a:r>
            <a:r>
              <a:rPr lang="en-US" sz="1200" b="0" i="0" kern="1200" dirty="0">
                <a:solidFill>
                  <a:schemeClr val="tx1"/>
                </a:solidFill>
                <a:effectLst/>
                <a:latin typeface="+mn-lt"/>
                <a:ea typeface="+mn-ea"/>
                <a:cs typeface="+mn-cs"/>
              </a:rPr>
              <a:t>The student unions are independent from the university.</a:t>
            </a:r>
            <a:br>
              <a:rPr lang="sv-SE" b="1" dirty="0"/>
            </a:br>
            <a:endParaRPr lang="en-US" sz="1400" dirty="0"/>
          </a:p>
          <a:p>
            <a:endParaRPr lang="sv-SE" dirty="0"/>
          </a:p>
        </p:txBody>
      </p:sp>
      <p:sp>
        <p:nvSpPr>
          <p:cNvPr id="4" name="Platshållare för bildnummer 3"/>
          <p:cNvSpPr>
            <a:spLocks noGrp="1"/>
          </p:cNvSpPr>
          <p:nvPr>
            <p:ph type="sldNum" sz="quarter" idx="5"/>
          </p:nvPr>
        </p:nvSpPr>
        <p:spPr/>
        <p:txBody>
          <a:bodyPr/>
          <a:lstStyle/>
          <a:p>
            <a:fld id="{4752D92D-59C6-4680-A634-75BB6B3E3DDF}" type="slidenum">
              <a:rPr lang="sv-SE" smtClean="0"/>
              <a:t>7</a:t>
            </a:fld>
            <a:endParaRPr lang="sv-SE"/>
          </a:p>
        </p:txBody>
      </p:sp>
    </p:spTree>
    <p:extLst>
      <p:ext uri="{BB962C8B-B14F-4D97-AF65-F5344CB8AC3E}">
        <p14:creationId xmlns:p14="http://schemas.microsoft.com/office/powerpoint/2010/main" val="3288592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n">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9A38BAE-415F-48E3-BFF7-C08177B18CD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Rektangel 9">
            <a:extLst>
              <a:ext uri="{FF2B5EF4-FFF2-40B4-BE49-F238E27FC236}">
                <a16:creationId xmlns:a16="http://schemas.microsoft.com/office/drawing/2014/main" id="{600D1D80-F5E4-4596-8236-DC8D5A3EB490}"/>
              </a:ext>
            </a:extLst>
          </p:cNvPr>
          <p:cNvSpPr/>
          <p:nvPr userDrawn="1"/>
        </p:nvSpPr>
        <p:spPr>
          <a:xfrm>
            <a:off x="5600700" y="872292"/>
            <a:ext cx="966355" cy="935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ektangel 1">
            <a:extLst>
              <a:ext uri="{FF2B5EF4-FFF2-40B4-BE49-F238E27FC236}">
                <a16:creationId xmlns:a16="http://schemas.microsoft.com/office/drawing/2014/main" id="{96234F76-746D-4B5C-A15E-02625704ED21}"/>
              </a:ext>
            </a:extLst>
          </p:cNvPr>
          <p:cNvSpPr/>
          <p:nvPr userDrawn="1"/>
        </p:nvSpPr>
        <p:spPr>
          <a:xfrm>
            <a:off x="-2264735" y="24063"/>
            <a:ext cx="2160000"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712788" algn="l"/>
              </a:tabLst>
            </a:pPr>
            <a:r>
              <a:rPr lang="sv-SE" sz="1200" i="1" u="none">
                <a:effectLst/>
                <a:latin typeface="Calibri" panose="020F0502020204030204" pitchFamily="34" charset="0"/>
                <a:ea typeface="Calibri" panose="020F0502020204030204" pitchFamily="34" charset="0"/>
                <a:cs typeface="Times New Roman" panose="02020603050405020304" pitchFamily="18" charset="0"/>
              </a:rPr>
              <a:t>Startsidan </a:t>
            </a:r>
            <a:r>
              <a:rPr lang="sv-SE" sz="1200" i="0" u="none">
                <a:effectLst/>
                <a:latin typeface="Calibri" panose="020F0502020204030204" pitchFamily="34" charset="0"/>
                <a:ea typeface="Calibri" panose="020F0502020204030204" pitchFamily="34" charset="0"/>
                <a:cs typeface="Times New Roman" panose="02020603050405020304" pitchFamily="18" charset="0"/>
              </a:rPr>
              <a:t>är förvald och fast, kan också väljas som paussida, t.ex. under kaffepausen i ett föredrag. Du ser alla mallsidorna under ”Ny Bild/Layout”. </a:t>
            </a:r>
            <a:endParaRPr lang="sv-SE" sz="1200" i="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4">
            <a:extLst>
              <a:ext uri="{FF2B5EF4-FFF2-40B4-BE49-F238E27FC236}">
                <a16:creationId xmlns:a16="http://schemas.microsoft.com/office/drawing/2014/main" id="{4686778B-A416-4079-AAA0-A3FE9CDCD68B}"/>
              </a:ext>
            </a:extLst>
          </p:cNvPr>
          <p:cNvGrpSpPr>
            <a:grpSpLocks noChangeAspect="1"/>
          </p:cNvGrpSpPr>
          <p:nvPr userDrawn="1"/>
        </p:nvGrpSpPr>
        <p:grpSpPr bwMode="auto">
          <a:xfrm>
            <a:off x="5672138" y="793750"/>
            <a:ext cx="849312" cy="854075"/>
            <a:chOff x="3573" y="500"/>
            <a:chExt cx="535" cy="538"/>
          </a:xfrm>
        </p:grpSpPr>
        <p:sp>
          <p:nvSpPr>
            <p:cNvPr id="4" name="AutoShape 3">
              <a:extLst>
                <a:ext uri="{FF2B5EF4-FFF2-40B4-BE49-F238E27FC236}">
                  <a16:creationId xmlns:a16="http://schemas.microsoft.com/office/drawing/2014/main" id="{368530C6-AB59-4438-8214-4D8CD19DC242}"/>
                </a:ext>
              </a:extLst>
            </p:cNvPr>
            <p:cNvSpPr>
              <a:spLocks noChangeAspect="1" noChangeArrowheads="1" noTextEdit="1"/>
            </p:cNvSpPr>
            <p:nvPr userDrawn="1"/>
          </p:nvSpPr>
          <p:spPr bwMode="auto">
            <a:xfrm>
              <a:off x="3573" y="500"/>
              <a:ext cx="535"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5" name="Freeform 5">
              <a:extLst>
                <a:ext uri="{FF2B5EF4-FFF2-40B4-BE49-F238E27FC236}">
                  <a16:creationId xmlns:a16="http://schemas.microsoft.com/office/drawing/2014/main" id="{30C9CB61-8DFA-4370-8AA1-B5A54FA0EAB1}"/>
                </a:ext>
              </a:extLst>
            </p:cNvPr>
            <p:cNvSpPr>
              <a:spLocks/>
            </p:cNvSpPr>
            <p:nvPr userDrawn="1"/>
          </p:nvSpPr>
          <p:spPr bwMode="auto">
            <a:xfrm>
              <a:off x="3851" y="500"/>
              <a:ext cx="257" cy="345"/>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rgbClr val="690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6" name="Freeform 6">
              <a:extLst>
                <a:ext uri="{FF2B5EF4-FFF2-40B4-BE49-F238E27FC236}">
                  <a16:creationId xmlns:a16="http://schemas.microsoft.com/office/drawing/2014/main" id="{4EC247F9-0193-4FBB-B6E1-2998D290037F}"/>
                </a:ext>
              </a:extLst>
            </p:cNvPr>
            <p:cNvSpPr>
              <a:spLocks/>
            </p:cNvSpPr>
            <p:nvPr userDrawn="1"/>
          </p:nvSpPr>
          <p:spPr bwMode="auto">
            <a:xfrm>
              <a:off x="3573" y="500"/>
              <a:ext cx="257" cy="345"/>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7" name="Freeform 7">
              <a:extLst>
                <a:ext uri="{FF2B5EF4-FFF2-40B4-BE49-F238E27FC236}">
                  <a16:creationId xmlns:a16="http://schemas.microsoft.com/office/drawing/2014/main" id="{149ACFD5-ED1E-4A53-836D-628626254AC4}"/>
                </a:ext>
              </a:extLst>
            </p:cNvPr>
            <p:cNvSpPr>
              <a:spLocks/>
            </p:cNvSpPr>
            <p:nvPr userDrawn="1"/>
          </p:nvSpPr>
          <p:spPr bwMode="auto">
            <a:xfrm>
              <a:off x="3631" y="890"/>
              <a:ext cx="101" cy="148"/>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957B3C7F-15F6-431B-B3DC-BEA9381FCEA5}"/>
                </a:ext>
              </a:extLst>
            </p:cNvPr>
            <p:cNvSpPr>
              <a:spLocks/>
            </p:cNvSpPr>
            <p:nvPr userDrawn="1"/>
          </p:nvSpPr>
          <p:spPr bwMode="auto">
            <a:xfrm>
              <a:off x="3775" y="892"/>
              <a:ext cx="110" cy="144"/>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B9BBD18A-E976-46C7-8578-32BC5CFFAC32}"/>
                </a:ext>
              </a:extLst>
            </p:cNvPr>
            <p:cNvSpPr>
              <a:spLocks/>
            </p:cNvSpPr>
            <p:nvPr userDrawn="1"/>
          </p:nvSpPr>
          <p:spPr bwMode="auto">
            <a:xfrm>
              <a:off x="3908" y="892"/>
              <a:ext cx="140" cy="146"/>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rgbClr val="0061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Tree>
    <p:extLst>
      <p:ext uri="{BB962C8B-B14F-4D97-AF65-F5344CB8AC3E}">
        <p14:creationId xmlns:p14="http://schemas.microsoft.com/office/powerpoint/2010/main" val="8619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10654146"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ktangel 3">
            <a:extLst>
              <a:ext uri="{FF2B5EF4-FFF2-40B4-BE49-F238E27FC236}">
                <a16:creationId xmlns:a16="http://schemas.microsoft.com/office/drawing/2014/main" id="{1A3F9988-970A-4CA2-AFCD-21F25D8AD082}"/>
              </a:ext>
            </a:extLst>
          </p:cNvPr>
          <p:cNvSpPr/>
          <p:nvPr userDrawn="1"/>
        </p:nvSpPr>
        <p:spPr>
          <a:xfrm>
            <a:off x="-2074460" y="24063"/>
            <a:ext cx="1990236"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dirty="0">
                <a:effectLst/>
                <a:latin typeface="Calibri" panose="020F0502020204030204" pitchFamily="34" charset="0"/>
                <a:ea typeface="Calibri" panose="020F0502020204030204" pitchFamily="34" charset="0"/>
                <a:cs typeface="Times New Roman" panose="02020603050405020304" pitchFamily="18" charset="0"/>
              </a:rPr>
              <a:t>Rubrik och innehåll: </a:t>
            </a:r>
            <a:r>
              <a:rPr lang="sv-SE" sz="1200" b="0" i="0" u="none" dirty="0">
                <a:effectLst/>
                <a:latin typeface="Calibri" panose="020F0502020204030204" pitchFamily="34" charset="0"/>
                <a:ea typeface="Calibri" panose="020F0502020204030204" pitchFamily="34" charset="0"/>
                <a:cs typeface="Times New Roman" panose="02020603050405020304" pitchFamily="18" charset="0"/>
              </a:rPr>
              <a:t>för en- eller tvåradig rubrik och innehåll i fullbredd. </a:t>
            </a:r>
          </a:p>
        </p:txBody>
      </p:sp>
    </p:spTree>
    <p:extLst>
      <p:ext uri="{BB962C8B-B14F-4D97-AF65-F5344CB8AC3E}">
        <p14:creationId xmlns:p14="http://schemas.microsoft.com/office/powerpoint/2010/main" val="38320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innehåll i två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p:nvPr>
        </p:nvSpPr>
        <p:spPr>
          <a:xfrm>
            <a:off x="755071" y="1226128"/>
            <a:ext cx="10643755" cy="911374"/>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CCC67DE-D694-40F6-9033-2F22DF4C802A}"/>
              </a:ext>
            </a:extLst>
          </p:cNvPr>
          <p:cNvSpPr>
            <a:spLocks noGrp="1"/>
          </p:cNvSpPr>
          <p:nvPr>
            <p:ph idx="1"/>
          </p:nvPr>
        </p:nvSpPr>
        <p:spPr>
          <a:xfrm>
            <a:off x="755072"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innehåll 2">
            <a:extLst>
              <a:ext uri="{FF2B5EF4-FFF2-40B4-BE49-F238E27FC236}">
                <a16:creationId xmlns:a16="http://schemas.microsoft.com/office/drawing/2014/main" id="{7C6F9F6A-5EE1-426E-AAF4-F9163894A515}"/>
              </a:ext>
            </a:extLst>
          </p:cNvPr>
          <p:cNvSpPr>
            <a:spLocks noGrp="1"/>
          </p:cNvSpPr>
          <p:nvPr>
            <p:ph idx="10"/>
          </p:nvPr>
        </p:nvSpPr>
        <p:spPr>
          <a:xfrm>
            <a:off x="6231083" y="2407521"/>
            <a:ext cx="5198919" cy="368155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10" name="Platshållare för text 8">
            <a:extLst>
              <a:ext uri="{FF2B5EF4-FFF2-40B4-BE49-F238E27FC236}">
                <a16:creationId xmlns:a16="http://schemas.microsoft.com/office/drawing/2014/main" id="{02F528CE-D42C-4F3A-A140-BC71A68198D5}"/>
              </a:ext>
            </a:extLst>
          </p:cNvPr>
          <p:cNvSpPr>
            <a:spLocks noGrp="1"/>
          </p:cNvSpPr>
          <p:nvPr>
            <p:ph type="body" sz="quarter" idx="12" hasCustomPrompt="1"/>
          </p:nvPr>
        </p:nvSpPr>
        <p:spPr>
          <a:xfrm>
            <a:off x="6219234" y="6140310"/>
            <a:ext cx="5205413" cy="260350"/>
          </a:xfrm>
        </p:spPr>
        <p:txBody>
          <a:bodyPr/>
          <a:lstStyle>
            <a:lvl1pPr marL="0" indent="0">
              <a:lnSpc>
                <a:spcPct val="100000"/>
              </a:lnSpc>
              <a:spcBef>
                <a:spcPts val="0"/>
              </a:spcBef>
              <a:buFontTx/>
              <a:buNone/>
              <a:defRPr sz="1000"/>
            </a:lvl1pPr>
          </a:lstStyle>
          <a:p>
            <a:pPr lvl="0"/>
            <a:r>
              <a:rPr lang="sv-SE"/>
              <a:t>Bildtext</a:t>
            </a:r>
          </a:p>
        </p:txBody>
      </p:sp>
      <p:sp>
        <p:nvSpPr>
          <p:cNvPr id="7" name="Rektangel 6">
            <a:extLst>
              <a:ext uri="{FF2B5EF4-FFF2-40B4-BE49-F238E27FC236}">
                <a16:creationId xmlns:a16="http://schemas.microsoft.com/office/drawing/2014/main" id="{6D8929DC-ABE9-4B31-816A-840B7C28DBBC}"/>
              </a:ext>
            </a:extLst>
          </p:cNvPr>
          <p:cNvSpPr/>
          <p:nvPr userDrawn="1"/>
        </p:nvSpPr>
        <p:spPr>
          <a:xfrm>
            <a:off x="-2088107" y="24063"/>
            <a:ext cx="2003883" cy="1269322"/>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Rubrik och innehåll i tvåspalt</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för en- eller tvåradig rubrik och innehåll i två spalter (text, bild, diagram, film etc.). Du kan också lägga in en bildtext.</a:t>
            </a:r>
          </a:p>
        </p:txBody>
      </p:sp>
    </p:spTree>
    <p:extLst>
      <p:ext uri="{BB962C8B-B14F-4D97-AF65-F5344CB8AC3E}">
        <p14:creationId xmlns:p14="http://schemas.microsoft.com/office/powerpoint/2010/main" val="275912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12" name="Platshållare för innehåll 11">
            <a:extLst>
              <a:ext uri="{FF2B5EF4-FFF2-40B4-BE49-F238E27FC236}">
                <a16:creationId xmlns:a16="http://schemas.microsoft.com/office/drawing/2014/main" id="{BD3F50F6-01EF-4EEF-BF38-978371896417}"/>
              </a:ext>
            </a:extLst>
          </p:cNvPr>
          <p:cNvSpPr>
            <a:spLocks noGrp="1"/>
          </p:cNvSpPr>
          <p:nvPr>
            <p:ph sz="quarter" idx="11" hasCustomPrompt="1"/>
          </p:nvPr>
        </p:nvSpPr>
        <p:spPr>
          <a:xfrm>
            <a:off x="0" y="0"/>
            <a:ext cx="12192000" cy="6858000"/>
          </a:xfrm>
        </p:spPr>
        <p:txBody>
          <a:bodyPr tIns="2088000"/>
          <a:lstStyle>
            <a:lvl1pPr marL="0" indent="0" algn="ctr">
              <a:buNone/>
              <a:defRPr sz="2000"/>
            </a:lvl1pPr>
            <a:lvl2pPr algn="ctr">
              <a:defRPr/>
            </a:lvl2pPr>
            <a:lvl3pPr algn="ctr">
              <a:defRPr/>
            </a:lvl3pPr>
            <a:lvl4pPr algn="ctr">
              <a:defRPr/>
            </a:lvl4pPr>
            <a:lvl5pPr algn="ctr">
              <a:defRPr/>
            </a:lvl5pPr>
          </a:lstStyle>
          <a:p>
            <a:pPr lvl="0"/>
            <a:r>
              <a:rPr lang="sv-SE"/>
              <a:t>Bild/Film</a:t>
            </a:r>
          </a:p>
        </p:txBody>
      </p:sp>
      <p:sp>
        <p:nvSpPr>
          <p:cNvPr id="11" name="Platshållare för text 5">
            <a:extLst>
              <a:ext uri="{FF2B5EF4-FFF2-40B4-BE49-F238E27FC236}">
                <a16:creationId xmlns:a16="http://schemas.microsoft.com/office/drawing/2014/main" id="{F9B4EFBB-3C19-4225-8B81-20FAE00BBB28}"/>
              </a:ext>
            </a:extLst>
          </p:cNvPr>
          <p:cNvSpPr>
            <a:spLocks noGrp="1" noChangeAspect="1"/>
          </p:cNvSpPr>
          <p:nvPr>
            <p:ph type="body" sz="quarter" idx="10" hasCustomPrompt="1"/>
          </p:nvPr>
        </p:nvSpPr>
        <p:spPr>
          <a:xfrm>
            <a:off x="259917" y="262659"/>
            <a:ext cx="504000" cy="504000"/>
          </a:xfrm>
          <a:blipFill>
            <a:blip r:embed="rId2" cstate="email">
              <a:extLst>
                <a:ext uri="{28A0092B-C50C-407E-A947-70E740481C1C}">
                  <a14:useLocalDpi xmlns:a14="http://schemas.microsoft.com/office/drawing/2010/main"/>
                </a:ext>
              </a:extLst>
            </a:blip>
            <a:stretch>
              <a:fillRect/>
            </a:stretch>
          </a:blipFill>
          <a:ln>
            <a:solidFill>
              <a:srgbClr val="FFFFFF">
                <a:alpha val="0"/>
              </a:srgbClr>
            </a:solidFill>
          </a:ln>
        </p:spPr>
        <p:txBody>
          <a:bodyPr/>
          <a:lstStyle>
            <a:lvl1pPr marL="0" indent="0">
              <a:lnSpc>
                <a:spcPct val="100000"/>
              </a:lnSpc>
              <a:spcBef>
                <a:spcPts val="0"/>
              </a:spcBef>
              <a:buFontTx/>
              <a:buNone/>
              <a:defRPr sz="100"/>
            </a:lvl1pPr>
          </a:lstStyle>
          <a:p>
            <a:pPr lvl="0"/>
            <a:r>
              <a:rPr lang="sv-SE"/>
              <a:t>.</a:t>
            </a:r>
          </a:p>
          <a:p>
            <a:pPr lvl="0"/>
            <a:endParaRPr lang="sv-SE"/>
          </a:p>
        </p:txBody>
      </p:sp>
      <p:sp>
        <p:nvSpPr>
          <p:cNvPr id="4" name="Rektangel 3">
            <a:extLst>
              <a:ext uri="{FF2B5EF4-FFF2-40B4-BE49-F238E27FC236}">
                <a16:creationId xmlns:a16="http://schemas.microsoft.com/office/drawing/2014/main" id="{8D20A69E-B8A7-4EB8-9640-CFF681BD9E42}"/>
              </a:ext>
            </a:extLst>
          </p:cNvPr>
          <p:cNvSpPr/>
          <p:nvPr userDrawn="1"/>
        </p:nvSpPr>
        <p:spPr>
          <a:xfrm>
            <a:off x="-2088107" y="24063"/>
            <a:ext cx="2003883" cy="676467"/>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Helbild</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På denna mallsida kan du exempelvis lägga in en helsidesbild eller en film.</a:t>
            </a:r>
          </a:p>
        </p:txBody>
      </p:sp>
    </p:spTree>
    <p:extLst>
      <p:ext uri="{BB962C8B-B14F-4D97-AF65-F5344CB8AC3E}">
        <p14:creationId xmlns:p14="http://schemas.microsoft.com/office/powerpoint/2010/main" val="3928367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objekt ">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7" name="Platshållare för innehåll 11">
            <a:extLst>
              <a:ext uri="{FF2B5EF4-FFF2-40B4-BE49-F238E27FC236}">
                <a16:creationId xmlns:a16="http://schemas.microsoft.com/office/drawing/2014/main" id="{D77B211B-F194-4A43-BF7A-62F518DA6C4E}"/>
              </a:ext>
            </a:extLst>
          </p:cNvPr>
          <p:cNvSpPr>
            <a:spLocks noGrp="1"/>
          </p:cNvSpPr>
          <p:nvPr>
            <p:ph sz="quarter" idx="12"/>
          </p:nvPr>
        </p:nvSpPr>
        <p:spPr>
          <a:xfrm>
            <a:off x="768927"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2" name="Platshållare för innehåll 11">
            <a:extLst>
              <a:ext uri="{FF2B5EF4-FFF2-40B4-BE49-F238E27FC236}">
                <a16:creationId xmlns:a16="http://schemas.microsoft.com/office/drawing/2014/main" id="{9B70EFF5-103B-40E9-9FCD-4568DC92A59B}"/>
              </a:ext>
            </a:extLst>
          </p:cNvPr>
          <p:cNvSpPr>
            <a:spLocks noGrp="1"/>
          </p:cNvSpPr>
          <p:nvPr>
            <p:ph sz="quarter" idx="14"/>
          </p:nvPr>
        </p:nvSpPr>
        <p:spPr>
          <a:xfrm>
            <a:off x="6238541" y="1278080"/>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4" name="Platshållare för innehåll 11">
            <a:extLst>
              <a:ext uri="{FF2B5EF4-FFF2-40B4-BE49-F238E27FC236}">
                <a16:creationId xmlns:a16="http://schemas.microsoft.com/office/drawing/2014/main" id="{CFA737C2-22B0-4972-A655-E0EBC3CE4BE8}"/>
              </a:ext>
            </a:extLst>
          </p:cNvPr>
          <p:cNvSpPr>
            <a:spLocks noGrp="1"/>
          </p:cNvSpPr>
          <p:nvPr>
            <p:ph sz="quarter" idx="16"/>
          </p:nvPr>
        </p:nvSpPr>
        <p:spPr>
          <a:xfrm>
            <a:off x="768927"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gn="ctr">
              <a:lnSpc>
                <a:spcPts val="1200"/>
              </a:lnSpc>
              <a:spcBef>
                <a:spcPts val="0"/>
              </a:spcBef>
              <a:buFontTx/>
              <a:buNone/>
              <a:defRPr sz="1000"/>
            </a:lvl1pPr>
          </a:lstStyle>
          <a:p>
            <a:pPr lvl="0"/>
            <a:r>
              <a:rPr lang="sv-SE"/>
              <a:t>Bildtext</a:t>
            </a:r>
          </a:p>
        </p:txBody>
      </p:sp>
      <p:sp>
        <p:nvSpPr>
          <p:cNvPr id="16" name="Platshållare för innehåll 11">
            <a:extLst>
              <a:ext uri="{FF2B5EF4-FFF2-40B4-BE49-F238E27FC236}">
                <a16:creationId xmlns:a16="http://schemas.microsoft.com/office/drawing/2014/main" id="{305AD0E1-5ECD-4AE7-B74F-E4C33179C4AF}"/>
              </a:ext>
            </a:extLst>
          </p:cNvPr>
          <p:cNvSpPr>
            <a:spLocks noGrp="1"/>
          </p:cNvSpPr>
          <p:nvPr>
            <p:ph sz="quarter" idx="18"/>
          </p:nvPr>
        </p:nvSpPr>
        <p:spPr>
          <a:xfrm>
            <a:off x="6238541" y="3917105"/>
            <a:ext cx="5195455" cy="2275611"/>
          </a:xfrm>
        </p:spPr>
        <p:txBody>
          <a:bodyPr tIns="180000"/>
          <a:lstStyle>
            <a:lvl1pPr marL="0" indent="0" algn="ctr">
              <a:buNone/>
              <a:defRPr sz="2000"/>
            </a:lvl1pPr>
            <a:lvl2pPr algn="ctr">
              <a:defRPr/>
            </a:lvl2pPr>
            <a:lvl3pPr algn="ctr">
              <a:defRPr/>
            </a:lvl3pPr>
            <a:lvl4pPr algn="ctr">
              <a:defRPr/>
            </a:lvl4pPr>
            <a:lvl5pPr algn="ctr">
              <a:defRPr/>
            </a:lvl5pPr>
          </a:lstStyle>
          <a:p>
            <a:pPr lvl="0"/>
            <a:r>
              <a:rPr lang="sv-SE"/>
              <a:t>Redigera format för bakgrundstext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objekt: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objekt med varsin bildtext, centrerat. Bra när du vill jämföra objekt från olika år etc. Om du behöver göra fler/färre rutor kan du kopiera/ta bort platshållare.</a:t>
            </a:r>
          </a:p>
        </p:txBody>
      </p:sp>
    </p:spTree>
    <p:extLst>
      <p:ext uri="{BB962C8B-B14F-4D97-AF65-F5344CB8AC3E}">
        <p14:creationId xmlns:p14="http://schemas.microsoft.com/office/powerpoint/2010/main" val="31806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D73A66CF-1C52-44FE-85C6-604CF9819DFD}"/>
              </a:ext>
            </a:extLst>
          </p:cNvPr>
          <p:cNvSpPr>
            <a:spLocks noGrp="1"/>
          </p:cNvSpPr>
          <p:nvPr>
            <p:ph type="body" sz="quarter" idx="11" hasCustomPrompt="1"/>
          </p:nvPr>
        </p:nvSpPr>
        <p:spPr>
          <a:xfrm>
            <a:off x="758825"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1" name="Platshållare för text 8">
            <a:extLst>
              <a:ext uri="{FF2B5EF4-FFF2-40B4-BE49-F238E27FC236}">
                <a16:creationId xmlns:a16="http://schemas.microsoft.com/office/drawing/2014/main" id="{05FC7AEF-5E77-4E7B-90F2-4920904C6E8C}"/>
              </a:ext>
            </a:extLst>
          </p:cNvPr>
          <p:cNvSpPr>
            <a:spLocks noGrp="1"/>
          </p:cNvSpPr>
          <p:nvPr>
            <p:ph type="body" sz="quarter" idx="13" hasCustomPrompt="1"/>
          </p:nvPr>
        </p:nvSpPr>
        <p:spPr>
          <a:xfrm>
            <a:off x="6228439" y="3573754"/>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3" name="Platshållare för text 8">
            <a:extLst>
              <a:ext uri="{FF2B5EF4-FFF2-40B4-BE49-F238E27FC236}">
                <a16:creationId xmlns:a16="http://schemas.microsoft.com/office/drawing/2014/main" id="{1864F0BA-6C86-464C-8797-E2A18CE9C27B}"/>
              </a:ext>
            </a:extLst>
          </p:cNvPr>
          <p:cNvSpPr>
            <a:spLocks noGrp="1"/>
          </p:cNvSpPr>
          <p:nvPr>
            <p:ph type="body" sz="quarter" idx="15" hasCustomPrompt="1"/>
          </p:nvPr>
        </p:nvSpPr>
        <p:spPr>
          <a:xfrm>
            <a:off x="758825"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5" name="Platshållare för text 8">
            <a:extLst>
              <a:ext uri="{FF2B5EF4-FFF2-40B4-BE49-F238E27FC236}">
                <a16:creationId xmlns:a16="http://schemas.microsoft.com/office/drawing/2014/main" id="{9CF59FF9-6AD4-4F26-B597-EC8568D9F523}"/>
              </a:ext>
            </a:extLst>
          </p:cNvPr>
          <p:cNvSpPr>
            <a:spLocks noGrp="1"/>
          </p:cNvSpPr>
          <p:nvPr>
            <p:ph type="body" sz="quarter" idx="17" hasCustomPrompt="1"/>
          </p:nvPr>
        </p:nvSpPr>
        <p:spPr>
          <a:xfrm>
            <a:off x="6228439" y="6212779"/>
            <a:ext cx="5205413" cy="260350"/>
          </a:xfrm>
        </p:spPr>
        <p:txBody>
          <a:bodyPr/>
          <a:lstStyle>
            <a:lvl1pPr marL="0" indent="0">
              <a:lnSpc>
                <a:spcPts val="1200"/>
              </a:lnSpc>
              <a:spcBef>
                <a:spcPts val="0"/>
              </a:spcBef>
              <a:buFontTx/>
              <a:buNone/>
              <a:defRPr sz="1000"/>
            </a:lvl1pPr>
          </a:lstStyle>
          <a:p>
            <a:pPr lvl="0"/>
            <a:r>
              <a:rPr lang="sv-SE"/>
              <a:t>Bildtext</a:t>
            </a:r>
          </a:p>
        </p:txBody>
      </p:sp>
      <p:sp>
        <p:nvSpPr>
          <p:cNvPr id="10" name="Rektangel 9">
            <a:extLst>
              <a:ext uri="{FF2B5EF4-FFF2-40B4-BE49-F238E27FC236}">
                <a16:creationId xmlns:a16="http://schemas.microsoft.com/office/drawing/2014/main" id="{67EF4E7C-C7CD-4699-97EF-2CC794367847}"/>
              </a:ext>
            </a:extLst>
          </p:cNvPr>
          <p:cNvSpPr/>
          <p:nvPr userDrawn="1"/>
        </p:nvSpPr>
        <p:spPr>
          <a:xfrm>
            <a:off x="-2074460" y="24063"/>
            <a:ext cx="1990236" cy="1466940"/>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4 bilder: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plats för fyra bilder med varsin bildtext, vänsterställt. Bra när du vill jämföra bild från olika år etc. Om du behöver göra fler/färre rutor kan du kopiera/ta bort platshållare.</a:t>
            </a:r>
          </a:p>
        </p:txBody>
      </p:sp>
      <p:sp>
        <p:nvSpPr>
          <p:cNvPr id="17" name="Platshållare för bild 2">
            <a:extLst>
              <a:ext uri="{FF2B5EF4-FFF2-40B4-BE49-F238E27FC236}">
                <a16:creationId xmlns:a16="http://schemas.microsoft.com/office/drawing/2014/main" id="{D8502A16-AA19-4E0B-AD6C-FDF13805494A}"/>
              </a:ext>
            </a:extLst>
          </p:cNvPr>
          <p:cNvSpPr>
            <a:spLocks noGrp="1"/>
          </p:cNvSpPr>
          <p:nvPr>
            <p:ph type="pic" sz="quarter" idx="19" hasCustomPrompt="1"/>
          </p:nvPr>
        </p:nvSpPr>
        <p:spPr>
          <a:xfrm>
            <a:off x="776288" y="1273843"/>
            <a:ext cx="5187950" cy="2233613"/>
          </a:xfrm>
        </p:spPr>
        <p:txBody>
          <a:bodyPr/>
          <a:lstStyle>
            <a:lvl1pPr marL="0" indent="0" algn="ctr">
              <a:buNone/>
              <a:defRPr sz="1600"/>
            </a:lvl1pPr>
          </a:lstStyle>
          <a:p>
            <a:r>
              <a:rPr lang="sv-SE"/>
              <a:t>4 vänsterställda bilder</a:t>
            </a:r>
          </a:p>
        </p:txBody>
      </p:sp>
      <p:sp>
        <p:nvSpPr>
          <p:cNvPr id="20" name="Platshållare för bild 2">
            <a:extLst>
              <a:ext uri="{FF2B5EF4-FFF2-40B4-BE49-F238E27FC236}">
                <a16:creationId xmlns:a16="http://schemas.microsoft.com/office/drawing/2014/main" id="{4F423E97-AED0-44CF-8D1B-7830CB26F377}"/>
              </a:ext>
            </a:extLst>
          </p:cNvPr>
          <p:cNvSpPr>
            <a:spLocks noGrp="1"/>
          </p:cNvSpPr>
          <p:nvPr>
            <p:ph type="pic" sz="quarter" idx="20" hasCustomPrompt="1"/>
          </p:nvPr>
        </p:nvSpPr>
        <p:spPr>
          <a:xfrm>
            <a:off x="6226595" y="1273843"/>
            <a:ext cx="5187950" cy="2233613"/>
          </a:xfrm>
        </p:spPr>
        <p:txBody>
          <a:bodyPr/>
          <a:lstStyle>
            <a:lvl1pPr marL="0" indent="0" algn="ctr">
              <a:buNone/>
              <a:defRPr sz="1600"/>
            </a:lvl1pPr>
          </a:lstStyle>
          <a:p>
            <a:r>
              <a:rPr lang="sv-SE"/>
              <a:t>4 vänsterställda bilder</a:t>
            </a:r>
          </a:p>
        </p:txBody>
      </p:sp>
      <p:sp>
        <p:nvSpPr>
          <p:cNvPr id="23" name="Platshållare för bild 2">
            <a:extLst>
              <a:ext uri="{FF2B5EF4-FFF2-40B4-BE49-F238E27FC236}">
                <a16:creationId xmlns:a16="http://schemas.microsoft.com/office/drawing/2014/main" id="{1F062928-8BD1-4CA5-AA20-E60D0F7671CC}"/>
              </a:ext>
            </a:extLst>
          </p:cNvPr>
          <p:cNvSpPr>
            <a:spLocks noGrp="1"/>
          </p:cNvSpPr>
          <p:nvPr>
            <p:ph type="pic" sz="quarter" idx="21" hasCustomPrompt="1"/>
          </p:nvPr>
        </p:nvSpPr>
        <p:spPr>
          <a:xfrm>
            <a:off x="776288" y="3908808"/>
            <a:ext cx="5187950" cy="2233613"/>
          </a:xfrm>
        </p:spPr>
        <p:txBody>
          <a:bodyPr/>
          <a:lstStyle>
            <a:lvl1pPr marL="0" indent="0" algn="ctr">
              <a:buNone/>
              <a:defRPr sz="1600"/>
            </a:lvl1pPr>
          </a:lstStyle>
          <a:p>
            <a:r>
              <a:rPr lang="sv-SE"/>
              <a:t>4 vänsterställda bilder</a:t>
            </a:r>
          </a:p>
        </p:txBody>
      </p:sp>
      <p:sp>
        <p:nvSpPr>
          <p:cNvPr id="24" name="Platshållare för bild 2">
            <a:extLst>
              <a:ext uri="{FF2B5EF4-FFF2-40B4-BE49-F238E27FC236}">
                <a16:creationId xmlns:a16="http://schemas.microsoft.com/office/drawing/2014/main" id="{BEE2F423-B0EB-442A-AC1F-47493895D003}"/>
              </a:ext>
            </a:extLst>
          </p:cNvPr>
          <p:cNvSpPr>
            <a:spLocks noGrp="1"/>
          </p:cNvSpPr>
          <p:nvPr>
            <p:ph type="pic" sz="quarter" idx="22" hasCustomPrompt="1"/>
          </p:nvPr>
        </p:nvSpPr>
        <p:spPr>
          <a:xfrm>
            <a:off x="6226595" y="3908808"/>
            <a:ext cx="5187950" cy="2233613"/>
          </a:xfrm>
        </p:spPr>
        <p:txBody>
          <a:bodyPr/>
          <a:lstStyle>
            <a:lvl1pPr marL="0" indent="0" algn="ctr">
              <a:buNone/>
              <a:defRPr sz="1600"/>
            </a:lvl1pPr>
          </a:lstStyle>
          <a:p>
            <a:r>
              <a:rPr lang="sv-SE"/>
              <a:t>4 vänsterställda bilder</a:t>
            </a:r>
          </a:p>
        </p:txBody>
      </p:sp>
    </p:spTree>
    <p:extLst>
      <p:ext uri="{BB962C8B-B14F-4D97-AF65-F5344CB8AC3E}">
        <p14:creationId xmlns:p14="http://schemas.microsoft.com/office/powerpoint/2010/main" val="168990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m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9" name="Rektangel 8">
            <a:extLst>
              <a:ext uri="{FF2B5EF4-FFF2-40B4-BE49-F238E27FC236}">
                <a16:creationId xmlns:a16="http://schemas.microsoft.com/office/drawing/2014/main" id="{F7A80C34-BE5B-48ED-9F8E-B78B0BD14B19}"/>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dirty="0">
                <a:effectLst/>
                <a:latin typeface="Calibri" panose="020F0502020204030204" pitchFamily="34" charset="0"/>
                <a:ea typeface="Calibri" panose="020F0502020204030204" pitchFamily="34" charset="0"/>
                <a:cs typeface="Times New Roman" panose="02020603050405020304" pitchFamily="18" charset="0"/>
              </a:rPr>
              <a:t>Tom svart sida: </a:t>
            </a:r>
            <a:r>
              <a:rPr lang="sv-SE" sz="1200" b="0" i="0" u="none" dirty="0">
                <a:effectLst/>
                <a:latin typeface="Calibri" panose="020F0502020204030204" pitchFamily="34" charset="0"/>
                <a:ea typeface="Calibri" panose="020F0502020204030204" pitchFamily="34" charset="0"/>
                <a:cs typeface="Times New Roman" panose="02020603050405020304" pitchFamily="18" charset="0"/>
              </a:rPr>
              <a:t>välj som paussida eller lägg in om du vill diskutera något utanför presentationen.</a:t>
            </a:r>
          </a:p>
        </p:txBody>
      </p:sp>
    </p:spTree>
    <p:extLst>
      <p:ext uri="{BB962C8B-B14F-4D97-AF65-F5344CB8AC3E}">
        <p14:creationId xmlns:p14="http://schemas.microsoft.com/office/powerpoint/2010/main" val="280834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Mellanrubrik svart sid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44EC2FD-BC9A-48B1-8311-548D1332431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1524000" y="2235200"/>
            <a:ext cx="9144000" cy="2387600"/>
          </a:xfrm>
        </p:spPr>
        <p:txBody>
          <a:bodyPr anchor="ctr"/>
          <a:lstStyle>
            <a:lvl1pPr algn="ctr">
              <a:lnSpc>
                <a:spcPts val="5600"/>
              </a:lnSpc>
              <a:defRPr sz="4600">
                <a:solidFill>
                  <a:schemeClr val="bg1"/>
                </a:solidFill>
              </a:defRPr>
            </a:lvl1pPr>
          </a:lstStyle>
          <a:p>
            <a:r>
              <a:rPr lang="sv-SE"/>
              <a:t>Mellanrubrik</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0" name="Rektangel 9">
            <a:extLst>
              <a:ext uri="{FF2B5EF4-FFF2-40B4-BE49-F238E27FC236}">
                <a16:creationId xmlns:a16="http://schemas.microsoft.com/office/drawing/2014/main" id="{42B662A0-10BF-4655-924F-2045658ACA81}"/>
              </a:ext>
            </a:extLst>
          </p:cNvPr>
          <p:cNvSpPr/>
          <p:nvPr userDrawn="1"/>
        </p:nvSpPr>
        <p:spPr>
          <a:xfrm>
            <a:off x="-2088107" y="24063"/>
            <a:ext cx="2003883" cy="882806"/>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84138" algn="l"/>
                <a:tab pos="265113" algn="l"/>
              </a:tabLst>
            </a:pPr>
            <a:r>
              <a:rPr lang="sv-SE" sz="1200" b="0" i="1" u="none" dirty="0">
                <a:effectLst/>
                <a:latin typeface="Calibri" panose="020F0502020204030204" pitchFamily="34" charset="0"/>
                <a:ea typeface="Calibri" panose="020F0502020204030204" pitchFamily="34" charset="0"/>
                <a:cs typeface="Times New Roman" panose="02020603050405020304" pitchFamily="18" charset="0"/>
              </a:rPr>
              <a:t>Mellanrubrik svart sida:</a:t>
            </a:r>
            <a:r>
              <a:rPr lang="sv-SE" sz="1200" b="0" i="0" u="none" dirty="0">
                <a:effectLst/>
                <a:latin typeface="Calibri" panose="020F0502020204030204" pitchFamily="34" charset="0"/>
                <a:ea typeface="Calibri" panose="020F0502020204030204" pitchFamily="34" charset="0"/>
                <a:cs typeface="Times New Roman" panose="02020603050405020304" pitchFamily="18" charset="0"/>
              </a:rPr>
              <a:t> centrerad vit text för att skriva enstaka ord, frågor eller mellanrubriker på.</a:t>
            </a:r>
          </a:p>
        </p:txBody>
      </p:sp>
    </p:spTree>
    <p:extLst>
      <p:ext uri="{BB962C8B-B14F-4D97-AF65-F5344CB8AC3E}">
        <p14:creationId xmlns:p14="http://schemas.microsoft.com/office/powerpoint/2010/main" val="20723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ande 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1" y="887104"/>
            <a:ext cx="8181111" cy="1529246"/>
          </a:xfrm>
        </p:spPr>
        <p:txBody>
          <a:bodyPr/>
          <a:lstStyle>
            <a:lvl1pPr>
              <a:defRPr/>
            </a:lvl1pPr>
          </a:lstStyle>
          <a:p>
            <a:r>
              <a:rPr lang="sv-SE" dirty="0"/>
              <a:t>Tack för uppmärksamheten!</a:t>
            </a:r>
          </a:p>
        </p:txBody>
      </p:sp>
      <p:sp>
        <p:nvSpPr>
          <p:cNvPr id="7" name="Platshållare för text 6">
            <a:extLst>
              <a:ext uri="{FF2B5EF4-FFF2-40B4-BE49-F238E27FC236}">
                <a16:creationId xmlns:a16="http://schemas.microsoft.com/office/drawing/2014/main" id="{1DA38726-4B59-42B1-BEB5-BAF39E474F7C}"/>
              </a:ext>
            </a:extLst>
          </p:cNvPr>
          <p:cNvSpPr>
            <a:spLocks noGrp="1"/>
          </p:cNvSpPr>
          <p:nvPr>
            <p:ph type="body" sz="quarter" idx="10" hasCustomPrompt="1"/>
          </p:nvPr>
        </p:nvSpPr>
        <p:spPr>
          <a:xfrm>
            <a:off x="758825" y="3195449"/>
            <a:ext cx="6501784" cy="2427429"/>
          </a:xfrm>
        </p:spPr>
        <p:txBody>
          <a:bodyPr/>
          <a:lstStyle>
            <a:lvl1pPr marL="0" indent="0">
              <a:lnSpc>
                <a:spcPct val="100000"/>
              </a:lnSpc>
              <a:spcBef>
                <a:spcPts val="0"/>
              </a:spcBef>
              <a:buNone/>
              <a:defRPr sz="1600"/>
            </a:lvl1pPr>
          </a:lstStyle>
          <a:p>
            <a:pPr lvl="0"/>
            <a:r>
              <a:rPr lang="sv-SE" dirty="0"/>
              <a:t>Namn, organisation, telefonnummer, e-postadress, webbadress etc.</a:t>
            </a:r>
          </a:p>
        </p:txBody>
      </p:sp>
      <p:pic>
        <p:nvPicPr>
          <p:cNvPr id="4" name="Bildobjekt 3">
            <a:extLst>
              <a:ext uri="{FF2B5EF4-FFF2-40B4-BE49-F238E27FC236}">
                <a16:creationId xmlns:a16="http://schemas.microsoft.com/office/drawing/2014/main" id="{161E3A8A-3263-4EE6-96EF-548DE911957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033200" y="7200"/>
            <a:ext cx="2250000" cy="6824702"/>
          </a:xfrm>
          <a:prstGeom prst="rect">
            <a:avLst/>
          </a:prstGeom>
        </p:spPr>
      </p:pic>
      <p:sp>
        <p:nvSpPr>
          <p:cNvPr id="10" name="Rektangel 9">
            <a:extLst>
              <a:ext uri="{FF2B5EF4-FFF2-40B4-BE49-F238E27FC236}">
                <a16:creationId xmlns:a16="http://schemas.microsoft.com/office/drawing/2014/main" id="{6297439C-DE2D-4496-B897-CC792D86B486}"/>
              </a:ext>
            </a:extLst>
          </p:cNvPr>
          <p:cNvSpPr/>
          <p:nvPr userDrawn="1"/>
        </p:nvSpPr>
        <p:spPr>
          <a:xfrm>
            <a:off x="-2033516" y="24063"/>
            <a:ext cx="1949292" cy="1071704"/>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tabLst>
                <a:tab pos="265113" algn="l"/>
              </a:tabLst>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Avslutande sida: </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skriv in kontaktuppgifter eller vad du vill att folk ska komma ihåg när föreläsningen är slut.</a:t>
            </a:r>
          </a:p>
        </p:txBody>
      </p:sp>
      <p:sp>
        <p:nvSpPr>
          <p:cNvPr id="11" name="Platshållare för text 6">
            <a:extLst>
              <a:ext uri="{FF2B5EF4-FFF2-40B4-BE49-F238E27FC236}">
                <a16:creationId xmlns:a16="http://schemas.microsoft.com/office/drawing/2014/main" id="{732D95E5-095E-4AF8-A88F-8D008694B3C7}"/>
              </a:ext>
            </a:extLst>
          </p:cNvPr>
          <p:cNvSpPr>
            <a:spLocks noGrp="1"/>
          </p:cNvSpPr>
          <p:nvPr>
            <p:ph type="body" sz="quarter" idx="12" hasCustomPrompt="1"/>
          </p:nvPr>
        </p:nvSpPr>
        <p:spPr>
          <a:xfrm>
            <a:off x="758825" y="2868783"/>
            <a:ext cx="6501784" cy="291089"/>
          </a:xfrm>
        </p:spPr>
        <p:txBody>
          <a:bodyPr anchor="b"/>
          <a:lstStyle>
            <a:lvl1pPr marL="0" indent="0">
              <a:lnSpc>
                <a:spcPts val="2400"/>
              </a:lnSpc>
              <a:spcBef>
                <a:spcPts val="0"/>
              </a:spcBef>
              <a:buNone/>
              <a:defRPr sz="1600"/>
            </a:lvl1pPr>
          </a:lstStyle>
          <a:p>
            <a:r>
              <a:rPr lang="sv-SE" sz="1600" dirty="0"/>
              <a:t>KONTAKTUPPGIFTER</a:t>
            </a:r>
          </a:p>
        </p:txBody>
      </p:sp>
    </p:spTree>
    <p:extLst>
      <p:ext uri="{BB962C8B-B14F-4D97-AF65-F5344CB8AC3E}">
        <p14:creationId xmlns:p14="http://schemas.microsoft.com/office/powerpoint/2010/main" val="136839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klorofyll">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CF59F3B0-1A21-4D08-96F8-33B3411C5648}"/>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3070156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och kapitelsida – äp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3588" y="2140966"/>
            <a:ext cx="9144000" cy="2387600"/>
          </a:xfrm>
        </p:spPr>
        <p:txBody>
          <a:bodyPr anchor="b"/>
          <a:lstStyle>
            <a:lvl1pPr algn="l">
              <a:lnSpc>
                <a:spcPts val="5600"/>
              </a:lnSpc>
              <a:defRPr sz="4600">
                <a:solidFill>
                  <a:schemeClr val="tx1"/>
                </a:solidFill>
              </a:defRPr>
            </a:lvl1pPr>
          </a:lstStyle>
          <a:p>
            <a:r>
              <a:rPr lang="sv-SE" dirty="0"/>
              <a:t>Titel på presentationen </a:t>
            </a:r>
            <a:br>
              <a:rPr lang="sv-SE" dirty="0"/>
            </a:br>
            <a:r>
              <a:rPr lang="sv-SE" dirty="0"/>
              <a:t>eller på kapitlet</a:t>
            </a:r>
          </a:p>
        </p:txBody>
      </p:sp>
      <p:sp>
        <p:nvSpPr>
          <p:cNvPr id="3"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3588" y="4717756"/>
            <a:ext cx="9144000" cy="581891"/>
          </a:xfrm>
        </p:spPr>
        <p:txBody>
          <a:bodyPr/>
          <a:lstStyle>
            <a:lvl1pPr marL="0" indent="0" algn="l">
              <a:lnSpc>
                <a:spcPct val="100000"/>
              </a:lnSpc>
              <a:spcBef>
                <a:spcPts val="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A869A8FD-7819-4E27-8383-8602F42D8C67}"/>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Tree>
    <p:extLst>
      <p:ext uri="{BB962C8B-B14F-4D97-AF65-F5344CB8AC3E}">
        <p14:creationId xmlns:p14="http://schemas.microsoft.com/office/powerpoint/2010/main" val="278640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plommon">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55B6A2C6-5A5E-4C59-9FF4-96A68ADB3B71}"/>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spTree>
    <p:extLst>
      <p:ext uri="{BB962C8B-B14F-4D97-AF65-F5344CB8AC3E}">
        <p14:creationId xmlns:p14="http://schemas.microsoft.com/office/powerpoint/2010/main" val="297062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havsvik">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8E950D7F-C06C-4075-BD6B-9B742F936C49}"/>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spTree>
    <p:extLst>
      <p:ext uri="{BB962C8B-B14F-4D97-AF65-F5344CB8AC3E}">
        <p14:creationId xmlns:p14="http://schemas.microsoft.com/office/powerpoint/2010/main" val="425535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ch kapitelsida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Lst>
          </p:cNvPr>
          <p:cNvGrpSpPr/>
          <p:nvPr userDrawn="1"/>
        </p:nvGrpSpPr>
        <p:grpSpPr>
          <a:xfrm>
            <a:off x="260350" y="258763"/>
            <a:ext cx="503238"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7" name="Rektangel 16">
            <a:extLst>
              <a:ext uri="{FF2B5EF4-FFF2-40B4-BE49-F238E27FC236}">
                <a16:creationId xmlns:a16="http://schemas.microsoft.com/office/drawing/2014/main" id="{38E6F990-5417-4B35-AE8C-59B9F25EA90A}"/>
              </a:ext>
            </a:extLst>
          </p:cNvPr>
          <p:cNvSpPr/>
          <p:nvPr userDrawn="1"/>
        </p:nvSpPr>
        <p:spPr>
          <a:xfrm>
            <a:off x="-2129051" y="24063"/>
            <a:ext cx="2044827" cy="1664558"/>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Titel- och kapitelsida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fem färger: här skriver du in föredragets titel, ditt namn och tillhörighet. Mallsidan kan också användas som kapitelsida, där du skriver in avsnittets namn eller mötespunkt i rubrikfältet. </a:t>
            </a:r>
          </a:p>
        </p:txBody>
      </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5600"/>
              </a:lnSpc>
              <a:defRPr sz="4600">
                <a:solidFill>
                  <a:schemeClr val="bg1"/>
                </a:solidFill>
              </a:defRPr>
            </a:lvl1pPr>
          </a:lstStyle>
          <a:p>
            <a:r>
              <a:rPr lang="sv-SE" dirty="0"/>
              <a:t>Titel på presentationen </a:t>
            </a:r>
            <a:br>
              <a:rPr lang="sv-SE" dirty="0"/>
            </a:br>
            <a:r>
              <a:rPr lang="sv-SE" dirty="0"/>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0"/>
            <a:ext cx="9144000" cy="581891"/>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organisation</a:t>
            </a:r>
          </a:p>
        </p:txBody>
      </p:sp>
    </p:spTree>
    <p:extLst>
      <p:ext uri="{BB962C8B-B14F-4D97-AF65-F5344CB8AC3E}">
        <p14:creationId xmlns:p14="http://schemas.microsoft.com/office/powerpoint/2010/main" val="121693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spositionssida">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ED21EC5-62F9-469A-B2AE-D25E125AF6D9}"/>
              </a:ext>
            </a:extLst>
          </p:cNvPr>
          <p:cNvSpPr/>
          <p:nvPr userDrawn="1"/>
        </p:nvSpPr>
        <p:spPr>
          <a:xfrm>
            <a:off x="0" y="0"/>
            <a:ext cx="806823" cy="6858000"/>
          </a:xfrm>
          <a:prstGeom prst="rect">
            <a:avLst/>
          </a:prstGeom>
          <a:solidFill>
            <a:srgbClr val="004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pic>
        <p:nvPicPr>
          <p:cNvPr id="14" name="Bildobjekt 13">
            <a:extLst>
              <a:ext uri="{FF2B5EF4-FFF2-40B4-BE49-F238E27FC236}">
                <a16:creationId xmlns:a16="http://schemas.microsoft.com/office/drawing/2014/main" id="{D077B0EB-C7B7-43AB-8A6A-B3EB0DEE2B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861" y="0"/>
            <a:ext cx="12156139" cy="6858000"/>
          </a:xfrm>
          <a:prstGeom prst="rect">
            <a:avLst/>
          </a:prstGeom>
        </p:spPr>
      </p:pic>
      <p:sp>
        <p:nvSpPr>
          <p:cNvPr id="2" name="Rubrik 1">
            <a:extLst>
              <a:ext uri="{FF2B5EF4-FFF2-40B4-BE49-F238E27FC236}">
                <a16:creationId xmlns:a16="http://schemas.microsoft.com/office/drawing/2014/main" id="{355D1907-0D70-4CB2-988F-97D44F560C23}"/>
              </a:ext>
            </a:extLst>
          </p:cNvPr>
          <p:cNvSpPr>
            <a:spLocks noGrp="1"/>
          </p:cNvSpPr>
          <p:nvPr>
            <p:ph type="title" hasCustomPrompt="1"/>
          </p:nvPr>
        </p:nvSpPr>
        <p:spPr>
          <a:xfrm>
            <a:off x="755072" y="800100"/>
            <a:ext cx="8669483" cy="880197"/>
          </a:xfrm>
        </p:spPr>
        <p:txBody>
          <a:bodyPr/>
          <a:lstStyle>
            <a:lvl1pPr>
              <a:lnSpc>
                <a:spcPct val="100000"/>
              </a:lnSpc>
              <a:defRPr sz="3600">
                <a:solidFill>
                  <a:schemeClr val="bg1"/>
                </a:solidFill>
              </a:defRPr>
            </a:lvl1pPr>
          </a:lstStyle>
          <a:p>
            <a:r>
              <a:rPr lang="sv-SE"/>
              <a:t>Innehåll</a:t>
            </a:r>
          </a:p>
        </p:txBody>
      </p:sp>
      <p:grpSp>
        <p:nvGrpSpPr>
          <p:cNvPr id="7" name="Grupp 6">
            <a:extLst>
              <a:ext uri="{FF2B5EF4-FFF2-40B4-BE49-F238E27FC236}">
                <a16:creationId xmlns:a16="http://schemas.microsoft.com/office/drawing/2014/main" id="{281B56D4-D572-4F77-ADFE-A496E83B0B07}"/>
              </a:ext>
            </a:extLst>
          </p:cNvPr>
          <p:cNvGrpSpPr/>
          <p:nvPr userDrawn="1"/>
        </p:nvGrpSpPr>
        <p:grpSpPr>
          <a:xfrm>
            <a:off x="260350" y="258763"/>
            <a:ext cx="503238" cy="506412"/>
            <a:chOff x="260350" y="258763"/>
            <a:chExt cx="503238" cy="506412"/>
          </a:xfrm>
        </p:grpSpPr>
        <p:sp>
          <p:nvSpPr>
            <p:cNvPr id="8" name="Freeform 5">
              <a:extLst>
                <a:ext uri="{FF2B5EF4-FFF2-40B4-BE49-F238E27FC236}">
                  <a16:creationId xmlns:a16="http://schemas.microsoft.com/office/drawing/2014/main" id="{89950389-10F4-457A-987D-FDD9A7550BB5}"/>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9" name="Freeform 6">
              <a:extLst>
                <a:ext uri="{FF2B5EF4-FFF2-40B4-BE49-F238E27FC236}">
                  <a16:creationId xmlns:a16="http://schemas.microsoft.com/office/drawing/2014/main" id="{5BA4E1A3-C424-492E-980C-420CF1ECD852}"/>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0" name="Freeform 7">
              <a:extLst>
                <a:ext uri="{FF2B5EF4-FFF2-40B4-BE49-F238E27FC236}">
                  <a16:creationId xmlns:a16="http://schemas.microsoft.com/office/drawing/2014/main" id="{90F966FE-8E3B-4344-AE8D-478E20AFEC80}"/>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1" name="Freeform 8">
              <a:extLst>
                <a:ext uri="{FF2B5EF4-FFF2-40B4-BE49-F238E27FC236}">
                  <a16:creationId xmlns:a16="http://schemas.microsoft.com/office/drawing/2014/main" id="{697503E8-9288-4CB1-A5AA-B956986E9498}"/>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sp>
          <p:nvSpPr>
            <p:cNvPr id="12" name="Freeform 9">
              <a:extLst>
                <a:ext uri="{FF2B5EF4-FFF2-40B4-BE49-F238E27FC236}">
                  <a16:creationId xmlns:a16="http://schemas.microsoft.com/office/drawing/2014/main" id="{2D2D20C9-0781-4420-82D4-B22761D42635}"/>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a:p>
          </p:txBody>
        </p:sp>
      </p:grpSp>
      <p:sp>
        <p:nvSpPr>
          <p:cNvPr id="13" name="Rektangel 12">
            <a:extLst>
              <a:ext uri="{FF2B5EF4-FFF2-40B4-BE49-F238E27FC236}">
                <a16:creationId xmlns:a16="http://schemas.microsoft.com/office/drawing/2014/main" id="{ABEB415B-90BD-4B90-9A47-EE31D58C43FE}"/>
              </a:ext>
            </a:extLst>
          </p:cNvPr>
          <p:cNvSpPr/>
          <p:nvPr userDrawn="1"/>
        </p:nvSpPr>
        <p:spPr>
          <a:xfrm>
            <a:off x="-2211572" y="24063"/>
            <a:ext cx="2127348" cy="874085"/>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b="0" i="1" u="none">
                <a:effectLst/>
                <a:latin typeface="Calibri" panose="020F0502020204030204" pitchFamily="34" charset="0"/>
                <a:ea typeface="Calibri" panose="020F0502020204030204" pitchFamily="34" charset="0"/>
                <a:cs typeface="Times New Roman" panose="02020603050405020304" pitchFamily="18" charset="0"/>
              </a:rPr>
              <a:t>Dispositionssida</a:t>
            </a:r>
            <a:r>
              <a:rPr lang="sv-SE" sz="1200" b="0" i="0" u="none">
                <a:effectLst/>
                <a:latin typeface="Calibri" panose="020F0502020204030204" pitchFamily="34" charset="0"/>
                <a:ea typeface="Calibri" panose="020F0502020204030204" pitchFamily="34" charset="0"/>
                <a:cs typeface="Times New Roman" panose="02020603050405020304" pitchFamily="18" charset="0"/>
              </a:rPr>
              <a:t>: här skriver du in de olika punkter (kapitel) som föredraget eller mötet innehåller.</a:t>
            </a:r>
          </a:p>
        </p:txBody>
      </p:sp>
      <p:sp>
        <p:nvSpPr>
          <p:cNvPr id="15" name="Platshållare för text 4">
            <a:extLst>
              <a:ext uri="{FF2B5EF4-FFF2-40B4-BE49-F238E27FC236}">
                <a16:creationId xmlns:a16="http://schemas.microsoft.com/office/drawing/2014/main" id="{99C489A3-F9A8-462F-B8AE-A8B3134F743A}"/>
              </a:ext>
            </a:extLst>
          </p:cNvPr>
          <p:cNvSpPr>
            <a:spLocks noGrp="1"/>
          </p:cNvSpPr>
          <p:nvPr>
            <p:ph type="body" sz="quarter" idx="10"/>
          </p:nvPr>
        </p:nvSpPr>
        <p:spPr>
          <a:xfrm>
            <a:off x="722313" y="1960814"/>
            <a:ext cx="8710445" cy="4343400"/>
          </a:xfrm>
        </p:spPr>
        <p:txBody>
          <a:bodyPr/>
          <a:lstStyle>
            <a:lvl1pPr marL="457200" indent="-457200">
              <a:buFont typeface="+mj-lt"/>
              <a:buAutoNum type="arabicPeriod"/>
              <a:defRPr>
                <a:solidFill>
                  <a:schemeClr val="bg1"/>
                </a:solidFill>
              </a:defRPr>
            </a:lvl1pPr>
            <a:lvl2pPr marL="901700" indent="-457200">
              <a:buFont typeface="+mj-lt"/>
              <a:buAutoNum type="alphaLcParenR"/>
              <a:defRPr>
                <a:solidFill>
                  <a:schemeClr val="bg1"/>
                </a:solidFill>
              </a:defRPr>
            </a:lvl2pPr>
            <a:lvl3pPr marL="901700" indent="-457200">
              <a:buFont typeface="+mj-lt"/>
              <a:buAutoNum type="alphaLcParenR"/>
              <a:defRPr>
                <a:solidFill>
                  <a:schemeClr val="bg1"/>
                </a:solidFill>
              </a:defRPr>
            </a:lvl3pPr>
            <a:lvl4pPr marL="901700" indent="-457200">
              <a:buFont typeface="+mj-lt"/>
              <a:buAutoNum type="alphaLcParenR"/>
              <a:defRPr>
                <a:solidFill>
                  <a:schemeClr val="bg1"/>
                </a:solidFill>
              </a:defRPr>
            </a:lvl4pPr>
            <a:lvl5pPr marL="901700" indent="-457200">
              <a:buFont typeface="+mj-lt"/>
              <a:buAutoNum type="alphaLcParen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5895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kil och utbytbar liten bild">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10674669" y="1014582"/>
            <a:ext cx="1543488" cy="5849336"/>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488" h="5849336">
                <a:moveTo>
                  <a:pt x="0" y="5843418"/>
                </a:moveTo>
                <a:lnTo>
                  <a:pt x="1538565" y="0"/>
                </a:lnTo>
                <a:cubicBezTo>
                  <a:pt x="1544726" y="26931"/>
                  <a:pt x="1543742" y="13381"/>
                  <a:pt x="1542758" y="49836"/>
                </a:cubicBezTo>
                <a:lnTo>
                  <a:pt x="314033" y="5849336"/>
                </a:lnTo>
                <a:lnTo>
                  <a:pt x="0" y="5843418"/>
                </a:lnTo>
                <a:close/>
              </a:path>
            </a:pathLst>
          </a:custGeom>
          <a:solidFill>
            <a:schemeClr val="accent3"/>
          </a:solidFill>
          <a:ln>
            <a:noFill/>
          </a:ln>
        </p:spPr>
        <p:txBody>
          <a:bodyPr/>
          <a:lstStyle>
            <a:lvl1pPr marL="0" indent="0">
              <a:buNone/>
              <a:defRPr sz="100"/>
            </a:lvl1pPr>
          </a:lstStyle>
          <a:p>
            <a:pPr lvl="0"/>
            <a:r>
              <a:rPr lang="sv-SE"/>
              <a:t>.</a:t>
            </a:r>
          </a:p>
        </p:txBody>
      </p:sp>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10960963" y="1108695"/>
            <a:ext cx="1233996" cy="5749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Lst>
            <a:ahLst/>
            <a:cxnLst>
              <a:cxn ang="0">
                <a:pos x="connsiteX0" y="connsiteY0"/>
              </a:cxn>
              <a:cxn ang="0">
                <a:pos x="connsiteX1" y="connsiteY1"/>
              </a:cxn>
              <a:cxn ang="0">
                <a:pos x="connsiteX2" y="connsiteY2"/>
              </a:cxn>
              <a:cxn ang="0">
                <a:pos x="connsiteX3" y="connsiteY3"/>
              </a:cxn>
            </a:cxnLst>
            <a:rect l="l" t="t" r="r" b="b"/>
            <a:pathLst>
              <a:path w="1233996" h="5749305">
                <a:moveTo>
                  <a:pt x="0" y="5749305"/>
                </a:moveTo>
                <a:lnTo>
                  <a:pt x="1231615" y="0"/>
                </a:lnTo>
                <a:cubicBezTo>
                  <a:pt x="1232409" y="1916435"/>
                  <a:pt x="1233202" y="3832870"/>
                  <a:pt x="1233996" y="5749305"/>
                </a:cubicBezTo>
                <a:lnTo>
                  <a:pt x="0" y="5749305"/>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a:ln>
            <a:noFill/>
          </a:ln>
        </p:spPr>
        <p:txBody>
          <a:bodyPr lIns="720000" bIns="1656000" anchor="b" anchorCtr="0"/>
          <a:lstStyle>
            <a:lvl1pPr marL="0" indent="0">
              <a:lnSpc>
                <a:spcPct val="100000"/>
              </a:lnSpc>
              <a:spcBef>
                <a:spcPts val="0"/>
              </a:spcBef>
              <a:spcAft>
                <a:spcPts val="0"/>
              </a:spcAft>
              <a:buNone/>
              <a:defRPr sz="100">
                <a:solidFill>
                  <a:schemeClr val="bg1"/>
                </a:solidFill>
              </a:defRPr>
            </a:lvl1pPr>
          </a:lstStyle>
          <a:p>
            <a:r>
              <a:rPr lang="sv-SE"/>
              <a:t>.</a:t>
            </a:r>
          </a:p>
        </p:txBody>
      </p:sp>
      <p:sp>
        <p:nvSpPr>
          <p:cNvPr id="6" name="Rektangel 5">
            <a:extLst>
              <a:ext uri="{FF2B5EF4-FFF2-40B4-BE49-F238E27FC236}">
                <a16:creationId xmlns:a16="http://schemas.microsoft.com/office/drawing/2014/main" id="{22CE84D2-A6B0-47F2-BD7C-842E6783A3CA}"/>
              </a:ext>
            </a:extLst>
          </p:cNvPr>
          <p:cNvSpPr/>
          <p:nvPr userDrawn="1"/>
        </p:nvSpPr>
        <p:spPr>
          <a:xfrm>
            <a:off x="-2074460" y="24063"/>
            <a:ext cx="1990236"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Text, kil och utbytbar liten bild: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4" name="Rubrik 1">
            <a:extLst>
              <a:ext uri="{FF2B5EF4-FFF2-40B4-BE49-F238E27FC236}">
                <a16:creationId xmlns:a16="http://schemas.microsoft.com/office/drawing/2014/main" id="{74DDC08D-FA75-4863-947C-517F8BA91BD7}"/>
              </a:ext>
            </a:extLst>
          </p:cNvPr>
          <p:cNvSpPr>
            <a:spLocks noGrp="1"/>
          </p:cNvSpPr>
          <p:nvPr>
            <p:ph type="title"/>
          </p:nvPr>
        </p:nvSpPr>
        <p:spPr>
          <a:xfrm>
            <a:off x="768720" y="1250479"/>
            <a:ext cx="9862886" cy="880197"/>
          </a:xfrm>
        </p:spPr>
        <p:txBody>
          <a:bodyPr/>
          <a:lstStyle/>
          <a:p>
            <a:r>
              <a:rPr lang="sv-SE"/>
              <a:t>Klicka här för att ändra format</a:t>
            </a:r>
          </a:p>
        </p:txBody>
      </p:sp>
      <p:sp>
        <p:nvSpPr>
          <p:cNvPr id="15" name="Platshållare för innehåll 2">
            <a:extLst>
              <a:ext uri="{FF2B5EF4-FFF2-40B4-BE49-F238E27FC236}">
                <a16:creationId xmlns:a16="http://schemas.microsoft.com/office/drawing/2014/main" id="{180675CF-18A0-44DC-94A7-B0DBF8A481D3}"/>
              </a:ext>
            </a:extLst>
          </p:cNvPr>
          <p:cNvSpPr>
            <a:spLocks noGrp="1"/>
          </p:cNvSpPr>
          <p:nvPr>
            <p:ph idx="1"/>
          </p:nvPr>
        </p:nvSpPr>
        <p:spPr>
          <a:xfrm>
            <a:off x="768720" y="2397440"/>
            <a:ext cx="9862886"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638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kil och utbytbar stor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42E0A6B9-3A25-4D77-BE60-015619894225}"/>
              </a:ext>
            </a:extLst>
          </p:cNvPr>
          <p:cNvSpPr>
            <a:spLocks noGrp="1"/>
          </p:cNvSpPr>
          <p:nvPr>
            <p:ph type="pic" sz="quarter" idx="10" hasCustomPrompt="1"/>
          </p:nvPr>
        </p:nvSpPr>
        <p:spPr>
          <a:xfrm>
            <a:off x="5817330" y="-13285"/>
            <a:ext cx="6385180" cy="689230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txBody>
          <a:bodyPr lIns="0" tIns="1332000" bIns="0" anchor="t" anchorCtr="0"/>
          <a:lstStyle>
            <a:lvl1pPr marL="0" indent="0" algn="ctr">
              <a:lnSpc>
                <a:spcPct val="100000"/>
              </a:lnSpc>
              <a:spcBef>
                <a:spcPts val="0"/>
              </a:spcBef>
              <a:spcAft>
                <a:spcPts val="0"/>
              </a:spcAft>
              <a:buNone/>
              <a:defRPr sz="100">
                <a:solidFill>
                  <a:schemeClr val="tx1"/>
                </a:solidFill>
              </a:defRPr>
            </a:lvl1pPr>
          </a:lstStyle>
          <a:p>
            <a:r>
              <a:rPr lang="sv-SE"/>
              <a:t>.</a:t>
            </a:r>
          </a:p>
        </p:txBody>
      </p:sp>
      <p:sp>
        <p:nvSpPr>
          <p:cNvPr id="6" name="Rektangel 5">
            <a:extLst>
              <a:ext uri="{FF2B5EF4-FFF2-40B4-BE49-F238E27FC236}">
                <a16:creationId xmlns:a16="http://schemas.microsoft.com/office/drawing/2014/main" id="{1A5E3EC2-7DB2-4C8C-8E35-255720F3AAA6}"/>
              </a:ext>
            </a:extLst>
          </p:cNvPr>
          <p:cNvSpPr/>
          <p:nvPr userDrawn="1"/>
        </p:nvSpPr>
        <p:spPr>
          <a:xfrm>
            <a:off x="-2088107" y="24063"/>
            <a:ext cx="2003883" cy="3750899"/>
          </a:xfrm>
          <a:prstGeom prst="rect">
            <a:avLst/>
          </a:prstGeom>
          <a:solidFill>
            <a:schemeClr val="bg1">
              <a:lumMod val="75000"/>
            </a:schemeClr>
          </a:solidFill>
        </p:spPr>
        <p:txBody>
          <a:bodyPr wrap="square">
            <a:spAutoFit/>
          </a:bodyPr>
          <a:lstStyle/>
          <a:p>
            <a:pPr marL="0" lvl="0" indent="0">
              <a:lnSpc>
                <a:spcPct val="107000"/>
              </a:lnSpc>
              <a:spcAft>
                <a:spcPts val="800"/>
              </a:spcAft>
              <a:buFont typeface="+mj-lt"/>
              <a:buNone/>
            </a:pPr>
            <a:r>
              <a:rPr lang="sv-SE" sz="1200" i="1" u="none" dirty="0">
                <a:effectLst/>
                <a:latin typeface="Calibri" panose="020F0502020204030204" pitchFamily="34" charset="0"/>
                <a:ea typeface="Calibri" panose="020F0502020204030204" pitchFamily="34" charset="0"/>
                <a:cs typeface="Times New Roman" panose="02020603050405020304" pitchFamily="18" charset="0"/>
              </a:rPr>
              <a:t>Text, kil och utbytbar stor bild: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a. Byta till egen bild till höger: klicka på ikonen för ”Bilder” i platshållaren och infoga bild, som inte bör vara för detaljerad. </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b. Flytta bilden inom bildytan: markera bilden, välj ”Beskär”, markera bilden igen och flytta/ändra storlek.</a:t>
            </a:r>
          </a:p>
          <a:p>
            <a:pPr marL="0" lvl="0" indent="0">
              <a:lnSpc>
                <a:spcPct val="107000"/>
              </a:lnSpc>
              <a:spcAft>
                <a:spcPts val="800"/>
              </a:spcAft>
              <a:buFont typeface="+mj-lt"/>
              <a:buNone/>
            </a:pPr>
            <a:r>
              <a:rPr lang="sv-SE" sz="1200" i="0" u="none" dirty="0">
                <a:effectLst/>
                <a:latin typeface="Calibri" panose="020F0502020204030204" pitchFamily="34" charset="0"/>
                <a:ea typeface="Calibri" panose="020F0502020204030204" pitchFamily="34" charset="0"/>
                <a:cs typeface="Times New Roman" panose="02020603050405020304" pitchFamily="18" charset="0"/>
              </a:rPr>
              <a:t>c. Byta färg på kilen: markera kilen, välj annan temafärg med ”Figurfyllning”. Om kilen inte kan markeras, markera bildytan och välj ”Placera längst bak”.</a:t>
            </a:r>
          </a:p>
        </p:txBody>
      </p:sp>
      <p:sp>
        <p:nvSpPr>
          <p:cNvPr id="10" name="Rubrik 1">
            <a:extLst>
              <a:ext uri="{FF2B5EF4-FFF2-40B4-BE49-F238E27FC236}">
                <a16:creationId xmlns:a16="http://schemas.microsoft.com/office/drawing/2014/main" id="{DAD75157-2CF5-43DE-9D1C-3B451B4BA390}"/>
              </a:ext>
            </a:extLst>
          </p:cNvPr>
          <p:cNvSpPr>
            <a:spLocks noGrp="1"/>
          </p:cNvSpPr>
          <p:nvPr>
            <p:ph type="title"/>
          </p:nvPr>
        </p:nvSpPr>
        <p:spPr>
          <a:xfrm>
            <a:off x="768720" y="1250479"/>
            <a:ext cx="5168055" cy="880197"/>
          </a:xfrm>
        </p:spPr>
        <p:txBody>
          <a:bodyPr/>
          <a:lstStyle/>
          <a:p>
            <a:r>
              <a:rPr lang="sv-SE"/>
              <a:t>Klicka här för att ändra format</a:t>
            </a:r>
          </a:p>
        </p:txBody>
      </p:sp>
      <p:sp>
        <p:nvSpPr>
          <p:cNvPr id="11" name="Platshållare för innehåll 2">
            <a:extLst>
              <a:ext uri="{FF2B5EF4-FFF2-40B4-BE49-F238E27FC236}">
                <a16:creationId xmlns:a16="http://schemas.microsoft.com/office/drawing/2014/main" id="{8498AC19-0878-4078-B419-F210CA38C664}"/>
              </a:ext>
            </a:extLst>
          </p:cNvPr>
          <p:cNvSpPr>
            <a:spLocks noGrp="1"/>
          </p:cNvSpPr>
          <p:nvPr>
            <p:ph idx="1"/>
          </p:nvPr>
        </p:nvSpPr>
        <p:spPr>
          <a:xfrm>
            <a:off x="768720" y="2397440"/>
            <a:ext cx="5168055" cy="364851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text 8">
            <a:extLst>
              <a:ext uri="{FF2B5EF4-FFF2-40B4-BE49-F238E27FC236}">
                <a16:creationId xmlns:a16="http://schemas.microsoft.com/office/drawing/2014/main" id="{098BC990-E3F0-4969-A62C-2B2DAB821CFD}"/>
              </a:ext>
            </a:extLst>
          </p:cNvPr>
          <p:cNvSpPr>
            <a:spLocks noGrp="1"/>
          </p:cNvSpPr>
          <p:nvPr>
            <p:ph type="body" sz="quarter" idx="11" hasCustomPrompt="1"/>
          </p:nvPr>
        </p:nvSpPr>
        <p:spPr>
          <a:xfrm>
            <a:off x="5523045" y="-26568"/>
            <a:ext cx="1565663" cy="6887833"/>
          </a:xfrm>
          <a:custGeom>
            <a:avLst/>
            <a:gdLst>
              <a:gd name="connsiteX0" fmla="*/ 0 w 1533233"/>
              <a:gd name="connsiteY0" fmla="*/ 6008703 h 6008703"/>
              <a:gd name="connsiteX1" fmla="*/ 1533233 w 1533233"/>
              <a:gd name="connsiteY1" fmla="*/ 0 h 6008703"/>
              <a:gd name="connsiteX2" fmla="*/ 1533233 w 1533233"/>
              <a:gd name="connsiteY2" fmla="*/ 6008703 h 6008703"/>
              <a:gd name="connsiteX3" fmla="*/ 0 w 1533233"/>
              <a:gd name="connsiteY3" fmla="*/ 6008703 h 6008703"/>
              <a:gd name="connsiteX0" fmla="*/ 0 w 1533233"/>
              <a:gd name="connsiteY0" fmla="*/ 6008703 h 6014621"/>
              <a:gd name="connsiteX1" fmla="*/ 1533233 w 1533233"/>
              <a:gd name="connsiteY1" fmla="*/ 0 h 6014621"/>
              <a:gd name="connsiteX2" fmla="*/ 314033 w 1533233"/>
              <a:gd name="connsiteY2" fmla="*/ 6014621 h 6014621"/>
              <a:gd name="connsiteX3" fmla="*/ 0 w 1533233"/>
              <a:gd name="connsiteY3" fmla="*/ 6008703 h 6014621"/>
              <a:gd name="connsiteX0" fmla="*/ 0 w 1538565"/>
              <a:gd name="connsiteY0" fmla="*/ 5843418 h 5849336"/>
              <a:gd name="connsiteX1" fmla="*/ 1538565 w 1538565"/>
              <a:gd name="connsiteY1" fmla="*/ 0 h 5849336"/>
              <a:gd name="connsiteX2" fmla="*/ 314033 w 1538565"/>
              <a:gd name="connsiteY2" fmla="*/ 5849336 h 5849336"/>
              <a:gd name="connsiteX3" fmla="*/ 0 w 1538565"/>
              <a:gd name="connsiteY3" fmla="*/ 5843418 h 5849336"/>
              <a:gd name="connsiteX0" fmla="*/ 0 w 1538565"/>
              <a:gd name="connsiteY0" fmla="*/ 5843418 h 5849336"/>
              <a:gd name="connsiteX1" fmla="*/ 1538565 w 1538565"/>
              <a:gd name="connsiteY1" fmla="*/ 0 h 5849336"/>
              <a:gd name="connsiteX2" fmla="*/ 1492752 w 1538565"/>
              <a:gd name="connsiteY2" fmla="*/ 216524 h 5849336"/>
              <a:gd name="connsiteX3" fmla="*/ 314033 w 1538565"/>
              <a:gd name="connsiteY3" fmla="*/ 5849336 h 5849336"/>
              <a:gd name="connsiteX4" fmla="*/ 0 w 1538565"/>
              <a:gd name="connsiteY4" fmla="*/ 5843418 h 5849336"/>
              <a:gd name="connsiteX0" fmla="*/ 0 w 1542759"/>
              <a:gd name="connsiteY0" fmla="*/ 5843418 h 5849336"/>
              <a:gd name="connsiteX1" fmla="*/ 1538565 w 1542759"/>
              <a:gd name="connsiteY1" fmla="*/ 0 h 5849336"/>
              <a:gd name="connsiteX2" fmla="*/ 1542759 w 1542759"/>
              <a:gd name="connsiteY2" fmla="*/ 54599 h 5849336"/>
              <a:gd name="connsiteX3" fmla="*/ 314033 w 1542759"/>
              <a:gd name="connsiteY3" fmla="*/ 5849336 h 5849336"/>
              <a:gd name="connsiteX4" fmla="*/ 0 w 1542759"/>
              <a:gd name="connsiteY4" fmla="*/ 5843418 h 5849336"/>
              <a:gd name="connsiteX0" fmla="*/ 0 w 1538565"/>
              <a:gd name="connsiteY0" fmla="*/ 5843418 h 5849336"/>
              <a:gd name="connsiteX1" fmla="*/ 1538565 w 1538565"/>
              <a:gd name="connsiteY1" fmla="*/ 0 h 5849336"/>
              <a:gd name="connsiteX2" fmla="*/ 1535615 w 1538565"/>
              <a:gd name="connsiteY2" fmla="*/ 56980 h 5849336"/>
              <a:gd name="connsiteX3" fmla="*/ 314033 w 1538565"/>
              <a:gd name="connsiteY3" fmla="*/ 5849336 h 5849336"/>
              <a:gd name="connsiteX4" fmla="*/ 0 w 1538565"/>
              <a:gd name="connsiteY4" fmla="*/ 5843418 h 5849336"/>
              <a:gd name="connsiteX0" fmla="*/ 0 w 1578477"/>
              <a:gd name="connsiteY0" fmla="*/ 5843418 h 5849336"/>
              <a:gd name="connsiteX1" fmla="*/ 1538565 w 1578477"/>
              <a:gd name="connsiteY1" fmla="*/ 0 h 5849336"/>
              <a:gd name="connsiteX2" fmla="*/ 1578477 w 1578477"/>
              <a:gd name="connsiteY2" fmla="*/ 87937 h 5849336"/>
              <a:gd name="connsiteX3" fmla="*/ 314033 w 1578477"/>
              <a:gd name="connsiteY3" fmla="*/ 5849336 h 5849336"/>
              <a:gd name="connsiteX4" fmla="*/ 0 w 1578477"/>
              <a:gd name="connsiteY4" fmla="*/ 5843418 h 5849336"/>
              <a:gd name="connsiteX0" fmla="*/ 0 w 1578502"/>
              <a:gd name="connsiteY0" fmla="*/ 5843418 h 5849336"/>
              <a:gd name="connsiteX1" fmla="*/ 1538565 w 1578502"/>
              <a:gd name="connsiteY1" fmla="*/ 0 h 5849336"/>
              <a:gd name="connsiteX2" fmla="*/ 1578477 w 1578502"/>
              <a:gd name="connsiteY2" fmla="*/ 87937 h 5849336"/>
              <a:gd name="connsiteX3" fmla="*/ 314033 w 1578502"/>
              <a:gd name="connsiteY3" fmla="*/ 5849336 h 5849336"/>
              <a:gd name="connsiteX4" fmla="*/ 0 w 1578502"/>
              <a:gd name="connsiteY4" fmla="*/ 5843418 h 5849336"/>
              <a:gd name="connsiteX0" fmla="*/ 0 w 1543111"/>
              <a:gd name="connsiteY0" fmla="*/ 5843418 h 5849336"/>
              <a:gd name="connsiteX1" fmla="*/ 1538565 w 1543111"/>
              <a:gd name="connsiteY1" fmla="*/ 0 h 5849336"/>
              <a:gd name="connsiteX2" fmla="*/ 1530852 w 1543111"/>
              <a:gd name="connsiteY2" fmla="*/ 83174 h 5849336"/>
              <a:gd name="connsiteX3" fmla="*/ 314033 w 1543111"/>
              <a:gd name="connsiteY3" fmla="*/ 5849336 h 5849336"/>
              <a:gd name="connsiteX4" fmla="*/ 0 w 1543111"/>
              <a:gd name="connsiteY4" fmla="*/ 5843418 h 5849336"/>
              <a:gd name="connsiteX0" fmla="*/ 0 w 1540225"/>
              <a:gd name="connsiteY0" fmla="*/ 5843418 h 5849336"/>
              <a:gd name="connsiteX1" fmla="*/ 1538565 w 1540225"/>
              <a:gd name="connsiteY1" fmla="*/ 0 h 5849336"/>
              <a:gd name="connsiteX2" fmla="*/ 1530852 w 1540225"/>
              <a:gd name="connsiteY2" fmla="*/ 83174 h 5849336"/>
              <a:gd name="connsiteX3" fmla="*/ 314033 w 1540225"/>
              <a:gd name="connsiteY3" fmla="*/ 5849336 h 5849336"/>
              <a:gd name="connsiteX4" fmla="*/ 0 w 1540225"/>
              <a:gd name="connsiteY4" fmla="*/ 5843418 h 5849336"/>
              <a:gd name="connsiteX0" fmla="*/ 0 w 1545425"/>
              <a:gd name="connsiteY0" fmla="*/ 5843418 h 5849336"/>
              <a:gd name="connsiteX1" fmla="*/ 1538565 w 1545425"/>
              <a:gd name="connsiteY1" fmla="*/ 0 h 5849336"/>
              <a:gd name="connsiteX2" fmla="*/ 1545139 w 1545425"/>
              <a:gd name="connsiteY2" fmla="*/ 80793 h 5849336"/>
              <a:gd name="connsiteX3" fmla="*/ 314033 w 1545425"/>
              <a:gd name="connsiteY3" fmla="*/ 5849336 h 5849336"/>
              <a:gd name="connsiteX4" fmla="*/ 0 w 1545425"/>
              <a:gd name="connsiteY4" fmla="*/ 5843418 h 5849336"/>
              <a:gd name="connsiteX0" fmla="*/ 0 w 1543488"/>
              <a:gd name="connsiteY0" fmla="*/ 5843418 h 5849336"/>
              <a:gd name="connsiteX1" fmla="*/ 1538565 w 1543488"/>
              <a:gd name="connsiteY1" fmla="*/ 0 h 5849336"/>
              <a:gd name="connsiteX2" fmla="*/ 1542758 w 1543488"/>
              <a:gd name="connsiteY2" fmla="*/ 49836 h 5849336"/>
              <a:gd name="connsiteX3" fmla="*/ 314033 w 1543488"/>
              <a:gd name="connsiteY3" fmla="*/ 5849336 h 5849336"/>
              <a:gd name="connsiteX4" fmla="*/ 0 w 1543488"/>
              <a:gd name="connsiteY4" fmla="*/ 5843418 h 5849336"/>
              <a:gd name="connsiteX0" fmla="*/ 0 w 1547499"/>
              <a:gd name="connsiteY0" fmla="*/ 6878649 h 6884567"/>
              <a:gd name="connsiteX1" fmla="*/ 1545097 w 1547499"/>
              <a:gd name="connsiteY1" fmla="*/ 0 h 6884567"/>
              <a:gd name="connsiteX2" fmla="*/ 1542758 w 1547499"/>
              <a:gd name="connsiteY2" fmla="*/ 1085067 h 6884567"/>
              <a:gd name="connsiteX3" fmla="*/ 314033 w 1547499"/>
              <a:gd name="connsiteY3" fmla="*/ 6884567 h 6884567"/>
              <a:gd name="connsiteX4" fmla="*/ 0 w 1547499"/>
              <a:gd name="connsiteY4" fmla="*/ 6878649 h 6884567"/>
              <a:gd name="connsiteX0" fmla="*/ 0 w 1565663"/>
              <a:gd name="connsiteY0" fmla="*/ 6878649 h 6884567"/>
              <a:gd name="connsiteX1" fmla="*/ 1545097 w 1565663"/>
              <a:gd name="connsiteY1" fmla="*/ 0 h 6884567"/>
              <a:gd name="connsiteX2" fmla="*/ 1565618 w 1565663"/>
              <a:gd name="connsiteY2" fmla="*/ 20444 h 6884567"/>
              <a:gd name="connsiteX3" fmla="*/ 314033 w 1565663"/>
              <a:gd name="connsiteY3" fmla="*/ 6884567 h 6884567"/>
              <a:gd name="connsiteX4" fmla="*/ 0 w 1565663"/>
              <a:gd name="connsiteY4" fmla="*/ 6878649 h 6884567"/>
              <a:gd name="connsiteX0" fmla="*/ 0 w 1565663"/>
              <a:gd name="connsiteY0" fmla="*/ 6878649 h 6887833"/>
              <a:gd name="connsiteX1" fmla="*/ 1545097 w 1565663"/>
              <a:gd name="connsiteY1" fmla="*/ 0 h 6887833"/>
              <a:gd name="connsiteX2" fmla="*/ 1565618 w 1565663"/>
              <a:gd name="connsiteY2" fmla="*/ 20444 h 6887833"/>
              <a:gd name="connsiteX3" fmla="*/ 349955 w 1565663"/>
              <a:gd name="connsiteY3" fmla="*/ 6887833 h 6887833"/>
              <a:gd name="connsiteX4" fmla="*/ 0 w 1565663"/>
              <a:gd name="connsiteY4" fmla="*/ 6878649 h 6887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663" h="6887833">
                <a:moveTo>
                  <a:pt x="0" y="6878649"/>
                </a:moveTo>
                <a:lnTo>
                  <a:pt x="1545097" y="0"/>
                </a:lnTo>
                <a:cubicBezTo>
                  <a:pt x="1551258" y="26931"/>
                  <a:pt x="1566602" y="-16011"/>
                  <a:pt x="1565618" y="20444"/>
                </a:cubicBezTo>
                <a:lnTo>
                  <a:pt x="349955" y="6887833"/>
                </a:lnTo>
                <a:lnTo>
                  <a:pt x="0" y="6878649"/>
                </a:lnTo>
                <a:close/>
              </a:path>
            </a:pathLst>
          </a:custGeom>
          <a:solidFill>
            <a:schemeClr val="accent3"/>
          </a:solidFill>
          <a:ln>
            <a:noFill/>
          </a:ln>
        </p:spPr>
        <p:txBody>
          <a:bodyPr/>
          <a:lstStyle>
            <a:lvl1pPr marL="0" indent="0">
              <a:buNone/>
              <a:defRPr sz="100"/>
            </a:lvl1pPr>
          </a:lstStyle>
          <a:p>
            <a:pPr lvl="0"/>
            <a:r>
              <a:rPr lang="sv-SE"/>
              <a:t>.</a:t>
            </a:r>
          </a:p>
        </p:txBody>
      </p:sp>
    </p:spTree>
    <p:extLst>
      <p:ext uri="{BB962C8B-B14F-4D97-AF65-F5344CB8AC3E}">
        <p14:creationId xmlns:p14="http://schemas.microsoft.com/office/powerpoint/2010/main" val="26506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D002A85-B127-475E-ADC4-27F8DC22C10A}"/>
              </a:ext>
            </a:extLst>
          </p:cNvPr>
          <p:cNvSpPr>
            <a:spLocks noGrp="1"/>
          </p:cNvSpPr>
          <p:nvPr>
            <p:ph type="title"/>
          </p:nvPr>
        </p:nvSpPr>
        <p:spPr>
          <a:xfrm>
            <a:off x="755072" y="800100"/>
            <a:ext cx="10515600" cy="880197"/>
          </a:xfrm>
          <a:prstGeom prst="rect">
            <a:avLst/>
          </a:prstGeom>
        </p:spPr>
        <p:txBody>
          <a:bodyPr vert="horz" lIns="0" tIns="0" rIns="0" bIns="0" rtlCol="0" anchor="b" anchorCtr="0">
            <a:noAutofit/>
          </a:bodyPr>
          <a:lstStyle/>
          <a:p>
            <a:r>
              <a:rPr lang="sv-SE"/>
              <a:t>Alicka här för att ändra mall för rubrikformat</a:t>
            </a:r>
          </a:p>
        </p:txBody>
      </p:sp>
      <p:sp>
        <p:nvSpPr>
          <p:cNvPr id="3" name="Platshållare för text 2">
            <a:extLst>
              <a:ext uri="{FF2B5EF4-FFF2-40B4-BE49-F238E27FC236}">
                <a16:creationId xmlns:a16="http://schemas.microsoft.com/office/drawing/2014/main" id="{58FD374E-AE23-4243-BB8A-E206234C6623}"/>
              </a:ext>
            </a:extLst>
          </p:cNvPr>
          <p:cNvSpPr>
            <a:spLocks noGrp="1"/>
          </p:cNvSpPr>
          <p:nvPr>
            <p:ph type="body" idx="1"/>
          </p:nvPr>
        </p:nvSpPr>
        <p:spPr>
          <a:xfrm>
            <a:off x="755072" y="1960708"/>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0" name="Bildobjekt 9">
            <a:extLst>
              <a:ext uri="{FF2B5EF4-FFF2-40B4-BE49-F238E27FC236}">
                <a16:creationId xmlns:a16="http://schemas.microsoft.com/office/drawing/2014/main" id="{6CBB460D-1B7A-4441-A3D9-64BD73112B98}"/>
              </a:ext>
            </a:extLst>
          </p:cNvPr>
          <p:cNvPicPr>
            <a:picLocks noChangeAspect="1"/>
          </p:cNvPicPr>
          <p:nvPr userDrawn="1"/>
        </p:nvPicPr>
        <p:blipFill>
          <a:blip r:embed="rId19" cstate="email">
            <a:extLst>
              <a:ext uri="{28A0092B-C50C-407E-A947-70E740481C1C}">
                <a14:useLocalDpi xmlns:a14="http://schemas.microsoft.com/office/drawing/2010/main"/>
              </a:ext>
            </a:extLst>
          </a:blip>
          <a:stretch>
            <a:fillRect/>
          </a:stretch>
        </p:blipFill>
        <p:spPr>
          <a:xfrm>
            <a:off x="260072" y="258978"/>
            <a:ext cx="503569" cy="506904"/>
          </a:xfrm>
          <a:prstGeom prst="rect">
            <a:avLst/>
          </a:prstGeom>
        </p:spPr>
      </p:pic>
    </p:spTree>
    <p:extLst>
      <p:ext uri="{BB962C8B-B14F-4D97-AF65-F5344CB8AC3E}">
        <p14:creationId xmlns:p14="http://schemas.microsoft.com/office/powerpoint/2010/main" val="3950462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ts val="36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000"/>
        </a:spcBef>
        <a:buSzPct val="90000"/>
        <a:buFont typeface="Arial" panose="020B0604020202020204" pitchFamily="34" charset="0"/>
        <a:buChar char="•"/>
        <a:defRPr sz="2400" kern="1200">
          <a:solidFill>
            <a:schemeClr val="tx1"/>
          </a:solidFill>
          <a:latin typeface="+mn-lt"/>
          <a:ea typeface="+mn-ea"/>
          <a:cs typeface="+mn-cs"/>
        </a:defRPr>
      </a:lvl1pPr>
      <a:lvl2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2pPr>
      <a:lvl3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3pPr>
      <a:lvl4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4pPr>
      <a:lvl5pPr marL="468313" indent="-219075" algn="l" defTabSz="914400" rtl="0" eaLnBrk="1" latinLnBrk="0" hangingPunct="1">
        <a:lnSpc>
          <a:spcPct val="90000"/>
        </a:lnSpc>
        <a:spcBef>
          <a:spcPts val="300"/>
        </a:spcBef>
        <a:buSzPct val="9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0987C-F835-3329-0FD1-83A8889F935A}"/>
            </a:ext>
          </a:extLst>
        </p:cNvPr>
        <p:cNvGrpSpPr/>
        <p:nvPr/>
      </p:nvGrpSpPr>
      <p:grpSpPr>
        <a:xfrm>
          <a:off x="0" y="0"/>
          <a:ext cx="0" cy="0"/>
          <a:chOff x="0" y="0"/>
          <a:chExt cx="0" cy="0"/>
        </a:xfrm>
      </p:grpSpPr>
      <p:pic>
        <p:nvPicPr>
          <p:cNvPr id="8" name="Platshållare för innehåll 7">
            <a:extLst>
              <a:ext uri="{FF2B5EF4-FFF2-40B4-BE49-F238E27FC236}">
                <a16:creationId xmlns:a16="http://schemas.microsoft.com/office/drawing/2014/main" id="{C9D64E4D-0567-DABB-E81C-F39FC3D575A4}"/>
              </a:ext>
            </a:extLst>
          </p:cNvPr>
          <p:cNvPicPr>
            <a:picLocks noGrp="1" noChangeAspect="1"/>
          </p:cNvPicPr>
          <p:nvPr>
            <p:ph sz="quarter" idx="11"/>
          </p:nvPr>
        </p:nvPicPr>
        <p:blipFill>
          <a:blip r:embed="rId3">
            <a:extLst>
              <a:ext uri="{28A0092B-C50C-407E-A947-70E740481C1C}">
                <a14:useLocalDpi xmlns:a14="http://schemas.microsoft.com/office/drawing/2010/main"/>
              </a:ext>
            </a:extLst>
          </a:blip>
          <a:stretch>
            <a:fillRect/>
          </a:stretch>
        </p:blipFill>
        <p:spPr>
          <a:prstGeom prst="rect">
            <a:avLst/>
          </a:prstGeom>
        </p:spPr>
      </p:pic>
      <p:sp>
        <p:nvSpPr>
          <p:cNvPr id="2" name="Platshållare för text 1">
            <a:extLst>
              <a:ext uri="{FF2B5EF4-FFF2-40B4-BE49-F238E27FC236}">
                <a16:creationId xmlns:a16="http://schemas.microsoft.com/office/drawing/2014/main" id="{F509D0DF-7219-2815-8502-D942EE3C3326}"/>
              </a:ext>
            </a:extLst>
          </p:cNvPr>
          <p:cNvSpPr>
            <a:spLocks noGrp="1"/>
          </p:cNvSpPr>
          <p:nvPr>
            <p:ph type="body" sz="quarter" idx="10"/>
          </p:nvPr>
        </p:nvSpPr>
        <p:spPr/>
        <p:txBody>
          <a:bodyPr/>
          <a:lstStyle/>
          <a:p>
            <a:endParaRPr lang="sv-SE"/>
          </a:p>
        </p:txBody>
      </p:sp>
      <p:pic>
        <p:nvPicPr>
          <p:cNvPr id="10" name="Bildobjekt 9">
            <a:extLst>
              <a:ext uri="{FF2B5EF4-FFF2-40B4-BE49-F238E27FC236}">
                <a16:creationId xmlns:a16="http://schemas.microsoft.com/office/drawing/2014/main" id="{60D5A6BE-C527-A337-6314-367447999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3190" y="-972426"/>
            <a:ext cx="14881172" cy="8009720"/>
          </a:xfrm>
          <a:prstGeom prst="rect">
            <a:avLst/>
          </a:prstGeom>
        </p:spPr>
      </p:pic>
      <p:pic>
        <p:nvPicPr>
          <p:cNvPr id="12" name="Bildobjekt 11">
            <a:extLst>
              <a:ext uri="{FF2B5EF4-FFF2-40B4-BE49-F238E27FC236}">
                <a16:creationId xmlns:a16="http://schemas.microsoft.com/office/drawing/2014/main" id="{0433E1DC-88E7-0263-AFD0-FD7E5FB5F1AB}"/>
              </a:ext>
            </a:extLst>
          </p:cNvPr>
          <p:cNvPicPr>
            <a:picLocks noChangeAspect="1"/>
          </p:cNvPicPr>
          <p:nvPr/>
        </p:nvPicPr>
        <p:blipFill>
          <a:blip r:embed="rId5"/>
          <a:stretch>
            <a:fillRect/>
          </a:stretch>
        </p:blipFill>
        <p:spPr>
          <a:xfrm>
            <a:off x="259917" y="-233606"/>
            <a:ext cx="1438476" cy="2000529"/>
          </a:xfrm>
          <a:prstGeom prst="rect">
            <a:avLst/>
          </a:prstGeom>
        </p:spPr>
      </p:pic>
      <p:sp>
        <p:nvSpPr>
          <p:cNvPr id="4" name="Rubrik 3">
            <a:extLst>
              <a:ext uri="{FF2B5EF4-FFF2-40B4-BE49-F238E27FC236}">
                <a16:creationId xmlns:a16="http://schemas.microsoft.com/office/drawing/2014/main" id="{A6E70D53-F275-2F59-15D2-5391CCEFF848}"/>
              </a:ext>
            </a:extLst>
          </p:cNvPr>
          <p:cNvSpPr>
            <a:spLocks noGrp="1"/>
          </p:cNvSpPr>
          <p:nvPr>
            <p:ph type="title" idx="4294967295"/>
          </p:nvPr>
        </p:nvSpPr>
        <p:spPr>
          <a:xfrm>
            <a:off x="-1857705" y="3429000"/>
            <a:ext cx="12192000" cy="1307573"/>
          </a:xfrm>
        </p:spPr>
        <p:txBody>
          <a:bodyPr/>
          <a:lstStyle/>
          <a:p>
            <a:pPr algn="ctr">
              <a:lnSpc>
                <a:spcPct val="100000"/>
              </a:lnSpc>
            </a:pPr>
            <a:r>
              <a:rPr lang="sv-SE" sz="8000" dirty="0" err="1">
                <a:solidFill>
                  <a:schemeClr val="bg1"/>
                </a:solidFill>
              </a:rPr>
              <a:t>Welcome</a:t>
            </a:r>
            <a:br>
              <a:rPr lang="sv-SE" sz="8000" dirty="0">
                <a:solidFill>
                  <a:schemeClr val="bg1"/>
                </a:solidFill>
              </a:rPr>
            </a:br>
            <a:r>
              <a:rPr lang="sv-SE" sz="8000" dirty="0">
                <a:solidFill>
                  <a:schemeClr val="bg1"/>
                </a:solidFill>
              </a:rPr>
              <a:t>to SLU</a:t>
            </a:r>
          </a:p>
        </p:txBody>
      </p:sp>
    </p:spTree>
    <p:extLst>
      <p:ext uri="{BB962C8B-B14F-4D97-AF65-F5344CB8AC3E}">
        <p14:creationId xmlns:p14="http://schemas.microsoft.com/office/powerpoint/2010/main" val="486605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latshållare för bild 15">
            <a:extLst>
              <a:ext uri="{FF2B5EF4-FFF2-40B4-BE49-F238E27FC236}">
                <a16:creationId xmlns:a16="http://schemas.microsoft.com/office/drawing/2014/main" id="{E6026C86-1C0E-EC7A-8E0F-EF7CC2B6DD1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746710" y="-36603"/>
            <a:ext cx="5922962" cy="6891338"/>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2" name="Rubrik 1">
            <a:extLst>
              <a:ext uri="{FF2B5EF4-FFF2-40B4-BE49-F238E27FC236}">
                <a16:creationId xmlns:a16="http://schemas.microsoft.com/office/drawing/2014/main" id="{FED9F942-59F2-4E65-8764-801A43CF4831}"/>
              </a:ext>
            </a:extLst>
          </p:cNvPr>
          <p:cNvSpPr>
            <a:spLocks noGrp="1"/>
          </p:cNvSpPr>
          <p:nvPr>
            <p:ph type="title"/>
          </p:nvPr>
        </p:nvSpPr>
        <p:spPr>
          <a:xfrm>
            <a:off x="927945" y="750857"/>
            <a:ext cx="5168055" cy="880197"/>
          </a:xfrm>
        </p:spPr>
        <p:txBody>
          <a:bodyPr/>
          <a:lstStyle/>
          <a:p>
            <a:r>
              <a:rPr lang="sv-SE" dirty="0">
                <a:solidFill>
                  <a:schemeClr val="tx1"/>
                </a:solidFill>
              </a:rPr>
              <a:t>New at SLU</a:t>
            </a:r>
          </a:p>
        </p:txBody>
      </p:sp>
      <p:sp>
        <p:nvSpPr>
          <p:cNvPr id="3" name="Underrubrik 2">
            <a:extLst>
              <a:ext uri="{FF2B5EF4-FFF2-40B4-BE49-F238E27FC236}">
                <a16:creationId xmlns:a16="http://schemas.microsoft.com/office/drawing/2014/main" id="{E2C2E80E-57FF-4944-A302-44A5B8252806}"/>
              </a:ext>
            </a:extLst>
          </p:cNvPr>
          <p:cNvSpPr>
            <a:spLocks noGrp="1"/>
          </p:cNvSpPr>
          <p:nvPr>
            <p:ph idx="1"/>
          </p:nvPr>
        </p:nvSpPr>
        <p:spPr>
          <a:xfrm>
            <a:off x="0" y="1683669"/>
            <a:ext cx="5168055" cy="471312"/>
          </a:xfrm>
        </p:spPr>
        <p:txBody>
          <a:bodyPr/>
          <a:lstStyle/>
          <a:p>
            <a:pPr marL="0" indent="0" algn="ctr">
              <a:buNone/>
            </a:pPr>
            <a:r>
              <a:rPr lang="sv-SE" b="1" dirty="0">
                <a:solidFill>
                  <a:schemeClr val="tx1"/>
                </a:solidFill>
              </a:rPr>
              <a:t>- </a:t>
            </a:r>
            <a:r>
              <a:rPr lang="sv-SE" b="1" dirty="0" err="1">
                <a:solidFill>
                  <a:schemeClr val="tx1"/>
                </a:solidFill>
              </a:rPr>
              <a:t>What</a:t>
            </a:r>
            <a:r>
              <a:rPr lang="sv-SE" b="1" dirty="0">
                <a:solidFill>
                  <a:schemeClr val="tx1"/>
                </a:solidFill>
              </a:rPr>
              <a:t> do I </a:t>
            </a:r>
            <a:r>
              <a:rPr lang="sv-SE" b="1" dirty="0" err="1">
                <a:solidFill>
                  <a:schemeClr val="tx1"/>
                </a:solidFill>
              </a:rPr>
              <a:t>need</a:t>
            </a:r>
            <a:r>
              <a:rPr lang="sv-SE" b="1" dirty="0">
                <a:solidFill>
                  <a:schemeClr val="tx1"/>
                </a:solidFill>
              </a:rPr>
              <a:t> to do?</a:t>
            </a:r>
          </a:p>
        </p:txBody>
      </p:sp>
      <p:sp>
        <p:nvSpPr>
          <p:cNvPr id="7" name="Platshållare för text 6">
            <a:extLst>
              <a:ext uri="{FF2B5EF4-FFF2-40B4-BE49-F238E27FC236}">
                <a16:creationId xmlns:a16="http://schemas.microsoft.com/office/drawing/2014/main" id="{8442FEC8-F052-26F0-D3BC-277F72E5002B}"/>
              </a:ext>
            </a:extLst>
          </p:cNvPr>
          <p:cNvSpPr>
            <a:spLocks noGrp="1"/>
          </p:cNvSpPr>
          <p:nvPr>
            <p:ph type="body" sz="quarter" idx="11"/>
          </p:nvPr>
        </p:nvSpPr>
        <p:spPr>
          <a:xfrm>
            <a:off x="6452273" y="-29833"/>
            <a:ext cx="1452363" cy="6887833"/>
          </a:xfrm>
        </p:spPr>
        <p:txBody>
          <a:bodyPr/>
          <a:lstStyle/>
          <a:p>
            <a:endParaRPr lang="sv-SE" dirty="0"/>
          </a:p>
        </p:txBody>
      </p:sp>
      <p:sp>
        <p:nvSpPr>
          <p:cNvPr id="4" name="Underrubrik 2">
            <a:extLst>
              <a:ext uri="{FF2B5EF4-FFF2-40B4-BE49-F238E27FC236}">
                <a16:creationId xmlns:a16="http://schemas.microsoft.com/office/drawing/2014/main" id="{E2C2E80E-57FF-4944-A302-44A5B8252806}"/>
              </a:ext>
            </a:extLst>
          </p:cNvPr>
          <p:cNvSpPr txBox="1">
            <a:spLocks/>
          </p:cNvSpPr>
          <p:nvPr/>
        </p:nvSpPr>
        <p:spPr>
          <a:xfrm>
            <a:off x="927945" y="2154981"/>
            <a:ext cx="10897904"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b="1" dirty="0"/>
          </a:p>
          <a:p>
            <a:pPr marL="342900" indent="-342900">
              <a:buFont typeface="Arial" panose="020B0604020202020204" pitchFamily="34" charset="0"/>
              <a:buChar char="•"/>
            </a:pPr>
            <a:r>
              <a:rPr lang="sv-SE" dirty="0" err="1">
                <a:solidFill>
                  <a:schemeClr val="tx1"/>
                </a:solidFill>
              </a:rPr>
              <a:t>Stay</a:t>
            </a:r>
            <a:r>
              <a:rPr lang="sv-SE" dirty="0">
                <a:solidFill>
                  <a:schemeClr val="tx1"/>
                </a:solidFill>
              </a:rPr>
              <a:t> </a:t>
            </a:r>
            <a:r>
              <a:rPr lang="sv-SE" dirty="0" err="1">
                <a:solidFill>
                  <a:schemeClr val="tx1"/>
                </a:solidFill>
              </a:rPr>
              <a:t>updated</a:t>
            </a:r>
            <a:r>
              <a:rPr lang="sv-SE" dirty="0">
                <a:solidFill>
                  <a:schemeClr val="tx1"/>
                </a:solidFill>
              </a:rPr>
              <a:t> via the student web</a:t>
            </a:r>
            <a:br>
              <a:rPr lang="sv-SE" dirty="0">
                <a:solidFill>
                  <a:schemeClr val="tx1"/>
                </a:solidFill>
              </a:rPr>
            </a:br>
            <a:endParaRPr lang="sv-SE" dirty="0">
              <a:solidFill>
                <a:schemeClr val="tx1"/>
              </a:solidFill>
            </a:endParaRPr>
          </a:p>
          <a:p>
            <a:pPr marL="342900" indent="-342900">
              <a:buFont typeface="Arial" panose="020B0604020202020204" pitchFamily="34" charset="0"/>
              <a:buChar char="•"/>
            </a:pPr>
            <a:r>
              <a:rPr lang="sv-SE" dirty="0" err="1">
                <a:solidFill>
                  <a:schemeClr val="tx1"/>
                </a:solidFill>
              </a:rPr>
              <a:t>Activate</a:t>
            </a:r>
            <a:r>
              <a:rPr lang="sv-SE" dirty="0">
                <a:solidFill>
                  <a:schemeClr val="tx1"/>
                </a:solidFill>
              </a:rPr>
              <a:t> </a:t>
            </a:r>
            <a:r>
              <a:rPr lang="sv-SE" dirty="0" err="1">
                <a:solidFill>
                  <a:schemeClr val="tx1"/>
                </a:solidFill>
              </a:rPr>
              <a:t>your</a:t>
            </a:r>
            <a:r>
              <a:rPr lang="sv-SE" dirty="0">
                <a:solidFill>
                  <a:schemeClr val="tx1"/>
                </a:solidFill>
              </a:rPr>
              <a:t> SLU student </a:t>
            </a:r>
            <a:r>
              <a:rPr lang="sv-SE" dirty="0" err="1">
                <a:solidFill>
                  <a:schemeClr val="tx1"/>
                </a:solidFill>
              </a:rPr>
              <a:t>account</a:t>
            </a:r>
            <a:br>
              <a:rPr lang="sv-SE" dirty="0">
                <a:solidFill>
                  <a:schemeClr val="tx1"/>
                </a:solidFill>
              </a:rPr>
            </a:br>
            <a:endParaRPr lang="sv-SE" dirty="0">
              <a:solidFill>
                <a:schemeClr val="tx1"/>
              </a:solidFill>
            </a:endParaRPr>
          </a:p>
          <a:p>
            <a:pPr marL="342900" indent="-342900">
              <a:buFont typeface="Arial" panose="020B0604020202020204" pitchFamily="34" charset="0"/>
              <a:buChar char="•"/>
            </a:pPr>
            <a:r>
              <a:rPr lang="sv-SE" dirty="0">
                <a:solidFill>
                  <a:schemeClr val="tx1"/>
                </a:solidFill>
              </a:rPr>
              <a:t>Pick </a:t>
            </a:r>
            <a:r>
              <a:rPr lang="sv-SE" dirty="0" err="1">
                <a:solidFill>
                  <a:schemeClr val="tx1"/>
                </a:solidFill>
              </a:rPr>
              <a:t>up</a:t>
            </a:r>
            <a:r>
              <a:rPr lang="sv-SE" dirty="0">
                <a:solidFill>
                  <a:schemeClr val="tx1"/>
                </a:solidFill>
              </a:rPr>
              <a:t> </a:t>
            </a:r>
            <a:r>
              <a:rPr lang="sv-SE" dirty="0" err="1">
                <a:solidFill>
                  <a:schemeClr val="tx1"/>
                </a:solidFill>
              </a:rPr>
              <a:t>your</a:t>
            </a:r>
            <a:r>
              <a:rPr lang="sv-SE" dirty="0">
                <a:solidFill>
                  <a:schemeClr val="tx1"/>
                </a:solidFill>
              </a:rPr>
              <a:t> access </a:t>
            </a:r>
            <a:r>
              <a:rPr lang="sv-SE" dirty="0" err="1">
                <a:solidFill>
                  <a:schemeClr val="tx1"/>
                </a:solidFill>
              </a:rPr>
              <a:t>card</a:t>
            </a:r>
            <a:r>
              <a:rPr lang="sv-SE" dirty="0">
                <a:solidFill>
                  <a:schemeClr val="tx1"/>
                </a:solidFill>
              </a:rPr>
              <a:t> (</a:t>
            </a:r>
            <a:r>
              <a:rPr lang="sv-SE" dirty="0" err="1">
                <a:solidFill>
                  <a:schemeClr val="tx1"/>
                </a:solidFill>
              </a:rPr>
              <a:t>after</a:t>
            </a:r>
            <a:r>
              <a:rPr lang="sv-SE" dirty="0">
                <a:solidFill>
                  <a:schemeClr val="tx1"/>
                </a:solidFill>
              </a:rPr>
              <a:t> </a:t>
            </a:r>
            <a:br>
              <a:rPr lang="sv-SE" dirty="0">
                <a:solidFill>
                  <a:schemeClr val="tx1"/>
                </a:solidFill>
              </a:rPr>
            </a:br>
            <a:r>
              <a:rPr lang="sv-SE" dirty="0" err="1">
                <a:solidFill>
                  <a:schemeClr val="tx1"/>
                </a:solidFill>
              </a:rPr>
              <a:t>registration</a:t>
            </a:r>
            <a:r>
              <a:rPr lang="sv-SE" dirty="0">
                <a:solidFill>
                  <a:schemeClr val="tx1"/>
                </a:solidFill>
              </a:rPr>
              <a:t> in Ladok student)</a:t>
            </a: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r>
              <a:rPr lang="sv-SE" dirty="0">
                <a:solidFill>
                  <a:schemeClr val="tx1"/>
                </a:solidFill>
              </a:rPr>
              <a:t>Get </a:t>
            </a:r>
            <a:r>
              <a:rPr lang="sv-SE" dirty="0" err="1">
                <a:solidFill>
                  <a:schemeClr val="tx1"/>
                </a:solidFill>
              </a:rPr>
              <a:t>started</a:t>
            </a:r>
            <a:r>
              <a:rPr lang="sv-SE" dirty="0">
                <a:solidFill>
                  <a:schemeClr val="tx1"/>
                </a:solidFill>
              </a:rPr>
              <a:t> </a:t>
            </a:r>
            <a:r>
              <a:rPr lang="sv-SE" dirty="0" err="1">
                <a:solidFill>
                  <a:schemeClr val="tx1"/>
                </a:solidFill>
              </a:rPr>
              <a:t>with</a:t>
            </a:r>
            <a:r>
              <a:rPr lang="sv-SE" dirty="0">
                <a:solidFill>
                  <a:schemeClr val="tx1"/>
                </a:solidFill>
              </a:rPr>
              <a:t> </a:t>
            </a:r>
            <a:r>
              <a:rPr lang="sv-SE" dirty="0" err="1">
                <a:solidFill>
                  <a:schemeClr val="tx1"/>
                </a:solidFill>
              </a:rPr>
              <a:t>SLU’s</a:t>
            </a:r>
            <a:r>
              <a:rPr lang="sv-SE" dirty="0">
                <a:solidFill>
                  <a:schemeClr val="tx1"/>
                </a:solidFill>
              </a:rPr>
              <a:t> </a:t>
            </a:r>
            <a:r>
              <a:rPr lang="sv-SE" dirty="0" err="1">
                <a:solidFill>
                  <a:schemeClr val="tx1"/>
                </a:solidFill>
              </a:rPr>
              <a:t>study</a:t>
            </a:r>
            <a:r>
              <a:rPr lang="sv-SE" dirty="0">
                <a:solidFill>
                  <a:schemeClr val="tx1"/>
                </a:solidFill>
              </a:rPr>
              <a:t> systems</a:t>
            </a:r>
            <a:br>
              <a:rPr lang="sv-SE" dirty="0"/>
            </a:br>
            <a:endParaRPr lang="sv-SE" dirty="0"/>
          </a:p>
        </p:txBody>
      </p:sp>
    </p:spTree>
    <p:extLst>
      <p:ext uri="{BB962C8B-B14F-4D97-AF65-F5344CB8AC3E}">
        <p14:creationId xmlns:p14="http://schemas.microsoft.com/office/powerpoint/2010/main" val="305295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bild 4">
            <a:extLst>
              <a:ext uri="{FF2B5EF4-FFF2-40B4-BE49-F238E27FC236}">
                <a16:creationId xmlns:a16="http://schemas.microsoft.com/office/drawing/2014/main" id="{9DA0612A-BCA5-A130-412C-54CCEBF04C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346117" y="-34925"/>
            <a:ext cx="5568950" cy="689292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6" name="Rubrik 1">
            <a:extLst>
              <a:ext uri="{FF2B5EF4-FFF2-40B4-BE49-F238E27FC236}">
                <a16:creationId xmlns:a16="http://schemas.microsoft.com/office/drawing/2014/main" id="{FED9F942-59F2-4E65-8764-801A43CF4831}"/>
              </a:ext>
            </a:extLst>
          </p:cNvPr>
          <p:cNvSpPr>
            <a:spLocks noGrp="1"/>
          </p:cNvSpPr>
          <p:nvPr>
            <p:ph type="title"/>
          </p:nvPr>
        </p:nvSpPr>
        <p:spPr>
          <a:xfrm>
            <a:off x="186724" y="844400"/>
            <a:ext cx="5168055" cy="880197"/>
          </a:xfrm>
        </p:spPr>
        <p:txBody>
          <a:bodyPr/>
          <a:lstStyle/>
          <a:p>
            <a:pPr algn="ctr"/>
            <a:r>
              <a:rPr lang="sv-SE" sz="3400" dirty="0" err="1"/>
              <a:t>Good</a:t>
            </a:r>
            <a:r>
              <a:rPr lang="sv-SE" sz="3400" dirty="0"/>
              <a:t> to </a:t>
            </a:r>
            <a:r>
              <a:rPr lang="sv-SE" sz="3400" dirty="0" err="1"/>
              <a:t>know</a:t>
            </a:r>
            <a:endParaRPr lang="sv-SE" sz="3400" dirty="0"/>
          </a:p>
        </p:txBody>
      </p:sp>
      <p:sp>
        <p:nvSpPr>
          <p:cNvPr id="7" name="Underrubrik 2">
            <a:extLst>
              <a:ext uri="{FF2B5EF4-FFF2-40B4-BE49-F238E27FC236}">
                <a16:creationId xmlns:a16="http://schemas.microsoft.com/office/drawing/2014/main" id="{E2C2E80E-57FF-4944-A302-44A5B8252806}"/>
              </a:ext>
            </a:extLst>
          </p:cNvPr>
          <p:cNvSpPr>
            <a:spLocks noGrp="1"/>
          </p:cNvSpPr>
          <p:nvPr>
            <p:ph idx="1"/>
          </p:nvPr>
        </p:nvSpPr>
        <p:spPr>
          <a:xfrm>
            <a:off x="385268" y="1842082"/>
            <a:ext cx="5168055" cy="469938"/>
          </a:xfrm>
        </p:spPr>
        <p:txBody>
          <a:bodyPr/>
          <a:lstStyle/>
          <a:p>
            <a:pPr marL="0" indent="0" algn="ctr">
              <a:buNone/>
            </a:pPr>
            <a:r>
              <a:rPr lang="sv-SE" b="1" dirty="0"/>
              <a:t>- Practical information</a:t>
            </a:r>
          </a:p>
        </p:txBody>
      </p:sp>
      <p:sp>
        <p:nvSpPr>
          <p:cNvPr id="3" name="Platshållare för text 2">
            <a:extLst>
              <a:ext uri="{FF2B5EF4-FFF2-40B4-BE49-F238E27FC236}">
                <a16:creationId xmlns:a16="http://schemas.microsoft.com/office/drawing/2014/main" id="{733E5889-78A8-8CD1-41F1-F1FF74EBCE4E}"/>
              </a:ext>
            </a:extLst>
          </p:cNvPr>
          <p:cNvSpPr>
            <a:spLocks noGrp="1"/>
          </p:cNvSpPr>
          <p:nvPr>
            <p:ph type="body" sz="quarter" idx="11"/>
          </p:nvPr>
        </p:nvSpPr>
        <p:spPr>
          <a:xfrm>
            <a:off x="7076832" y="-34925"/>
            <a:ext cx="1365552" cy="6892925"/>
          </a:xfrm>
        </p:spPr>
        <p:txBody>
          <a:bodyPr/>
          <a:lstStyle/>
          <a:p>
            <a:endParaRPr lang="sv-SE" dirty="0"/>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1294095" y="2077051"/>
            <a:ext cx="8121368"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sv-SE" sz="2800" dirty="0">
              <a:solidFill>
                <a:schemeClr val="tx1"/>
              </a:solidFill>
            </a:endParaRPr>
          </a:p>
          <a:p>
            <a:pPr marL="342900" indent="-342900">
              <a:buFont typeface="Arial" panose="020B0604020202020204" pitchFamily="34" charset="0"/>
              <a:buChar char="•"/>
            </a:pPr>
            <a:r>
              <a:rPr lang="en-US" dirty="0" err="1">
                <a:solidFill>
                  <a:schemeClr val="tx1"/>
                </a:solidFill>
              </a:rPr>
              <a:t>Mecenat</a:t>
            </a:r>
            <a:r>
              <a:rPr lang="en-US" dirty="0">
                <a:solidFill>
                  <a:schemeClr val="tx1"/>
                </a:solidFill>
              </a:rPr>
              <a:t> - student discount card</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sv-SE" dirty="0">
                <a:solidFill>
                  <a:schemeClr val="tx1"/>
                </a:solidFill>
              </a:rPr>
              <a:t>Student </a:t>
            </a:r>
            <a:r>
              <a:rPr lang="sv-SE" dirty="0" err="1">
                <a:solidFill>
                  <a:schemeClr val="tx1"/>
                </a:solidFill>
              </a:rPr>
              <a:t>insurance</a:t>
            </a:r>
            <a:r>
              <a:rPr lang="sv-SE" dirty="0">
                <a:solidFill>
                  <a:schemeClr val="tx1"/>
                </a:solidFill>
              </a:rPr>
              <a:t> - Kammarkollegiet</a:t>
            </a:r>
            <a:br>
              <a:rPr lang="sv-SE" dirty="0">
                <a:solidFill>
                  <a:schemeClr val="tx1"/>
                </a:solidFill>
              </a:rPr>
            </a:br>
            <a:endParaRPr lang="sv-SE" dirty="0">
              <a:solidFill>
                <a:schemeClr val="tx1"/>
              </a:solidFill>
            </a:endParaRPr>
          </a:p>
          <a:p>
            <a:pPr marL="342900" indent="-342900">
              <a:buFont typeface="Arial" panose="020B0604020202020204" pitchFamily="34" charset="0"/>
              <a:buChar char="•"/>
            </a:pPr>
            <a:r>
              <a:rPr lang="en-US" dirty="0">
                <a:solidFill>
                  <a:schemeClr val="tx1"/>
                </a:solidFill>
              </a:rPr>
              <a:t>Your rights and responsibilities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Call 112 if you need an ambulance, </a:t>
            </a:r>
            <a:br>
              <a:rPr lang="en-US" dirty="0">
                <a:solidFill>
                  <a:schemeClr val="tx1"/>
                </a:solidFill>
              </a:rPr>
            </a:br>
            <a:r>
              <a:rPr lang="en-US" dirty="0">
                <a:solidFill>
                  <a:schemeClr val="tx1"/>
                </a:solidFill>
              </a:rPr>
              <a:t>fire and rescue services or the police.</a:t>
            </a:r>
            <a:br>
              <a:rPr lang="sv-SE" sz="1200" dirty="0">
                <a:solidFill>
                  <a:schemeClr val="tx1"/>
                </a:solidFill>
              </a:rPr>
            </a:br>
            <a:endParaRPr lang="en-US" sz="1800" dirty="0">
              <a:solidFill>
                <a:schemeClr val="tx1"/>
              </a:solidFill>
            </a:endParaRPr>
          </a:p>
        </p:txBody>
      </p:sp>
    </p:spTree>
    <p:extLst>
      <p:ext uri="{BB962C8B-B14F-4D97-AF65-F5344CB8AC3E}">
        <p14:creationId xmlns:p14="http://schemas.microsoft.com/office/powerpoint/2010/main" val="370343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txBox="1">
            <a:spLocks/>
          </p:cNvSpPr>
          <p:nvPr/>
        </p:nvSpPr>
        <p:spPr>
          <a:xfrm>
            <a:off x="792304" y="913601"/>
            <a:ext cx="10607392"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pPr>
              <a:lnSpc>
                <a:spcPct val="100000"/>
              </a:lnSpc>
            </a:pPr>
            <a:r>
              <a:rPr lang="en-US" sz="3400" dirty="0">
                <a:solidFill>
                  <a:schemeClr val="tx1"/>
                </a:solidFill>
              </a:rPr>
              <a:t>Gender equality and equal opportunities</a:t>
            </a:r>
            <a:endParaRPr lang="sv-SE" sz="3400" dirty="0">
              <a:solidFill>
                <a:schemeClr val="tx1"/>
              </a:solidFill>
            </a:endParaRPr>
          </a:p>
        </p:txBody>
      </p:sp>
      <p:pic>
        <p:nvPicPr>
          <p:cNvPr id="9" name="Platshållare för bild 8">
            <a:extLst>
              <a:ext uri="{FF2B5EF4-FFF2-40B4-BE49-F238E27FC236}">
                <a16:creationId xmlns:a16="http://schemas.microsoft.com/office/drawing/2014/main" id="{7659EE79-3DA3-EA81-FB95-A4A0E879E32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8999538" y="12700"/>
            <a:ext cx="6384925" cy="689292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7" name="Underrubrik 2">
            <a:extLst>
              <a:ext uri="{FF2B5EF4-FFF2-40B4-BE49-F238E27FC236}">
                <a16:creationId xmlns:a16="http://schemas.microsoft.com/office/drawing/2014/main" id="{E2C2E80E-57FF-4944-A302-44A5B8252806}"/>
              </a:ext>
            </a:extLst>
          </p:cNvPr>
          <p:cNvSpPr>
            <a:spLocks noGrp="1"/>
          </p:cNvSpPr>
          <p:nvPr>
            <p:ph idx="1"/>
          </p:nvPr>
        </p:nvSpPr>
        <p:spPr>
          <a:xfrm>
            <a:off x="816425" y="2138133"/>
            <a:ext cx="5168055" cy="3648517"/>
          </a:xfrm>
        </p:spPr>
        <p:txBody>
          <a:bodyPr/>
          <a:lstStyle/>
          <a:p>
            <a:pPr marL="0" indent="0">
              <a:buNone/>
            </a:pPr>
            <a:r>
              <a:rPr lang="sv-SE" b="1" dirty="0">
                <a:solidFill>
                  <a:schemeClr val="tx1"/>
                </a:solidFill>
              </a:rPr>
              <a:t>- </a:t>
            </a:r>
            <a:r>
              <a:rPr lang="sv-SE" b="1" dirty="0" err="1">
                <a:solidFill>
                  <a:schemeClr val="tx1"/>
                </a:solidFill>
              </a:rPr>
              <a:t>What</a:t>
            </a:r>
            <a:r>
              <a:rPr lang="sv-SE" b="1" dirty="0">
                <a:solidFill>
                  <a:schemeClr val="tx1"/>
                </a:solidFill>
              </a:rPr>
              <a:t> </a:t>
            </a:r>
            <a:r>
              <a:rPr lang="sv-SE" b="1" dirty="0" err="1">
                <a:solidFill>
                  <a:schemeClr val="tx1"/>
                </a:solidFill>
              </a:rPr>
              <a:t>applies</a:t>
            </a:r>
            <a:r>
              <a:rPr lang="sv-SE" b="1" dirty="0">
                <a:solidFill>
                  <a:schemeClr val="tx1"/>
                </a:solidFill>
              </a:rPr>
              <a:t> at SLU?</a:t>
            </a:r>
          </a:p>
        </p:txBody>
      </p:sp>
      <p:sp>
        <p:nvSpPr>
          <p:cNvPr id="4" name="Platshållare för text 3">
            <a:extLst>
              <a:ext uri="{FF2B5EF4-FFF2-40B4-BE49-F238E27FC236}">
                <a16:creationId xmlns:a16="http://schemas.microsoft.com/office/drawing/2014/main" id="{D03CC305-2195-FB38-548C-F1984B112E74}"/>
              </a:ext>
            </a:extLst>
          </p:cNvPr>
          <p:cNvSpPr>
            <a:spLocks noGrp="1"/>
          </p:cNvSpPr>
          <p:nvPr>
            <p:ph type="body" sz="quarter" idx="11"/>
          </p:nvPr>
        </p:nvSpPr>
        <p:spPr>
          <a:xfrm>
            <a:off x="8705125" y="0"/>
            <a:ext cx="1565663" cy="6887833"/>
          </a:xfrm>
        </p:spPr>
        <p:txBody>
          <a:bodyPr/>
          <a:lstStyle/>
          <a:p>
            <a:endParaRPr lang="sv-SE"/>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792304" y="2649791"/>
            <a:ext cx="8406287" cy="220838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a:p>
            <a:endParaRPr lang="en-US" sz="1800" dirty="0"/>
          </a:p>
          <a:p>
            <a:r>
              <a:rPr lang="en-US" dirty="0">
                <a:solidFill>
                  <a:schemeClr val="tx1"/>
                </a:solidFill>
              </a:rPr>
              <a:t>SLU should be </a:t>
            </a:r>
            <a:r>
              <a:rPr lang="en-US" dirty="0" err="1">
                <a:solidFill>
                  <a:schemeClr val="tx1"/>
                </a:solidFill>
              </a:rPr>
              <a:t>characterised</a:t>
            </a:r>
            <a:r>
              <a:rPr lang="en-US" dirty="0">
                <a:solidFill>
                  <a:schemeClr val="tx1"/>
                </a:solidFill>
              </a:rPr>
              <a:t> by an open attitude and respect for people’s differences and equal value. This means that all students must have the same opportunities. Discrimination and harassment are not permitted.</a:t>
            </a:r>
            <a:endParaRPr lang="sv-SE" b="1" dirty="0">
              <a:solidFill>
                <a:schemeClr val="tx1"/>
              </a:solidFill>
            </a:endParaRPr>
          </a:p>
          <a:p>
            <a:pPr marL="342900" indent="-342900">
              <a:buFont typeface="Arial" panose="020B0604020202020204" pitchFamily="34" charset="0"/>
              <a:buChar char="•"/>
            </a:pPr>
            <a:endParaRPr lang="sv-SE" b="1" dirty="0"/>
          </a:p>
          <a:p>
            <a:pPr marL="342900" indent="-342900">
              <a:buFont typeface="Arial" panose="020B0604020202020204" pitchFamily="34" charset="0"/>
              <a:buChar char="•"/>
            </a:pPr>
            <a:endParaRPr lang="sv-SE" b="1" dirty="0"/>
          </a:p>
        </p:txBody>
      </p:sp>
    </p:spTree>
    <p:extLst>
      <p:ext uri="{BB962C8B-B14F-4D97-AF65-F5344CB8AC3E}">
        <p14:creationId xmlns:p14="http://schemas.microsoft.com/office/powerpoint/2010/main" val="39954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2">
            <a:extLst>
              <a:ext uri="{FF2B5EF4-FFF2-40B4-BE49-F238E27FC236}">
                <a16:creationId xmlns:a16="http://schemas.microsoft.com/office/drawing/2014/main" id="{E2C2E80E-57FF-4944-A302-44A5B8252806}"/>
              </a:ext>
            </a:extLst>
          </p:cNvPr>
          <p:cNvSpPr txBox="1">
            <a:spLocks/>
          </p:cNvSpPr>
          <p:nvPr/>
        </p:nvSpPr>
        <p:spPr>
          <a:xfrm>
            <a:off x="1294096" y="2166304"/>
            <a:ext cx="9144000"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br>
              <a:rPr lang="sv-SE"/>
            </a:br>
            <a:endParaRPr lang="sv-SE"/>
          </a:p>
        </p:txBody>
      </p:sp>
      <p:sp>
        <p:nvSpPr>
          <p:cNvPr id="5" name="Underrubrik 2">
            <a:extLst>
              <a:ext uri="{FF2B5EF4-FFF2-40B4-BE49-F238E27FC236}">
                <a16:creationId xmlns:a16="http://schemas.microsoft.com/office/drawing/2014/main" id="{E2C2E80E-57FF-4944-A302-44A5B8252806}"/>
              </a:ext>
            </a:extLst>
          </p:cNvPr>
          <p:cNvSpPr txBox="1">
            <a:spLocks/>
          </p:cNvSpPr>
          <p:nvPr/>
        </p:nvSpPr>
        <p:spPr>
          <a:xfrm>
            <a:off x="1294096" y="6158282"/>
            <a:ext cx="9144000" cy="58189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endParaRPr lang="sv-SE" dirty="0"/>
          </a:p>
        </p:txBody>
      </p:sp>
      <p:pic>
        <p:nvPicPr>
          <p:cNvPr id="14" name="Bildobjekt 13">
            <a:extLst>
              <a:ext uri="{FF2B5EF4-FFF2-40B4-BE49-F238E27FC236}">
                <a16:creationId xmlns:a16="http://schemas.microsoft.com/office/drawing/2014/main" id="{DA90ACFE-62F1-DD72-F10A-13A9121F6B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03525" y="655597"/>
            <a:ext cx="4125141" cy="4125141"/>
          </a:xfrm>
          <a:prstGeom prst="rect">
            <a:avLst/>
          </a:prstGeom>
        </p:spPr>
      </p:pic>
      <p:sp>
        <p:nvSpPr>
          <p:cNvPr id="15" name="textruta 14">
            <a:extLst>
              <a:ext uri="{FF2B5EF4-FFF2-40B4-BE49-F238E27FC236}">
                <a16:creationId xmlns:a16="http://schemas.microsoft.com/office/drawing/2014/main" id="{928EC4AC-5B94-BAF7-1D03-44EF2B6281B6}"/>
              </a:ext>
            </a:extLst>
          </p:cNvPr>
          <p:cNvSpPr txBox="1"/>
          <p:nvPr/>
        </p:nvSpPr>
        <p:spPr>
          <a:xfrm>
            <a:off x="0" y="4971519"/>
            <a:ext cx="12192000" cy="1107371"/>
          </a:xfrm>
          <a:prstGeom prst="rect">
            <a:avLst/>
          </a:prstGeom>
          <a:noFill/>
        </p:spPr>
        <p:txBody>
          <a:bodyPr wrap="square" lIns="0" tIns="0" rIns="0" bIns="0" rtlCol="0">
            <a:noAutofit/>
          </a:bodyPr>
          <a:lstStyle/>
          <a:p>
            <a:pPr algn="ctr">
              <a:lnSpc>
                <a:spcPts val="3000"/>
              </a:lnSpc>
            </a:pPr>
            <a:r>
              <a:rPr lang="sv-SE" sz="54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INCIDENT</a:t>
            </a:r>
          </a:p>
        </p:txBody>
      </p:sp>
    </p:spTree>
    <p:extLst>
      <p:ext uri="{BB962C8B-B14F-4D97-AF65-F5344CB8AC3E}">
        <p14:creationId xmlns:p14="http://schemas.microsoft.com/office/powerpoint/2010/main" val="46949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ED9F942-59F2-4E65-8764-801A43CF4831}"/>
              </a:ext>
            </a:extLst>
          </p:cNvPr>
          <p:cNvSpPr txBox="1">
            <a:spLocks/>
          </p:cNvSpPr>
          <p:nvPr/>
        </p:nvSpPr>
        <p:spPr>
          <a:xfrm>
            <a:off x="951045" y="476778"/>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r>
              <a:rPr lang="sv-SE" sz="3400" dirty="0">
                <a:solidFill>
                  <a:schemeClr val="tx1"/>
                </a:solidFill>
              </a:rPr>
              <a:t>Support for students</a:t>
            </a:r>
          </a:p>
        </p:txBody>
      </p:sp>
      <p:sp>
        <p:nvSpPr>
          <p:cNvPr id="8" name="Underrubrik 2">
            <a:extLst>
              <a:ext uri="{FF2B5EF4-FFF2-40B4-BE49-F238E27FC236}">
                <a16:creationId xmlns:a16="http://schemas.microsoft.com/office/drawing/2014/main" id="{E2C2E80E-57FF-4944-A302-44A5B8252806}"/>
              </a:ext>
            </a:extLst>
          </p:cNvPr>
          <p:cNvSpPr txBox="1">
            <a:spLocks/>
          </p:cNvSpPr>
          <p:nvPr/>
        </p:nvSpPr>
        <p:spPr>
          <a:xfrm>
            <a:off x="667217" y="1562998"/>
            <a:ext cx="10464517" cy="3771900"/>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800100" lvl="1" indent="-342900">
              <a:buFont typeface="Arial" panose="020B0604020202020204" pitchFamily="34" charset="0"/>
              <a:buChar char="•"/>
            </a:pPr>
            <a:endParaRPr lang="sv-SE" b="1" dirty="0"/>
          </a:p>
          <a:p>
            <a:pPr marL="342900" indent="-342900">
              <a:buFont typeface="Arial" panose="020B0604020202020204" pitchFamily="34" charset="0"/>
              <a:buChar char="•"/>
            </a:pPr>
            <a:r>
              <a:rPr lang="sv-SE" dirty="0">
                <a:solidFill>
                  <a:schemeClr val="tx1"/>
                </a:solidFill>
              </a:rPr>
              <a:t>Study and </a:t>
            </a:r>
            <a:r>
              <a:rPr lang="sv-SE" dirty="0" err="1">
                <a:solidFill>
                  <a:schemeClr val="tx1"/>
                </a:solidFill>
              </a:rPr>
              <a:t>career</a:t>
            </a:r>
            <a:r>
              <a:rPr lang="sv-SE" dirty="0">
                <a:solidFill>
                  <a:schemeClr val="tx1"/>
                </a:solidFill>
              </a:rPr>
              <a:t> </a:t>
            </a:r>
            <a:r>
              <a:rPr lang="sv-SE" dirty="0" err="1">
                <a:solidFill>
                  <a:schemeClr val="tx1"/>
                </a:solidFill>
              </a:rPr>
              <a:t>counselling</a:t>
            </a:r>
            <a:r>
              <a:rPr lang="sv-SE" dirty="0">
                <a:solidFill>
                  <a:schemeClr val="tx1"/>
                </a:solidFill>
              </a:rPr>
              <a:t> – </a:t>
            </a:r>
            <a:br>
              <a:rPr lang="sv-SE" dirty="0">
                <a:solidFill>
                  <a:schemeClr val="tx1"/>
                </a:solidFill>
              </a:rPr>
            </a:br>
            <a:r>
              <a:rPr lang="sv-SE" dirty="0">
                <a:solidFill>
                  <a:schemeClr val="tx1"/>
                </a:solidFill>
              </a:rPr>
              <a:t>studyguidance@slu.se</a:t>
            </a: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r>
              <a:rPr lang="sv-SE" dirty="0" err="1">
                <a:solidFill>
                  <a:schemeClr val="tx1"/>
                </a:solidFill>
              </a:rPr>
              <a:t>Studying</a:t>
            </a:r>
            <a:r>
              <a:rPr lang="sv-SE" dirty="0">
                <a:solidFill>
                  <a:schemeClr val="tx1"/>
                </a:solidFill>
              </a:rPr>
              <a:t> </a:t>
            </a:r>
            <a:r>
              <a:rPr lang="sv-SE" dirty="0" err="1">
                <a:solidFill>
                  <a:schemeClr val="tx1"/>
                </a:solidFill>
              </a:rPr>
              <a:t>with</a:t>
            </a:r>
            <a:r>
              <a:rPr lang="sv-SE" dirty="0">
                <a:solidFill>
                  <a:schemeClr val="tx1"/>
                </a:solidFill>
              </a:rPr>
              <a:t> a </a:t>
            </a:r>
            <a:r>
              <a:rPr lang="sv-SE" dirty="0" err="1">
                <a:solidFill>
                  <a:schemeClr val="tx1"/>
                </a:solidFill>
              </a:rPr>
              <a:t>disability</a:t>
            </a:r>
            <a:r>
              <a:rPr lang="sv-SE" dirty="0">
                <a:solidFill>
                  <a:schemeClr val="tx1"/>
                </a:solidFill>
              </a:rPr>
              <a:t> – </a:t>
            </a:r>
            <a:br>
              <a:rPr lang="sv-SE" dirty="0">
                <a:solidFill>
                  <a:schemeClr val="tx1"/>
                </a:solidFill>
              </a:rPr>
            </a:br>
            <a:r>
              <a:rPr lang="sv-SE" dirty="0">
                <a:solidFill>
                  <a:schemeClr val="tx1"/>
                </a:solidFill>
              </a:rPr>
              <a:t>disability@slu.se</a:t>
            </a:r>
            <a:br>
              <a:rPr lang="sv-SE" dirty="0">
                <a:solidFill>
                  <a:schemeClr val="tx1"/>
                </a:solidFill>
              </a:rPr>
            </a:br>
            <a:endParaRPr lang="sv-SE" dirty="0">
              <a:solidFill>
                <a:schemeClr val="tx1"/>
              </a:solidFill>
            </a:endParaRPr>
          </a:p>
          <a:p>
            <a:pPr marL="342900" indent="-342900">
              <a:buFont typeface="Arial" panose="020B0604020202020204" pitchFamily="34" charset="0"/>
              <a:buChar char="•"/>
            </a:pPr>
            <a:r>
              <a:rPr lang="sv-SE" dirty="0">
                <a:solidFill>
                  <a:schemeClr val="tx1"/>
                </a:solidFill>
              </a:rPr>
              <a:t>SLU University </a:t>
            </a:r>
            <a:r>
              <a:rPr lang="sv-SE" dirty="0" err="1">
                <a:solidFill>
                  <a:schemeClr val="tx1"/>
                </a:solidFill>
              </a:rPr>
              <a:t>Library</a:t>
            </a:r>
            <a:r>
              <a:rPr lang="sv-SE" dirty="0">
                <a:solidFill>
                  <a:schemeClr val="tx1"/>
                </a:solidFill>
              </a:rPr>
              <a:t> –</a:t>
            </a:r>
            <a:br>
              <a:rPr lang="sv-SE" dirty="0">
                <a:solidFill>
                  <a:schemeClr val="tx1"/>
                </a:solidFill>
              </a:rPr>
            </a:br>
            <a:r>
              <a:rPr lang="sv-SE" dirty="0">
                <a:solidFill>
                  <a:schemeClr val="tx1"/>
                </a:solidFill>
              </a:rPr>
              <a:t>library@slu.se</a:t>
            </a:r>
          </a:p>
          <a:p>
            <a:pPr marL="342900" indent="-342900">
              <a:buFont typeface="Arial" panose="020B0604020202020204" pitchFamily="34" charset="0"/>
              <a:buChar char="•"/>
            </a:pPr>
            <a:endParaRPr lang="sv-SE" dirty="0">
              <a:solidFill>
                <a:schemeClr val="tx1"/>
              </a:solidFill>
            </a:endParaRPr>
          </a:p>
          <a:p>
            <a:pPr marL="342900" indent="-342900">
              <a:buFont typeface="Arial" panose="020B0604020202020204" pitchFamily="34" charset="0"/>
              <a:buChar char="•"/>
            </a:pPr>
            <a:r>
              <a:rPr lang="sv-SE" dirty="0">
                <a:solidFill>
                  <a:schemeClr val="tx1"/>
                </a:solidFill>
              </a:rPr>
              <a:t>Student </a:t>
            </a:r>
            <a:r>
              <a:rPr lang="sv-SE" dirty="0" err="1">
                <a:solidFill>
                  <a:schemeClr val="tx1"/>
                </a:solidFill>
              </a:rPr>
              <a:t>health</a:t>
            </a:r>
            <a:r>
              <a:rPr lang="sv-SE" dirty="0">
                <a:solidFill>
                  <a:schemeClr val="tx1"/>
                </a:solidFill>
              </a:rPr>
              <a:t> </a:t>
            </a:r>
            <a:r>
              <a:rPr lang="sv-SE" dirty="0" err="1">
                <a:solidFill>
                  <a:schemeClr val="tx1"/>
                </a:solidFill>
              </a:rPr>
              <a:t>care</a:t>
            </a:r>
            <a:r>
              <a:rPr lang="sv-SE" dirty="0">
                <a:solidFill>
                  <a:schemeClr val="tx1"/>
                </a:solidFill>
              </a:rPr>
              <a:t> and </a:t>
            </a:r>
            <a:r>
              <a:rPr lang="sv-SE" dirty="0" err="1">
                <a:solidFill>
                  <a:schemeClr val="tx1"/>
                </a:solidFill>
              </a:rPr>
              <a:t>university</a:t>
            </a:r>
            <a:r>
              <a:rPr lang="sv-SE" dirty="0">
                <a:solidFill>
                  <a:schemeClr val="tx1"/>
                </a:solidFill>
              </a:rPr>
              <a:t> </a:t>
            </a:r>
            <a:r>
              <a:rPr lang="sv-SE" dirty="0" err="1">
                <a:solidFill>
                  <a:schemeClr val="tx1"/>
                </a:solidFill>
              </a:rPr>
              <a:t>chaplaincy</a:t>
            </a:r>
            <a:endParaRPr lang="sv-SE" dirty="0">
              <a:solidFill>
                <a:schemeClr val="tx1"/>
              </a:solidFill>
            </a:endParaRPr>
          </a:p>
          <a:p>
            <a:pPr marL="342900" indent="-342900">
              <a:buFont typeface="Arial" panose="020B0604020202020204" pitchFamily="34" charset="0"/>
              <a:buChar char="•"/>
            </a:pPr>
            <a:endParaRPr lang="sv-SE" dirty="0"/>
          </a:p>
        </p:txBody>
      </p:sp>
      <p:pic>
        <p:nvPicPr>
          <p:cNvPr id="3" name="Platshållare för bild 2">
            <a:extLst>
              <a:ext uri="{FF2B5EF4-FFF2-40B4-BE49-F238E27FC236}">
                <a16:creationId xmlns:a16="http://schemas.microsoft.com/office/drawing/2014/main" id="{2E5D115D-56A9-FC8D-A708-2C7B11CFBF1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499350" y="-12700"/>
            <a:ext cx="4692650" cy="6891338"/>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11" name="Platshållare för text 10">
            <a:extLst>
              <a:ext uri="{FF2B5EF4-FFF2-40B4-BE49-F238E27FC236}">
                <a16:creationId xmlns:a16="http://schemas.microsoft.com/office/drawing/2014/main" id="{097BBA43-450F-5B7F-F5D1-7539AC7FBB41}"/>
              </a:ext>
            </a:extLst>
          </p:cNvPr>
          <p:cNvSpPr>
            <a:spLocks noGrp="1"/>
          </p:cNvSpPr>
          <p:nvPr>
            <p:ph type="body" sz="quarter" idx="11"/>
          </p:nvPr>
        </p:nvSpPr>
        <p:spPr>
          <a:xfrm>
            <a:off x="7295402" y="-14917"/>
            <a:ext cx="1150644" cy="6887833"/>
          </a:xfrm>
        </p:spPr>
        <p:txBody>
          <a:bodyPr/>
          <a:lstStyle/>
          <a:p>
            <a:endParaRPr lang="sv-SE" dirty="0"/>
          </a:p>
        </p:txBody>
      </p:sp>
    </p:spTree>
    <p:extLst>
      <p:ext uri="{BB962C8B-B14F-4D97-AF65-F5344CB8AC3E}">
        <p14:creationId xmlns:p14="http://schemas.microsoft.com/office/powerpoint/2010/main" val="29703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bild 8">
            <a:extLst>
              <a:ext uri="{FF2B5EF4-FFF2-40B4-BE49-F238E27FC236}">
                <a16:creationId xmlns:a16="http://schemas.microsoft.com/office/drawing/2014/main" id="{5FA5ABF7-E84B-67B7-F07C-DC1E09C2C3A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7165975" y="-38100"/>
            <a:ext cx="6384925" cy="6892925"/>
          </a:xfrm>
          <a:custGeom>
            <a:avLst/>
            <a:gdLst>
              <a:gd name="connsiteX0" fmla="*/ 0 w 1233996"/>
              <a:gd name="connsiteY0" fmla="*/ 5825504 h 5825504"/>
              <a:gd name="connsiteX1" fmla="*/ 1233996 w 1233996"/>
              <a:gd name="connsiteY1" fmla="*/ 0 h 5825504"/>
              <a:gd name="connsiteX2" fmla="*/ 1233996 w 1233996"/>
              <a:gd name="connsiteY2" fmla="*/ 5825504 h 5825504"/>
              <a:gd name="connsiteX3" fmla="*/ 0 w 1233996"/>
              <a:gd name="connsiteY3" fmla="*/ 5825504 h 5825504"/>
              <a:gd name="connsiteX0" fmla="*/ 0 w 1260190"/>
              <a:gd name="connsiteY0" fmla="*/ 5715967 h 5715967"/>
              <a:gd name="connsiteX1" fmla="*/ 1260190 w 1260190"/>
              <a:gd name="connsiteY1" fmla="*/ 0 h 5715967"/>
              <a:gd name="connsiteX2" fmla="*/ 1233996 w 1260190"/>
              <a:gd name="connsiteY2" fmla="*/ 5715967 h 5715967"/>
              <a:gd name="connsiteX3" fmla="*/ 0 w 1260190"/>
              <a:gd name="connsiteY3" fmla="*/ 5715967 h 5715967"/>
              <a:gd name="connsiteX0" fmla="*/ 0 w 1233996"/>
              <a:gd name="connsiteY0" fmla="*/ 5749305 h 5749305"/>
              <a:gd name="connsiteX1" fmla="*/ 1231615 w 1233996"/>
              <a:gd name="connsiteY1" fmla="*/ 0 h 5749305"/>
              <a:gd name="connsiteX2" fmla="*/ 1233996 w 1233996"/>
              <a:gd name="connsiteY2" fmla="*/ 5749305 h 5749305"/>
              <a:gd name="connsiteX3" fmla="*/ 0 w 1233996"/>
              <a:gd name="connsiteY3"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5749305 h 5749305"/>
              <a:gd name="connsiteX1" fmla="*/ 1071872 w 1233996"/>
              <a:gd name="connsiteY1" fmla="*/ 772060 h 5749305"/>
              <a:gd name="connsiteX2" fmla="*/ 1231615 w 1233996"/>
              <a:gd name="connsiteY2" fmla="*/ 0 h 5749305"/>
              <a:gd name="connsiteX3" fmla="*/ 1233996 w 1233996"/>
              <a:gd name="connsiteY3" fmla="*/ 5749305 h 5749305"/>
              <a:gd name="connsiteX4" fmla="*/ 0 w 1233996"/>
              <a:gd name="connsiteY4" fmla="*/ 5749305 h 5749305"/>
              <a:gd name="connsiteX0" fmla="*/ 0 w 1233996"/>
              <a:gd name="connsiteY0" fmla="*/ 6868391 h 6868391"/>
              <a:gd name="connsiteX1" fmla="*/ 241323 w 1233996"/>
              <a:gd name="connsiteY1" fmla="*/ 0 h 6868391"/>
              <a:gd name="connsiteX2" fmla="*/ 1231615 w 1233996"/>
              <a:gd name="connsiteY2" fmla="*/ 1119086 h 6868391"/>
              <a:gd name="connsiteX3" fmla="*/ 1233996 w 1233996"/>
              <a:gd name="connsiteY3" fmla="*/ 6868391 h 6868391"/>
              <a:gd name="connsiteX4" fmla="*/ 0 w 1233996"/>
              <a:gd name="connsiteY4" fmla="*/ 6868391 h 6868391"/>
              <a:gd name="connsiteX0" fmla="*/ 0 w 1235763"/>
              <a:gd name="connsiteY0" fmla="*/ 6892305 h 6892305"/>
              <a:gd name="connsiteX1" fmla="*/ 241323 w 1235763"/>
              <a:gd name="connsiteY1" fmla="*/ 23914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39480 w 1235763"/>
              <a:gd name="connsiteY1" fmla="*/ 2153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11023 h 6892305"/>
              <a:gd name="connsiteX2" fmla="*/ 1235637 w 1235763"/>
              <a:gd name="connsiteY2" fmla="*/ 0 h 6892305"/>
              <a:gd name="connsiteX3" fmla="*/ 1233996 w 1235763"/>
              <a:gd name="connsiteY3" fmla="*/ 6892305 h 6892305"/>
              <a:gd name="connsiteX4" fmla="*/ 0 w 1235763"/>
              <a:gd name="connsiteY4" fmla="*/ 6892305 h 6892305"/>
              <a:gd name="connsiteX0" fmla="*/ 0 w 1235763"/>
              <a:gd name="connsiteY0" fmla="*/ 6892305 h 6892305"/>
              <a:gd name="connsiteX1" fmla="*/ 245582 w 1235763"/>
              <a:gd name="connsiteY1" fmla="*/ 3880 h 6892305"/>
              <a:gd name="connsiteX2" fmla="*/ 1235637 w 1235763"/>
              <a:gd name="connsiteY2" fmla="*/ 0 h 6892305"/>
              <a:gd name="connsiteX3" fmla="*/ 1233996 w 1235763"/>
              <a:gd name="connsiteY3" fmla="*/ 6892305 h 6892305"/>
              <a:gd name="connsiteX4" fmla="*/ 0 w 1235763"/>
              <a:gd name="connsiteY4" fmla="*/ 6892305 h 689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5763" h="6892305">
                <a:moveTo>
                  <a:pt x="0" y="6892305"/>
                </a:moveTo>
                <a:lnTo>
                  <a:pt x="245582" y="3880"/>
                </a:lnTo>
                <a:cubicBezTo>
                  <a:pt x="577634" y="-3298"/>
                  <a:pt x="903585" y="7178"/>
                  <a:pt x="1235637" y="0"/>
                </a:cubicBezTo>
                <a:cubicBezTo>
                  <a:pt x="1236431" y="1916435"/>
                  <a:pt x="1233202" y="4975870"/>
                  <a:pt x="1233996" y="6892305"/>
                </a:cubicBezTo>
                <a:lnTo>
                  <a:pt x="0" y="6892305"/>
                </a:ln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a:noFill/>
          </a:ln>
        </p:spPr>
      </p:pic>
      <p:sp>
        <p:nvSpPr>
          <p:cNvPr id="5" name="Platshållare för text 4">
            <a:extLst>
              <a:ext uri="{FF2B5EF4-FFF2-40B4-BE49-F238E27FC236}">
                <a16:creationId xmlns:a16="http://schemas.microsoft.com/office/drawing/2014/main" id="{A8A5A332-751D-EE79-C233-969D10C75493}"/>
              </a:ext>
            </a:extLst>
          </p:cNvPr>
          <p:cNvSpPr>
            <a:spLocks noGrp="1"/>
          </p:cNvSpPr>
          <p:nvPr>
            <p:ph type="body" sz="quarter" idx="11"/>
          </p:nvPr>
        </p:nvSpPr>
        <p:spPr>
          <a:xfrm>
            <a:off x="6882536" y="-29833"/>
            <a:ext cx="1565663" cy="6887833"/>
          </a:xfrm>
        </p:spPr>
        <p:txBody>
          <a:bodyPr/>
          <a:lstStyle/>
          <a:p>
            <a:endParaRPr lang="sv-SE" dirty="0"/>
          </a:p>
        </p:txBody>
      </p:sp>
      <p:sp>
        <p:nvSpPr>
          <p:cNvPr id="6" name="Rubrik 1">
            <a:extLst>
              <a:ext uri="{FF2B5EF4-FFF2-40B4-BE49-F238E27FC236}">
                <a16:creationId xmlns:a16="http://schemas.microsoft.com/office/drawing/2014/main" id="{228F6627-E60A-2006-2657-E1ECDBDE9D88}"/>
              </a:ext>
            </a:extLst>
          </p:cNvPr>
          <p:cNvSpPr txBox="1">
            <a:spLocks/>
          </p:cNvSpPr>
          <p:nvPr/>
        </p:nvSpPr>
        <p:spPr>
          <a:xfrm>
            <a:off x="951045" y="839936"/>
            <a:ext cx="9144000" cy="1086220"/>
          </a:xfrm>
          <a:prstGeom prst="rect">
            <a:avLst/>
          </a:prstGeom>
        </p:spPr>
        <p:txBody>
          <a:bodyPr vert="horz" lIns="0" tIns="0" rIns="0" bIns="0" rtlCol="0" anchor="b" anchorCtr="0">
            <a:noAutofit/>
          </a:bodyPr>
          <a:lstStyle>
            <a:lvl1pPr algn="l" defTabSz="914400" rtl="0" eaLnBrk="1" latinLnBrk="0" hangingPunct="1">
              <a:lnSpc>
                <a:spcPts val="5600"/>
              </a:lnSpc>
              <a:spcBef>
                <a:spcPct val="0"/>
              </a:spcBef>
              <a:buNone/>
              <a:defRPr sz="4600" b="1" kern="1200">
                <a:solidFill>
                  <a:schemeClr val="bg1"/>
                </a:solidFill>
                <a:latin typeface="+mj-lt"/>
                <a:ea typeface="+mj-ea"/>
                <a:cs typeface="+mj-cs"/>
              </a:defRPr>
            </a:lvl1pPr>
          </a:lstStyle>
          <a:p>
            <a:r>
              <a:rPr lang="sv-SE" sz="3400" dirty="0">
                <a:solidFill>
                  <a:schemeClr val="tx1"/>
                </a:solidFill>
              </a:rPr>
              <a:t>Student unions</a:t>
            </a:r>
          </a:p>
        </p:txBody>
      </p:sp>
      <p:sp>
        <p:nvSpPr>
          <p:cNvPr id="7" name="Underrubrik 2">
            <a:extLst>
              <a:ext uri="{FF2B5EF4-FFF2-40B4-BE49-F238E27FC236}">
                <a16:creationId xmlns:a16="http://schemas.microsoft.com/office/drawing/2014/main" id="{D596B252-2025-CC60-870D-269FD89ACC07}"/>
              </a:ext>
            </a:extLst>
          </p:cNvPr>
          <p:cNvSpPr txBox="1">
            <a:spLocks/>
          </p:cNvSpPr>
          <p:nvPr/>
        </p:nvSpPr>
        <p:spPr>
          <a:xfrm>
            <a:off x="951045" y="2296259"/>
            <a:ext cx="6527928" cy="372180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SzPct val="90000"/>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300"/>
              </a:spcBef>
              <a:buSzPct val="9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300"/>
              </a:spcBef>
              <a:buSzPct val="9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300"/>
              </a:spcBef>
              <a:buSzPct val="9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solidFill>
              </a:rPr>
              <a:t>The student unions at SLU are run by students, for students. Their main role is to monitor and influence the quality of education. The unions also play an important social role by </a:t>
            </a:r>
            <a:r>
              <a:rPr lang="en-US" dirty="0" err="1">
                <a:solidFill>
                  <a:schemeClr val="tx1"/>
                </a:solidFill>
              </a:rPr>
              <a:t>organising</a:t>
            </a:r>
            <a:r>
              <a:rPr lang="en-US" dirty="0">
                <a:solidFill>
                  <a:schemeClr val="tx1"/>
                </a:solidFill>
              </a:rPr>
              <a:t> a wide range of activities.</a:t>
            </a:r>
          </a:p>
          <a:p>
            <a:pPr marL="342900" indent="-342900">
              <a:buFont typeface="Arial" panose="020B0604020202020204" pitchFamily="34" charset="0"/>
              <a:buChar char="•"/>
            </a:pPr>
            <a:endParaRPr lang="en-US" dirty="0"/>
          </a:p>
          <a:p>
            <a:endParaRPr lang="sv-SE" dirty="0"/>
          </a:p>
        </p:txBody>
      </p:sp>
    </p:spTree>
    <p:extLst>
      <p:ext uri="{BB962C8B-B14F-4D97-AF65-F5344CB8AC3E}">
        <p14:creationId xmlns:p14="http://schemas.microsoft.com/office/powerpoint/2010/main" val="24174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7F1B0B7-62D8-AE66-04F4-5A165FB10993}"/>
              </a:ext>
            </a:extLst>
          </p:cNvPr>
          <p:cNvSpPr>
            <a:spLocks noGrp="1"/>
          </p:cNvSpPr>
          <p:nvPr>
            <p:ph type="title"/>
          </p:nvPr>
        </p:nvSpPr>
        <p:spPr>
          <a:xfrm>
            <a:off x="1140306" y="4348859"/>
            <a:ext cx="8181111" cy="508528"/>
          </a:xfrm>
        </p:spPr>
        <p:txBody>
          <a:bodyPr/>
          <a:lstStyle/>
          <a:p>
            <a:r>
              <a:rPr lang="sv-SE" sz="2400" dirty="0"/>
              <a:t>Contact</a:t>
            </a:r>
          </a:p>
        </p:txBody>
      </p:sp>
      <p:sp>
        <p:nvSpPr>
          <p:cNvPr id="5" name="Platshållare för text 4">
            <a:extLst>
              <a:ext uri="{FF2B5EF4-FFF2-40B4-BE49-F238E27FC236}">
                <a16:creationId xmlns:a16="http://schemas.microsoft.com/office/drawing/2014/main" id="{8380BD46-1868-7B02-787A-1A6CC3A20871}"/>
              </a:ext>
            </a:extLst>
          </p:cNvPr>
          <p:cNvSpPr>
            <a:spLocks noGrp="1"/>
          </p:cNvSpPr>
          <p:nvPr>
            <p:ph type="body" sz="quarter" idx="10"/>
          </p:nvPr>
        </p:nvSpPr>
        <p:spPr>
          <a:xfrm>
            <a:off x="1140306" y="4912107"/>
            <a:ext cx="6501784" cy="2427429"/>
          </a:xfrm>
        </p:spPr>
        <p:txBody>
          <a:bodyPr/>
          <a:lstStyle/>
          <a:p>
            <a:r>
              <a:rPr lang="sv-SE" dirty="0" err="1"/>
              <a:t>Programme</a:t>
            </a:r>
            <a:r>
              <a:rPr lang="sv-SE" dirty="0"/>
              <a:t> director </a:t>
            </a:r>
            <a:r>
              <a:rPr lang="sv-SE" dirty="0" err="1"/>
              <a:t>of</a:t>
            </a:r>
            <a:r>
              <a:rPr lang="sv-SE" dirty="0"/>
              <a:t> studies</a:t>
            </a:r>
          </a:p>
          <a:p>
            <a:r>
              <a:rPr lang="sv-SE" dirty="0" err="1"/>
              <a:t>Name</a:t>
            </a:r>
            <a:br>
              <a:rPr lang="sv-SE" dirty="0"/>
            </a:br>
            <a:r>
              <a:rPr lang="sv-SE" dirty="0"/>
              <a:t>Email</a:t>
            </a:r>
            <a:br>
              <a:rPr lang="sv-SE" dirty="0"/>
            </a:br>
            <a:r>
              <a:rPr lang="sv-SE" dirty="0"/>
              <a:t>Phone </a:t>
            </a:r>
            <a:r>
              <a:rPr lang="sv-SE" dirty="0" err="1"/>
              <a:t>number</a:t>
            </a:r>
            <a:endParaRPr lang="sv-SE" dirty="0"/>
          </a:p>
        </p:txBody>
      </p:sp>
      <p:grpSp>
        <p:nvGrpSpPr>
          <p:cNvPr id="7" name="Grupp 6">
            <a:extLst>
              <a:ext uri="{FF2B5EF4-FFF2-40B4-BE49-F238E27FC236}">
                <a16:creationId xmlns:a16="http://schemas.microsoft.com/office/drawing/2014/main" id="{4A27F50A-0FA3-5CAE-58F4-B18B8787CF5E}"/>
              </a:ext>
            </a:extLst>
          </p:cNvPr>
          <p:cNvGrpSpPr/>
          <p:nvPr/>
        </p:nvGrpSpPr>
        <p:grpSpPr>
          <a:xfrm>
            <a:off x="1140306" y="1175535"/>
            <a:ext cx="8353144" cy="2677462"/>
            <a:chOff x="1249488" y="1429799"/>
            <a:chExt cx="8353144" cy="2677462"/>
          </a:xfrm>
        </p:grpSpPr>
        <p:sp>
          <p:nvSpPr>
            <p:cNvPr id="3" name="Pratbubbla: rektangel med rundade hörn 2">
              <a:extLst>
                <a:ext uri="{FF2B5EF4-FFF2-40B4-BE49-F238E27FC236}">
                  <a16:creationId xmlns:a16="http://schemas.microsoft.com/office/drawing/2014/main" id="{E61A7B2B-7433-B302-0D04-DF43C5D60276}"/>
                </a:ext>
              </a:extLst>
            </p:cNvPr>
            <p:cNvSpPr/>
            <p:nvPr/>
          </p:nvSpPr>
          <p:spPr>
            <a:xfrm flipH="1">
              <a:off x="1249488" y="1429799"/>
              <a:ext cx="8181113" cy="2368478"/>
            </a:xfrm>
            <a:prstGeom prst="wedgeRoundRectCallout">
              <a:avLst>
                <a:gd name="adj1" fmla="val -6241"/>
                <a:gd name="adj2" fmla="val 63651"/>
                <a:gd name="adj3" fmla="val 16667"/>
              </a:avLst>
            </a:prstGeom>
            <a:solidFill>
              <a:srgbClr val="248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textruta 1">
              <a:extLst>
                <a:ext uri="{FF2B5EF4-FFF2-40B4-BE49-F238E27FC236}">
                  <a16:creationId xmlns:a16="http://schemas.microsoft.com/office/drawing/2014/main" id="{7C383C21-7855-55B8-80AD-86880F8572C8}"/>
                </a:ext>
              </a:extLst>
            </p:cNvPr>
            <p:cNvSpPr txBox="1"/>
            <p:nvPr/>
          </p:nvSpPr>
          <p:spPr>
            <a:xfrm>
              <a:off x="1714168" y="1815427"/>
              <a:ext cx="7888464" cy="2291834"/>
            </a:xfrm>
            <a:prstGeom prst="rect">
              <a:avLst/>
            </a:prstGeom>
            <a:noFill/>
          </p:spPr>
          <p:txBody>
            <a:bodyPr wrap="square" lIns="0" tIns="0" rIns="0" bIns="0" rtlCol="0">
              <a:noAutofit/>
            </a:bodyPr>
            <a:lstStyle/>
            <a:p>
              <a:pPr>
                <a:lnSpc>
                  <a:spcPct val="150000"/>
                </a:lnSpc>
              </a:pPr>
              <a:r>
                <a:rPr lang="sv-SE" sz="3400" b="1" dirty="0">
                  <a:solidFill>
                    <a:schemeClr val="bg1"/>
                  </a:solidFill>
                </a:rPr>
                <a:t>Feeling </a:t>
              </a:r>
              <a:r>
                <a:rPr lang="sv-SE" sz="3400" b="1" dirty="0" err="1">
                  <a:solidFill>
                    <a:schemeClr val="bg1"/>
                  </a:solidFill>
                </a:rPr>
                <a:t>overwhelmed</a:t>
              </a:r>
              <a:r>
                <a:rPr lang="sv-SE" sz="3400" b="1" dirty="0">
                  <a:solidFill>
                    <a:schemeClr val="bg1"/>
                  </a:solidFill>
                </a:rPr>
                <a:t>?</a:t>
              </a:r>
              <a:br>
                <a:rPr lang="sv-SE" sz="3400" b="1" dirty="0">
                  <a:solidFill>
                    <a:schemeClr val="bg1"/>
                  </a:solidFill>
                </a:rPr>
              </a:br>
              <a:r>
                <a:rPr lang="en-US" sz="2400" b="1" dirty="0">
                  <a:solidFill>
                    <a:schemeClr val="bg1"/>
                  </a:solidFill>
                </a:rPr>
                <a:t>That is completely normal, everything will be fine!</a:t>
              </a:r>
              <a:endParaRPr lang="sv-SE" sz="2400" b="1" dirty="0">
                <a:solidFill>
                  <a:schemeClr val="bg1"/>
                </a:solidFill>
              </a:endParaRPr>
            </a:p>
          </p:txBody>
        </p:sp>
      </p:grpSp>
    </p:spTree>
    <p:extLst>
      <p:ext uri="{BB962C8B-B14F-4D97-AF65-F5344CB8AC3E}">
        <p14:creationId xmlns:p14="http://schemas.microsoft.com/office/powerpoint/2010/main" val="358535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U mallsidor">
  <a:themeElements>
    <a:clrScheme name="SLU">
      <a:dk1>
        <a:sysClr val="windowText" lastClr="000000"/>
      </a:dk1>
      <a:lt1>
        <a:sysClr val="window" lastClr="FFFFFF"/>
      </a:lt1>
      <a:dk2>
        <a:srgbClr val="FFB81C"/>
      </a:dk2>
      <a:lt2>
        <a:srgbClr val="79863C"/>
      </a:lt2>
      <a:accent1>
        <a:srgbClr val="154734"/>
      </a:accent1>
      <a:accent2>
        <a:srgbClr val="509E2F"/>
      </a:accent2>
      <a:accent3>
        <a:srgbClr val="C4D600"/>
      </a:accent3>
      <a:accent4>
        <a:srgbClr val="007681"/>
      </a:accent4>
      <a:accent5>
        <a:srgbClr val="CE0037"/>
      </a:accent5>
      <a:accent6>
        <a:srgbClr val="672146"/>
      </a:accent6>
      <a:hlink>
        <a:srgbClr val="000000"/>
      </a:hlink>
      <a:folHlink>
        <a:srgbClr val="000000"/>
      </a:folHlink>
    </a:clrScheme>
    <a:fontScheme name="SL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ts val="3000"/>
          </a:lnSpc>
          <a:defRPr sz="2400" smtClean="0"/>
        </a:defPPr>
      </a:lstStyle>
    </a:txDef>
  </a:objectDefaults>
  <a:extraClrSchemeLst/>
  <a:extLst>
    <a:ext uri="{05A4C25C-085E-4340-85A3-A5531E510DB2}">
      <thm15:themeFamily xmlns:thm15="http://schemas.microsoft.com/office/thememl/2012/main" name="Presentation1" id="{4B2BF550-1856-48DA-800D-EC630D0A7CF1}" vid="{3C0BB924-2B92-41BF-9833-548AF8EEC7C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DAEE1255C68AC46B6D07ABF4330E8AA" ma:contentTypeVersion="3" ma:contentTypeDescription="Skapa ett nytt dokument." ma:contentTypeScope="" ma:versionID="d017f17b3a89743493874572154f4674">
  <xsd:schema xmlns:xsd="http://www.w3.org/2001/XMLSchema" xmlns:xs="http://www.w3.org/2001/XMLSchema" xmlns:p="http://schemas.microsoft.com/office/2006/metadata/properties" xmlns:ns2="54db5169-7d0f-4b07-a0ca-c87eae59f8dc" targetNamespace="http://schemas.microsoft.com/office/2006/metadata/properties" ma:root="true" ma:fieldsID="b9a21b887f45814338030332fe6b82d3" ns2:_="">
    <xsd:import namespace="54db5169-7d0f-4b07-a0ca-c87eae59f8d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db5169-7d0f-4b07-a0ca-c87eae59f8dc"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C7BB70-50CB-442B-91F8-027C101A8C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db5169-7d0f-4b07-a0ca-c87eae59f8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DF85B0-9DCE-4F5F-9A34-4034E378FA81}">
  <ds:schemaRefs>
    <ds:schemaRef ds:uri="http://schemas.openxmlformats.org/package/2006/metadata/core-properties"/>
    <ds:schemaRef ds:uri="http://schemas.microsoft.com/office/infopath/2007/PartnerControls"/>
    <ds:schemaRef ds:uri="http://schemas.microsoft.com/office/2006/metadata/properties"/>
    <ds:schemaRef ds:uri="http://purl.org/dc/terms/"/>
    <ds:schemaRef ds:uri="http://www.w3.org/XML/1998/namespace"/>
    <ds:schemaRef ds:uri="http://purl.org/dc/dcmitype/"/>
    <ds:schemaRef ds:uri="http://schemas.microsoft.com/office/2006/documentManagement/types"/>
    <ds:schemaRef ds:uri="54db5169-7d0f-4b07-a0ca-c87eae59f8dc"/>
    <ds:schemaRef ds:uri="http://purl.org/dc/elements/1.1/"/>
  </ds:schemaRefs>
</ds:datastoreItem>
</file>

<file path=customXml/itemProps3.xml><?xml version="1.0" encoding="utf-8"?>
<ds:datastoreItem xmlns:ds="http://schemas.openxmlformats.org/officeDocument/2006/customXml" ds:itemID="{23BAFEC1-BF64-4CD2-86EE-E93D82BB63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pres-mall-sv-16x9-2019-10-31</Template>
  <TotalTime>1711</TotalTime>
  <Words>938</Words>
  <Application>Microsoft Office PowerPoint</Application>
  <PresentationFormat>Bredbild</PresentationFormat>
  <Paragraphs>96</Paragraphs>
  <Slides>8</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Roboto Condensed</vt:lpstr>
      <vt:lpstr>SLU mallsidor</vt:lpstr>
      <vt:lpstr>Welcome to SLU</vt:lpstr>
      <vt:lpstr>New at SLU</vt:lpstr>
      <vt:lpstr>Good to know</vt:lpstr>
      <vt:lpstr>PowerPoint-presentation</vt:lpstr>
      <vt:lpstr>PowerPoint-presentation</vt:lpstr>
      <vt:lpstr>PowerPoint-presentation</vt:lpstr>
      <vt:lpstr>PowerPoint-presentation</vt:lpstr>
      <vt:lpstr>Contact</vt:lpstr>
    </vt:vector>
  </TitlesOfParts>
  <Company>SLU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Anton Caringer</dc:creator>
  <cp:lastModifiedBy>Lotten Ahlqvist</cp:lastModifiedBy>
  <cp:revision>92</cp:revision>
  <dcterms:created xsi:type="dcterms:W3CDTF">2022-01-21T08:06:59Z</dcterms:created>
  <dcterms:modified xsi:type="dcterms:W3CDTF">2026-05-27T10:56:55Z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0x010100BDAEE1255C68AC46B6D07ABF4330E8AA</vt:lpwstr>
  </property>
</Properties>
</file>