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9" r:id="rId5"/>
    <p:sldId id="259" r:id="rId6"/>
    <p:sldId id="260" r:id="rId7"/>
    <p:sldId id="261" r:id="rId8"/>
    <p:sldId id="264" r:id="rId9"/>
    <p:sldId id="262" r:id="rId10"/>
    <p:sldId id="263" r:id="rId11"/>
    <p:sldId id="268"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105"/>
    <a:srgbClr val="0D2E03"/>
    <a:srgbClr val="1C7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918" autoAdjust="0"/>
  </p:normalViewPr>
  <p:slideViewPr>
    <p:cSldViewPr snapToGrid="0">
      <p:cViewPr varScale="1">
        <p:scale>
          <a:sx n="54" d="100"/>
          <a:sy n="54" d="100"/>
        </p:scale>
        <p:origin x="275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D9E8A-6D5F-4F74-B3F4-6C249285E7D6}" type="datetimeFigureOut">
              <a:rPr lang="sv-SE" smtClean="0"/>
              <a:t>2026-05-27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2D92D-59C6-4680-A634-75BB6B3E3DDF}" type="slidenum">
              <a:rPr lang="sv-SE" smtClean="0"/>
              <a:t>‹#›</a:t>
            </a:fld>
            <a:endParaRPr lang="sv-SE"/>
          </a:p>
        </p:txBody>
      </p:sp>
    </p:spTree>
    <p:extLst>
      <p:ext uri="{BB962C8B-B14F-4D97-AF65-F5344CB8AC3E}">
        <p14:creationId xmlns:p14="http://schemas.microsoft.com/office/powerpoint/2010/main" val="34253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lu.se/bibliotek/skriva--referera/skriva/undvik-fusk-och-plagia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B2845-DF06-7094-C2B8-21847F81A1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3AA3A1-212C-3E84-55A3-E6AF0721B1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EF57BEA-8458-901B-5623-92710CF79A2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0A0F7B3-FA81-D2C3-855E-C6D600AE07B7}"/>
              </a:ext>
            </a:extLst>
          </p:cNvPr>
          <p:cNvSpPr>
            <a:spLocks noGrp="1"/>
          </p:cNvSpPr>
          <p:nvPr>
            <p:ph type="sldNum" sz="quarter" idx="5"/>
          </p:nvPr>
        </p:nvSpPr>
        <p:spPr/>
        <p:txBody>
          <a:bodyPr/>
          <a:lstStyle/>
          <a:p>
            <a:fld id="{4752D92D-59C6-4680-A634-75BB6B3E3DDF}" type="slidenum">
              <a:rPr lang="sv-SE" smtClean="0"/>
              <a:t>1</a:t>
            </a:fld>
            <a:endParaRPr lang="sv-SE"/>
          </a:p>
        </p:txBody>
      </p:sp>
    </p:spTree>
    <p:extLst>
      <p:ext uri="{BB962C8B-B14F-4D97-AF65-F5344CB8AC3E}">
        <p14:creationId xmlns:p14="http://schemas.microsoft.com/office/powerpoint/2010/main" val="421190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Förslag </a:t>
            </a:r>
            <a:r>
              <a:rPr lang="sv-SE" b="1" dirty="0" err="1"/>
              <a:t>pratmanus</a:t>
            </a:r>
            <a:r>
              <a:rPr lang="sv-SE" b="1" dirty="0"/>
              <a:t>:</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Ha koll på </a:t>
            </a:r>
            <a:r>
              <a:rPr lang="sv-SE" b="1" dirty="0" err="1"/>
              <a:t>studentwebben</a:t>
            </a:r>
            <a:br>
              <a:rPr lang="sv-SE" dirty="0"/>
            </a:br>
            <a:r>
              <a:rPr lang="sv-SE" sz="1200" dirty="0"/>
              <a:t>- Håll dig uppdaterad på </a:t>
            </a:r>
            <a:r>
              <a:rPr lang="sv-SE" sz="1200" dirty="0" err="1"/>
              <a:t>studentwebben</a:t>
            </a:r>
            <a:r>
              <a:rPr lang="sv-SE" sz="1200" dirty="0"/>
              <a:t>. </a:t>
            </a:r>
            <a:r>
              <a:rPr lang="sv-SE" sz="1200" baseline="0" dirty="0"/>
              <a:t>Läs studentnyheter, håll koll i evenemangskalendern och logga in för att se dina kurser och meddelanden.</a:t>
            </a:r>
          </a:p>
          <a:p>
            <a:pPr marL="0" indent="0">
              <a:buFont typeface="Arial" panose="020B0604020202020204" pitchFamily="34" charset="0"/>
              <a:buNone/>
            </a:pPr>
            <a:endParaRPr lang="sv-SE" sz="1200" dirty="0"/>
          </a:p>
          <a:p>
            <a:pPr marL="0" indent="0">
              <a:buFont typeface="Arial" panose="020B0604020202020204" pitchFamily="34" charset="0"/>
              <a:buNone/>
            </a:pPr>
            <a:r>
              <a:rPr lang="sv-SE" b="1" dirty="0"/>
              <a:t>Aktivera ditt studentkonto</a:t>
            </a:r>
            <a:br>
              <a:rPr lang="sv-SE" dirty="0"/>
            </a:br>
            <a:r>
              <a:rPr lang="sv-SE" sz="1200" dirty="0"/>
              <a:t>- Aktivera ditt studentkonto</a:t>
            </a:r>
            <a:r>
              <a:rPr lang="sv-SE" sz="1200" baseline="0" dirty="0"/>
              <a:t> om du inte redan gjort det. Med studentkontot kan du </a:t>
            </a:r>
            <a:r>
              <a:rPr lang="sv-SE" sz="1200" b="0" i="0" kern="1200" dirty="0">
                <a:solidFill>
                  <a:schemeClr val="tx1"/>
                </a:solidFill>
                <a:effectLst/>
                <a:latin typeface="+mn-lt"/>
                <a:ea typeface="+mn-ea"/>
                <a:cs typeface="+mn-cs"/>
              </a:rPr>
              <a:t>logga in på SLU:s nät, studentdatorer, studiesystem, studentmejl och använda bibliotekets resurser.</a:t>
            </a:r>
            <a:r>
              <a:rPr lang="sv-SE" sz="1200" baseline="0" dirty="0"/>
              <a:t> Om någon på SLU vill kontakta dig eller informera dig om något är det denna mejladress de kommer att använda. Ta därför för vana att läsa mejl som skickas till din SLU-mejladress.</a:t>
            </a:r>
          </a:p>
          <a:p>
            <a:pPr marL="342900" indent="-342900">
              <a:buFont typeface="Arial" panose="020B0604020202020204" pitchFamily="34" charset="0"/>
              <a:buChar char="•"/>
            </a:pPr>
            <a:endParaRPr lang="sv-SE" sz="1200" dirty="0"/>
          </a:p>
          <a:p>
            <a:pPr marL="0" indent="0">
              <a:buFont typeface="Arial" panose="020B0604020202020204" pitchFamily="34" charset="0"/>
              <a:buNone/>
            </a:pPr>
            <a:r>
              <a:rPr lang="sv-SE" b="1" dirty="0"/>
              <a:t>Hämta passerkort</a:t>
            </a:r>
            <a:br>
              <a:rPr lang="sv-SE" dirty="0"/>
            </a:br>
            <a:r>
              <a:rPr lang="sv-SE" sz="1200" dirty="0"/>
              <a:t>- </a:t>
            </a:r>
            <a:r>
              <a:rPr lang="sv-SE" sz="1200" b="0" i="0" kern="1200" dirty="0">
                <a:solidFill>
                  <a:schemeClr val="tx1"/>
                </a:solidFill>
                <a:effectLst/>
                <a:latin typeface="+mn-lt"/>
                <a:ea typeface="+mn-ea"/>
                <a:cs typeface="+mn-cs"/>
              </a:rPr>
              <a:t>Alla studenter får ett personligt passerkort som ger tillträde till bland annat datorsalar och kan kopplas till skrivare och kopiatorer. 1–2 dagar efter att du har blivit registrerad (inskriven på en SLU-kurs) i Ladok för studenter får du som ny student ett mejl med information om att du kan hämta ditt passerkort vid ortens servicecenter eller serviceplats. </a:t>
            </a:r>
          </a:p>
          <a:p>
            <a:pPr marL="0" indent="0">
              <a:buFont typeface="Arial" panose="020B0604020202020204" pitchFamily="34" charset="0"/>
              <a:buNone/>
            </a:pPr>
            <a:endParaRPr lang="sv-SE" sz="1200" dirty="0"/>
          </a:p>
          <a:p>
            <a:pPr marL="0" indent="0">
              <a:buFont typeface="Arial" panose="020B0604020202020204" pitchFamily="34" charset="0"/>
              <a:buNone/>
            </a:pPr>
            <a:r>
              <a:rPr lang="sv-SE" b="1" dirty="0"/>
              <a:t>Bekanta dig med SLU:s studiesystem</a:t>
            </a:r>
            <a:br>
              <a:rPr lang="sv-SE" b="1" dirty="0"/>
            </a:br>
            <a:r>
              <a:rPr lang="sv-SE" sz="1200" dirty="0"/>
              <a:t>- När du har fått tillgång till ditt studentkonto på SLU kommer du åt flera digitala verktyg, system och program för studier som du behöver använda under din studietid. Logga in och bekanta dig med dessa innan kursstart. Om du inte kan logga in, kontakta IT-stöd så hjälper de dig.</a:t>
            </a:r>
          </a:p>
          <a:p>
            <a:pPr marL="0" indent="0">
              <a:buFont typeface="Arial" panose="020B0604020202020204" pitchFamily="34" charset="0"/>
              <a:buNone/>
            </a:pPr>
            <a:endParaRPr lang="sv-SE" sz="1200" dirty="0"/>
          </a:p>
          <a:p>
            <a:endParaRPr lang="sv-SE" dirty="0"/>
          </a:p>
          <a:p>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2</a:t>
            </a:fld>
            <a:endParaRPr lang="sv-SE"/>
          </a:p>
        </p:txBody>
      </p:sp>
    </p:spTree>
    <p:extLst>
      <p:ext uri="{BB962C8B-B14F-4D97-AF65-F5344CB8AC3E}">
        <p14:creationId xmlns:p14="http://schemas.microsoft.com/office/powerpoint/2010/main" val="209843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Förslag </a:t>
            </a:r>
            <a:r>
              <a:rPr lang="sv-SE" b="1" dirty="0" err="1"/>
              <a:t>pratmanus</a:t>
            </a:r>
            <a:r>
              <a:rPr lang="sv-SE" b="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solidFill>
                  <a:schemeClr val="tx1"/>
                </a:solidFill>
              </a:rPr>
              <a:t>Studiemedel</a:t>
            </a:r>
            <a:r>
              <a:rPr lang="sv-SE" b="1" baseline="0" dirty="0">
                <a:solidFill>
                  <a:schemeClr val="tx1"/>
                </a:solidFill>
              </a:rPr>
              <a:t> - </a:t>
            </a:r>
            <a:r>
              <a:rPr lang="sv-SE" b="1" dirty="0">
                <a:solidFill>
                  <a:schemeClr val="tx1"/>
                </a:solidFill>
              </a:rPr>
              <a:t>CSN</a:t>
            </a:r>
            <a:br>
              <a:rPr lang="sv-SE" dirty="0">
                <a:solidFill>
                  <a:schemeClr val="tx1"/>
                </a:solidFill>
              </a:rPr>
            </a:br>
            <a:r>
              <a:rPr lang="sv-SE" sz="1200" dirty="0">
                <a:solidFill>
                  <a:schemeClr val="tx1"/>
                </a:solidFill>
              </a:rPr>
              <a:t>- Sök studiemedel för ett helt läsår (två</a:t>
            </a:r>
            <a:r>
              <a:rPr lang="sv-SE" sz="1200" baseline="0" dirty="0">
                <a:solidFill>
                  <a:schemeClr val="tx1"/>
                </a:solidFill>
              </a:rPr>
              <a:t> terminer, höst- och vårtermin)</a:t>
            </a:r>
            <a:r>
              <a:rPr lang="sv-SE" sz="1200" dirty="0">
                <a:solidFill>
                  <a:schemeClr val="tx1"/>
                </a:solidFill>
              </a:rPr>
              <a:t>.</a:t>
            </a:r>
            <a:r>
              <a:rPr lang="sv-SE" sz="1200" baseline="0" dirty="0">
                <a:solidFill>
                  <a:schemeClr val="tx1"/>
                </a:solidFill>
              </a:rPr>
              <a:t> </a:t>
            </a:r>
            <a:r>
              <a:rPr lang="sv-SE" sz="1200" dirty="0">
                <a:solidFill>
                  <a:schemeClr val="tx1"/>
                </a:solidFill>
              </a:rPr>
              <a:t>För att få</a:t>
            </a:r>
            <a:r>
              <a:rPr lang="sv-SE" sz="1200" baseline="0" dirty="0">
                <a:solidFill>
                  <a:schemeClr val="tx1"/>
                </a:solidFill>
              </a:rPr>
              <a:t> CSN-medel måste du ha tagit så många poäng som CSN kräver. Se CSN:s webb för mer information. </a:t>
            </a:r>
            <a:br>
              <a:rPr lang="sv-SE" sz="1200" baseline="0" dirty="0">
                <a:solidFill>
                  <a:schemeClr val="tx1"/>
                </a:solidFill>
              </a:rPr>
            </a:br>
            <a:r>
              <a:rPr lang="sv-SE" sz="1200" dirty="0">
                <a:solidFill>
                  <a:schemeClr val="tx1"/>
                </a:solidFill>
              </a:rPr>
              <a:t>https://www.csn.se/fragor-och-svar/hur-manga-poang-maste-jag-klara-for-att-fortsatta-fa-studiemedel/studieresultat.html</a:t>
            </a:r>
          </a:p>
          <a:p>
            <a:pPr marL="342900" indent="-342900">
              <a:buFont typeface="Arial" panose="020B0604020202020204" pitchFamily="34" charset="0"/>
              <a:buChar char="•"/>
            </a:pPr>
            <a:endParaRPr lang="sv-SE" sz="1200" dirty="0">
              <a:solidFill>
                <a:schemeClr val="tx1"/>
              </a:solidFill>
            </a:endParaRPr>
          </a:p>
          <a:p>
            <a:pPr marL="0" indent="0">
              <a:buFont typeface="Arial" panose="020B0604020202020204" pitchFamily="34" charset="0"/>
              <a:buNone/>
            </a:pPr>
            <a:r>
              <a:rPr lang="sv-SE" b="1" dirty="0">
                <a:solidFill>
                  <a:schemeClr val="tx1"/>
                </a:solidFill>
              </a:rPr>
              <a:t>Om du blir sjuk</a:t>
            </a:r>
            <a:r>
              <a:rPr lang="sv-SE" b="1" baseline="0" dirty="0">
                <a:solidFill>
                  <a:schemeClr val="tx1"/>
                </a:solidFill>
              </a:rPr>
              <a:t> - Försäkringskassan</a:t>
            </a:r>
            <a:br>
              <a:rPr lang="sv-SE" dirty="0">
                <a:cs typeface="+mn-lt"/>
              </a:rPr>
            </a:br>
            <a:r>
              <a:rPr lang="sv-SE" sz="1200" dirty="0">
                <a:solidFill>
                  <a:schemeClr val="tx1"/>
                </a:solidFill>
              </a:rPr>
              <a:t>- Det är viktigt att du anmäler sjukdom till Försäkringskassan från första sjukdagen</a:t>
            </a:r>
            <a:r>
              <a:rPr lang="sv-SE" sz="1200" baseline="0" dirty="0">
                <a:solidFill>
                  <a:schemeClr val="tx1"/>
                </a:solidFill>
              </a:rPr>
              <a:t> för att få rätt till studiemedel eller sjukpenning. </a:t>
            </a:r>
            <a:endParaRPr lang="sv-SE" sz="1200" dirty="0">
              <a:solidFill>
                <a:schemeClr val="tx1"/>
              </a:solidFill>
              <a:ea typeface="Calibri" panose="020F0502020204030204"/>
              <a:cs typeface="Calibri" panose="020F0502020204030204"/>
            </a:endParaRPr>
          </a:p>
          <a:p>
            <a:pPr marL="0" indent="0">
              <a:buFont typeface="Arial" panose="020B0604020202020204" pitchFamily="34" charset="0"/>
              <a:buNone/>
            </a:pPr>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solidFill>
                  <a:schemeClr val="tx1"/>
                </a:solidFill>
              </a:rPr>
              <a:t>Tentamensregler</a:t>
            </a:r>
            <a:br>
              <a:rPr lang="sv-SE" dirty="0">
                <a:solidFill>
                  <a:schemeClr val="tx1"/>
                </a:solidFill>
              </a:rPr>
            </a:br>
            <a:r>
              <a:rPr lang="sv-SE" sz="1200" dirty="0">
                <a:solidFill>
                  <a:schemeClr val="tx1"/>
                </a:solidFill>
              </a:rPr>
              <a:t>- Vid</a:t>
            </a:r>
            <a:r>
              <a:rPr lang="sv-SE" sz="1200" baseline="0" dirty="0">
                <a:solidFill>
                  <a:schemeClr val="tx1"/>
                </a:solidFill>
              </a:rPr>
              <a:t> SLU är det obligatoriskt att anmäla sig till tentamen via Ladok Student. Annars får du inte göra tentan. </a:t>
            </a:r>
          </a:p>
          <a:p>
            <a:pPr>
              <a:buFont typeface="Arial" panose="020B0604020202020204" pitchFamily="34" charset="0"/>
            </a:pPr>
            <a:endParaRPr lang="sv-SE" b="1" dirty="0">
              <a:ea typeface="Calibri" panose="020F0502020204030204"/>
              <a:cs typeface="Calibri" panose="020F0502020204030204"/>
            </a:endParaRPr>
          </a:p>
          <a:p>
            <a:pPr>
              <a:buFont typeface="Arial" panose="020B0604020202020204" pitchFamily="34" charset="0"/>
            </a:pPr>
            <a:r>
              <a:rPr lang="sv-SE" b="1" dirty="0">
                <a:ea typeface="Calibri" panose="020F0502020204030204"/>
                <a:cs typeface="Calibri" panose="020F0502020204030204"/>
              </a:rPr>
              <a:t>Undvik fusk och plagiat</a:t>
            </a:r>
            <a:br>
              <a:rPr lang="sv-SE" b="1" dirty="0">
                <a:ea typeface="Calibri" panose="020F0502020204030204"/>
                <a:cs typeface="+mn-lt"/>
              </a:rPr>
            </a:br>
            <a:r>
              <a:rPr lang="sv-SE" b="1" dirty="0">
                <a:ea typeface="Calibri" panose="020F0502020204030204"/>
                <a:cs typeface="Calibri" panose="020F0502020204030204"/>
              </a:rPr>
              <a:t>- </a:t>
            </a:r>
            <a:r>
              <a:rPr lang="sv-SE" dirty="0"/>
              <a:t>Som student vid SLU har du ett ansvar att vara insatt i universitetets regler kring fusk och plagiering. På SLU-bibliotekets webb, under Skriva &amp; referera, hittar du information om vad som räknas som fusk och plagiat och vad du måste undvika för att det inte ska räknas som fusk eller plagiat. </a:t>
            </a:r>
            <a:r>
              <a:rPr lang="sv-SE" dirty="0">
                <a:hlinkClick r:id="rId3"/>
              </a:rPr>
              <a:t>https://www.slu.se/bibliotek/skriva--referera/skriva/undvik-fusk-och-plagiat/</a:t>
            </a:r>
            <a:endParaRPr lang="sv-SE" dirty="0"/>
          </a:p>
          <a:p>
            <a:pPr>
              <a:buFont typeface="Arial" panose="020B0604020202020204" pitchFamily="34" charset="0"/>
            </a:pPr>
            <a:endParaRPr lang="sv-SE"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solidFill>
                  <a:schemeClr val="tx1"/>
                </a:solidFill>
              </a:rPr>
              <a:t>Studieuppehåll</a:t>
            </a:r>
            <a:br>
              <a:rPr lang="sv-SE" b="1" dirty="0">
                <a:solidFill>
                  <a:schemeClr val="tx1"/>
                </a:solidFill>
              </a:rPr>
            </a:br>
            <a:r>
              <a:rPr lang="sv-SE" sz="1200" dirty="0">
                <a:solidFill>
                  <a:schemeClr val="tx1"/>
                </a:solidFill>
              </a:rPr>
              <a:t>- </a:t>
            </a:r>
            <a:r>
              <a:rPr lang="sv-SE" sz="1200" b="0" i="0" kern="1200" dirty="0">
                <a:solidFill>
                  <a:schemeClr val="tx1"/>
                </a:solidFill>
                <a:effectLst/>
                <a:latin typeface="+mn-lt"/>
                <a:ea typeface="+mn-ea"/>
                <a:cs typeface="+mn-cs"/>
              </a:rPr>
              <a:t>Om du har särskilda skäl kan du bli beviljad studieuppehåll. Då är du garanterad en plats på de programkurser du söker efter studieuppehållet. Se mer info: https://www.slu.se/studentwebb/stod-och-service/studieplanering/studieuppehall-och-studieavbrott/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solidFill>
                  <a:schemeClr val="tx1"/>
                </a:solidFill>
              </a:rPr>
              <a:t>Regler och rättigheter</a:t>
            </a:r>
            <a:br>
              <a:rPr lang="sv-SE" sz="1200" dirty="0">
                <a:solidFill>
                  <a:schemeClr val="tx1"/>
                </a:solidFill>
              </a:rPr>
            </a:br>
            <a:r>
              <a:rPr lang="sv-SE" sz="1200" dirty="0">
                <a:solidFill>
                  <a:schemeClr val="tx1"/>
                </a:solidFill>
              </a:rPr>
              <a:t>-Läs om dina rättigheter och skyldigheter på studentwebben: https://student.slu.se/regler-rattigheter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a:solidFill>
                <a:schemeClr val="tx1"/>
              </a:solidFill>
              <a:effectLst/>
              <a:latin typeface="+mn-lt"/>
              <a:ea typeface="+mn-ea"/>
              <a:cs typeface="+mn-cs"/>
            </a:endParaRPr>
          </a:p>
          <a:p>
            <a:pPr>
              <a:buFont typeface="Arial" panose="020B0604020202020204" pitchFamily="34" charset="0"/>
            </a:pPr>
            <a:endParaRPr lang="sv-SE" dirty="0">
              <a:ea typeface="Calibri" panose="020F0502020204030204"/>
              <a:cs typeface="Calibri" panose="020F0502020204030204"/>
            </a:endParaRPr>
          </a:p>
        </p:txBody>
      </p:sp>
      <p:sp>
        <p:nvSpPr>
          <p:cNvPr id="4" name="Platshållare för bildnummer 3"/>
          <p:cNvSpPr>
            <a:spLocks noGrp="1"/>
          </p:cNvSpPr>
          <p:nvPr>
            <p:ph type="sldNum" sz="quarter" idx="10"/>
          </p:nvPr>
        </p:nvSpPr>
        <p:spPr/>
        <p:txBody>
          <a:bodyPr/>
          <a:lstStyle/>
          <a:p>
            <a:fld id="{4752D92D-59C6-4680-A634-75BB6B3E3DDF}" type="slidenum">
              <a:rPr lang="sv-SE" smtClean="0"/>
              <a:t>3</a:t>
            </a:fld>
            <a:endParaRPr lang="sv-SE"/>
          </a:p>
        </p:txBody>
      </p:sp>
    </p:spTree>
    <p:extLst>
      <p:ext uri="{BB962C8B-B14F-4D97-AF65-F5344CB8AC3E}">
        <p14:creationId xmlns:p14="http://schemas.microsoft.com/office/powerpoint/2010/main" val="141146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Förslag </a:t>
            </a:r>
            <a:r>
              <a:rPr lang="sv-SE" b="1" dirty="0" err="1"/>
              <a:t>pratmanus</a:t>
            </a:r>
            <a:r>
              <a:rPr lang="sv-SE" b="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kern="1200" dirty="0">
                <a:solidFill>
                  <a:schemeClr val="tx1"/>
                </a:solidFill>
                <a:effectLst/>
                <a:latin typeface="+mn-lt"/>
                <a:ea typeface="+mn-ea"/>
                <a:cs typeface="+mn-cs"/>
              </a:rPr>
              <a:t>Här finns information om vart du kan vända dig om du upplever diskriminering eller trakasserier i samband med dina studier på SLU.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1" u="none" strike="noStrike" kern="1200" cap="none" spc="0" normalizeH="0" baseline="0" noProof="0" dirty="0">
                <a:ln>
                  <a:noFill/>
                </a:ln>
                <a:solidFill>
                  <a:prstClr val="white"/>
                </a:solidFill>
                <a:effectLst/>
                <a:uLnTx/>
                <a:uFillTx/>
                <a:latin typeface="Calibri" panose="020F0502020204030204"/>
                <a:ea typeface="+mn-ea"/>
                <a:cs typeface="+mn-cs"/>
              </a:rPr>
              <a:t>https://www.slu.se/studentwebb/regler-rattigheter/lika-villkor-och-trakasserier/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latin typeface="+mn-lt"/>
              <a:ea typeface="+mn-ea"/>
              <a:cs typeface="+mn-cs"/>
            </a:endParaRPr>
          </a:p>
          <a:p>
            <a:pPr marL="0" indent="0">
              <a:buFont typeface="Arial" panose="020B0604020202020204" pitchFamily="34" charset="0"/>
              <a:buNone/>
            </a:pPr>
            <a:endParaRPr lang="sv-SE" sz="1200" b="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52D92D-59C6-4680-A634-75BB6B3E3DDF}" type="slidenum">
              <a:rPr lang="sv-SE" smtClean="0"/>
              <a:t>4</a:t>
            </a:fld>
            <a:endParaRPr lang="sv-SE"/>
          </a:p>
        </p:txBody>
      </p:sp>
    </p:spTree>
    <p:extLst>
      <p:ext uri="{BB962C8B-B14F-4D97-AF65-F5344CB8AC3E}">
        <p14:creationId xmlns:p14="http://schemas.microsoft.com/office/powerpoint/2010/main" val="412374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Förslag </a:t>
            </a:r>
            <a:r>
              <a:rPr lang="sv-SE" b="1" dirty="0" err="1"/>
              <a:t>pratmanus</a:t>
            </a:r>
            <a:r>
              <a:rPr lang="sv-SE" b="1" dirty="0"/>
              <a:t>:</a:t>
            </a:r>
          </a:p>
          <a:p>
            <a:pPr marL="0" indent="0">
              <a:buFont typeface="Arial" panose="020B0604020202020204" pitchFamily="34" charset="0"/>
              <a:buNone/>
            </a:pPr>
            <a:br>
              <a:rPr lang="sv-SE" b="1" dirty="0"/>
            </a:br>
            <a:r>
              <a:rPr lang="sv-SE" b="1" dirty="0"/>
              <a:t>När något hänt</a:t>
            </a:r>
            <a:br>
              <a:rPr lang="sv-SE" dirty="0"/>
            </a:br>
            <a:r>
              <a:rPr lang="sv-SE" sz="1200" dirty="0"/>
              <a:t>-</a:t>
            </a:r>
            <a:r>
              <a:rPr lang="sv-SE" sz="1200" baseline="0" dirty="0"/>
              <a:t> Via v</a:t>
            </a:r>
            <a:r>
              <a:rPr lang="sv-SE" sz="1200" dirty="0"/>
              <a:t>arningstriangeln på studentwebben</a:t>
            </a:r>
            <a:r>
              <a:rPr lang="sv-SE" sz="1200" baseline="0" dirty="0"/>
              <a:t>s förstasida hittar du information om hur du gör om något allvarligt inträffar, här finns info om:</a:t>
            </a:r>
          </a:p>
          <a:p>
            <a:pPr marL="171450" indent="-171450">
              <a:buFont typeface="Arial" panose="020B0604020202020204" pitchFamily="34" charset="0"/>
              <a:buChar char="•"/>
            </a:pPr>
            <a:r>
              <a:rPr lang="sv-SE" sz="1200" baseline="0" dirty="0"/>
              <a:t>Arbetsmiljö</a:t>
            </a:r>
          </a:p>
          <a:p>
            <a:pPr marL="171450" indent="-171450">
              <a:buFont typeface="Arial" panose="020B0604020202020204" pitchFamily="34" charset="0"/>
              <a:buChar char="•"/>
            </a:pPr>
            <a:r>
              <a:rPr lang="sv-SE" sz="1200" baseline="0" dirty="0"/>
              <a:t>Anmäla trakasserier och kränkningar</a:t>
            </a:r>
          </a:p>
          <a:p>
            <a:pPr marL="171450" indent="-171450">
              <a:buFont typeface="Arial" panose="020B0604020202020204" pitchFamily="34" charset="0"/>
              <a:buChar char="•"/>
            </a:pPr>
            <a:r>
              <a:rPr lang="sv-SE" sz="1200" baseline="0" dirty="0"/>
              <a:t>Vid kris – krisgrupper</a:t>
            </a:r>
          </a:p>
          <a:p>
            <a:pPr marL="171450" indent="-171450">
              <a:buFont typeface="Arial" panose="020B0604020202020204" pitchFamily="34" charset="0"/>
              <a:buChar char="•"/>
            </a:pPr>
            <a:r>
              <a:rPr lang="sv-SE" sz="1200" baseline="0" dirty="0"/>
              <a:t>Vid brand</a:t>
            </a:r>
          </a:p>
          <a:p>
            <a:pPr marL="171450" indent="-171450">
              <a:buFont typeface="Arial" panose="020B0604020202020204" pitchFamily="34" charset="0"/>
              <a:buChar char="•"/>
            </a:pPr>
            <a:r>
              <a:rPr lang="sv-SE" sz="1200" baseline="0" dirty="0" err="1"/>
              <a:t>Felnamälan</a:t>
            </a:r>
            <a:r>
              <a:rPr lang="sv-SE" sz="1200" baseline="0" dirty="0"/>
              <a:t> lokaler</a:t>
            </a:r>
          </a:p>
          <a:p>
            <a:pPr marL="171450" indent="-171450">
              <a:buFont typeface="Arial" panose="020B0604020202020204" pitchFamily="34" charset="0"/>
              <a:buChar char="•"/>
            </a:pPr>
            <a:r>
              <a:rPr lang="sv-SE" sz="1200" baseline="0" dirty="0"/>
              <a:t>Anmäla miljöärende</a:t>
            </a:r>
          </a:p>
          <a:p>
            <a:pPr marL="171450" indent="-171450">
              <a:buFont typeface="Arial" panose="020B0604020202020204" pitchFamily="34" charset="0"/>
              <a:buChar char="•"/>
            </a:pPr>
            <a:r>
              <a:rPr lang="sv-SE" sz="1200" baseline="0" dirty="0"/>
              <a:t>Var hjärtstartare finns</a:t>
            </a:r>
          </a:p>
          <a:p>
            <a:pPr marL="171450" indent="-171450">
              <a:buFont typeface="Arial" panose="020B0604020202020204" pitchFamily="34" charset="0"/>
              <a:buChar char="•"/>
            </a:pPr>
            <a:r>
              <a:rPr lang="sv-SE" sz="1200" baseline="0" dirty="0"/>
              <a:t>Vad ska göra om du blir sjuk eller skadad</a:t>
            </a:r>
          </a:p>
          <a:p>
            <a:pPr marL="171450" indent="-171450">
              <a:buFont typeface="Arial" panose="020B0604020202020204" pitchFamily="34" charset="0"/>
              <a:buChar char="•"/>
            </a:pPr>
            <a:r>
              <a:rPr lang="sv-SE" sz="1200" baseline="0" dirty="0"/>
              <a:t>Kontakt till studentombud</a:t>
            </a:r>
          </a:p>
          <a:p>
            <a:pPr marL="0" indent="0">
              <a:buFont typeface="Arial" panose="020B0604020202020204" pitchFamily="34" charset="0"/>
              <a:buNone/>
            </a:pPr>
            <a:endParaRPr lang="sv-SE" sz="1200" baseline="0" dirty="0"/>
          </a:p>
          <a:p>
            <a:pPr marL="0" indent="0">
              <a:buFont typeface="Arial" panose="020B0604020202020204" pitchFamily="34" charset="0"/>
              <a:buNone/>
            </a:pPr>
            <a:r>
              <a:rPr lang="sv-SE" sz="1200" i="1" dirty="0"/>
              <a:t>https://www.slu.se/studentwebb/stod-och-service/nar-nagot-hant/</a:t>
            </a:r>
          </a:p>
          <a:p>
            <a:pPr marL="0" indent="0">
              <a:buFont typeface="Arial" panose="020B0604020202020204" pitchFamily="34" charset="0"/>
              <a:buNone/>
            </a:pPr>
            <a:endParaRPr lang="sv-SE" sz="1200" i="1" dirty="0"/>
          </a:p>
          <a:p>
            <a:pPr marL="0" indent="0">
              <a:buFont typeface="Arial" panose="020B0604020202020204" pitchFamily="34" charset="0"/>
              <a:buNone/>
            </a:pPr>
            <a:endParaRPr lang="sv-SE" sz="1200"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5</a:t>
            </a:fld>
            <a:endParaRPr lang="sv-SE"/>
          </a:p>
        </p:txBody>
      </p:sp>
    </p:spTree>
    <p:extLst>
      <p:ext uri="{BB962C8B-B14F-4D97-AF65-F5344CB8AC3E}">
        <p14:creationId xmlns:p14="http://schemas.microsoft.com/office/powerpoint/2010/main" val="212280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Förslag </a:t>
            </a:r>
            <a:r>
              <a:rPr lang="sv-SE" b="1" dirty="0" err="1"/>
              <a:t>pratmanus</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Studie- och karriärvägledning</a:t>
            </a:r>
            <a:br>
              <a:rPr lang="sv-SE" b="1" dirty="0"/>
            </a:br>
            <a:r>
              <a:rPr lang="sv-SE" sz="1200" dirty="0"/>
              <a:t>- Studie- och karriärvägledarna kan du kontakta för att få hjälp med allmänna funderingar kring dina studie- och yrkesval. De</a:t>
            </a:r>
            <a:r>
              <a:rPr lang="sv-SE" sz="1200" baseline="0" dirty="0"/>
              <a:t> </a:t>
            </a:r>
            <a:r>
              <a:rPr lang="sv-SE" sz="1200" dirty="0"/>
              <a:t>kan hjälpa dig att strukturera dina tankar och utforska vilka möjligheter som finns så att du kan göra ett val som känns rätt för dig. Om</a:t>
            </a:r>
            <a:r>
              <a:rPr lang="sv-SE" sz="1200" baseline="0" dirty="0"/>
              <a:t> du har funderingar som är ämnesspecifika kan du vända dig till programstudierektorn för ditt program. </a:t>
            </a:r>
            <a:endParaRPr lang="sv-SE" sz="1200" dirty="0"/>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Riktat pedagogiskt stöd</a:t>
            </a:r>
            <a:br>
              <a:rPr lang="sv-SE" dirty="0"/>
            </a:br>
            <a:r>
              <a:rPr lang="sv-SE" sz="1200" dirty="0"/>
              <a:t>- Du som har en funktionsnedsättning som påverkar dig i dina studier kan ansöka om att få riktat pedagogiskt stöd. Stödet anpassas efter dina behov och din studiesituation. En samordnare för riktat pedagogiskt stöd utformar stödet tillsammans med dig. </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SLU-biblioteket</a:t>
            </a:r>
            <a:br>
              <a:rPr lang="sv-SE" sz="1200" b="1" dirty="0"/>
            </a:br>
            <a:r>
              <a:rPr lang="sv-SE" sz="1200" dirty="0"/>
              <a:t>- Biblioteket</a:t>
            </a:r>
            <a:r>
              <a:rPr lang="sv-SE" sz="1200" baseline="0" dirty="0"/>
              <a:t> erbjuder olika typ av studiestöd, t.ex. sök- och referenshjälp, stöd med läs- och skrivsvårigheter och hjälp med akademiskt språk och skrivande. </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Studenthälsan och universitetskyrkan</a:t>
            </a:r>
            <a:br>
              <a:rPr lang="sv-SE" sz="1200" dirty="0"/>
            </a:br>
            <a:r>
              <a:rPr lang="sv-SE" sz="1200" dirty="0"/>
              <a:t>- Du kan vända dig till Studenthälsan om du till exempel känner dig stressad, nedstämd eller har sömnsvårigheter. Du kan också få stöd kring dina alkohol- eller spelvanor, om du har ångest eller annat som rör ditt psykiska mående kopplat till din studiesituation.</a:t>
            </a:r>
          </a:p>
          <a:p>
            <a:pPr marL="0" indent="0">
              <a:buFont typeface="Arial" panose="020B0604020202020204" pitchFamily="34" charset="0"/>
              <a:buNone/>
            </a:pPr>
            <a:r>
              <a:rPr lang="sv-SE" sz="1200" b="0" i="0" kern="1200" dirty="0">
                <a:solidFill>
                  <a:schemeClr val="tx1"/>
                </a:solidFill>
                <a:effectLst/>
                <a:latin typeface="+mn-lt"/>
                <a:ea typeface="+mn-ea"/>
                <a:cs typeface="+mn-cs"/>
              </a:rPr>
              <a:t>-</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Universitetskyrkan erbjuder bland annat enskilda samtal, sorgegrupper och krisstöd. Alla är välkomna att delta i kyrkans aktiviteter</a:t>
            </a:r>
            <a:r>
              <a:rPr lang="sv-SE" sz="1200" b="0" i="0" kern="1200" baseline="0" dirty="0">
                <a:solidFill>
                  <a:schemeClr val="tx1"/>
                </a:solidFill>
                <a:effectLst/>
                <a:latin typeface="+mn-lt"/>
                <a:ea typeface="+mn-ea"/>
                <a:cs typeface="+mn-cs"/>
              </a:rPr>
              <a:t> oavsett om man är troende eller inte. </a:t>
            </a:r>
            <a:endParaRPr lang="sv-SE" sz="1200"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Och det finns fler! </a:t>
            </a:r>
          </a:p>
          <a:p>
            <a:r>
              <a:rPr lang="sv-SE" dirty="0"/>
              <a:t>- På</a:t>
            </a:r>
            <a:r>
              <a:rPr lang="sv-SE" baseline="0" dirty="0"/>
              <a:t> </a:t>
            </a:r>
            <a:r>
              <a:rPr lang="sv-SE" baseline="0" dirty="0" err="1"/>
              <a:t>studentwebben</a:t>
            </a:r>
            <a:r>
              <a:rPr lang="sv-SE" baseline="0" dirty="0"/>
              <a:t> hittar du mer information om stöd under studietiden. </a:t>
            </a:r>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6</a:t>
            </a:fld>
            <a:endParaRPr lang="sv-SE"/>
          </a:p>
        </p:txBody>
      </p:sp>
    </p:spTree>
    <p:extLst>
      <p:ext uri="{BB962C8B-B14F-4D97-AF65-F5344CB8AC3E}">
        <p14:creationId xmlns:p14="http://schemas.microsoft.com/office/powerpoint/2010/main" val="196786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Förslag </a:t>
            </a:r>
            <a:r>
              <a:rPr lang="sv-SE" b="1" dirty="0" err="1"/>
              <a:t>pratmanus</a:t>
            </a:r>
            <a:endParaRPr lang="sv-SE" b="1" dirty="0"/>
          </a:p>
          <a:p>
            <a:pPr marL="0" indent="0">
              <a:buFont typeface="Arial" panose="020B0604020202020204" pitchFamily="34" charset="0"/>
              <a:buNone/>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Studentkårerna</a:t>
            </a:r>
            <a:br>
              <a:rPr lang="sv-SE" b="1" dirty="0"/>
            </a:br>
            <a:r>
              <a:rPr lang="sv-SE" sz="1200" dirty="0"/>
              <a:t>- SLU har sju studentkårer och ett samarbetsorgan, Sluss, som representerar studenterna. De arbetar för att utbildningen ska hålla hög kvalitet och för att studenterna ska få goda förutsättningar att bedriva sina studier.</a:t>
            </a:r>
          </a:p>
          <a:p>
            <a:pPr marL="342900" indent="-342900">
              <a:buFont typeface="Arial" panose="020B0604020202020204" pitchFamily="34" charset="0"/>
              <a:buChar char="•"/>
            </a:pPr>
            <a:endParaRPr lang="sv-SE" sz="1200" dirty="0"/>
          </a:p>
          <a:p>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7</a:t>
            </a:fld>
            <a:endParaRPr lang="sv-SE"/>
          </a:p>
        </p:txBody>
      </p:sp>
    </p:spTree>
    <p:extLst>
      <p:ext uri="{BB962C8B-B14F-4D97-AF65-F5344CB8AC3E}">
        <p14:creationId xmlns:p14="http://schemas.microsoft.com/office/powerpoint/2010/main" val="382383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8</a:t>
            </a:fld>
            <a:endParaRPr lang="sv-SE"/>
          </a:p>
        </p:txBody>
      </p:sp>
    </p:spTree>
    <p:extLst>
      <p:ext uri="{BB962C8B-B14F-4D97-AF65-F5344CB8AC3E}">
        <p14:creationId xmlns:p14="http://schemas.microsoft.com/office/powerpoint/2010/main" val="789376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Startsidan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förvald och fast, kan också väljas som paussida, t.ex. under kaffepausen i ett föredrag. Du ser alla mallsidorna under ”Ny Bild/Layout”.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619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10654146"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Rubrik och innehåll: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för en- eller tvåradig rubrik och innehåll i fullbredd. </a:t>
            </a:r>
          </a:p>
        </p:txBody>
      </p:sp>
    </p:spTree>
    <p:extLst>
      <p:ext uri="{BB962C8B-B14F-4D97-AF65-F5344CB8AC3E}">
        <p14:creationId xmlns:p14="http://schemas.microsoft.com/office/powerpoint/2010/main" val="38320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p:nvPr>
        </p:nvSpPr>
        <p:spPr>
          <a:xfrm>
            <a:off x="6231083"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Rubrik och innehåll i tvåspalt</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för en- eller tvåradig rubrik och innehåll i två spalter (text, bild, diagram, film etc.). Du kan också lägga in en bildtext.</a:t>
            </a:r>
          </a:p>
        </p:txBody>
      </p:sp>
    </p:spTree>
    <p:extLst>
      <p:ext uri="{BB962C8B-B14F-4D97-AF65-F5344CB8AC3E}">
        <p14:creationId xmlns:p14="http://schemas.microsoft.com/office/powerpoint/2010/main" val="2759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sv-SE"/>
              <a:t>Bild/Film</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sv-SE"/>
              <a:t>.</a:t>
            </a:r>
          </a:p>
          <a:p>
            <a:pPr lvl="0"/>
            <a:endParaRPr lang="sv-SE"/>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Helbild</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På denna mallsida kan du exempelvis lägga in en helsidesbild eller en film.</a:t>
            </a:r>
          </a:p>
        </p:txBody>
      </p:sp>
    </p:spTree>
    <p:extLst>
      <p:ext uri="{BB962C8B-B14F-4D97-AF65-F5344CB8AC3E}">
        <p14:creationId xmlns:p14="http://schemas.microsoft.com/office/powerpoint/2010/main" val="392836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objekt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objekt: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objekt med varsin bildtext, centrerat. Bra när du vill jämföra objekt från olika år etc. Om du behöver göra fler/färre rutor kan du kopiera/ta bort platshållare.</a:t>
            </a:r>
          </a:p>
        </p:txBody>
      </p:sp>
    </p:spTree>
    <p:extLst>
      <p:ext uri="{BB962C8B-B14F-4D97-AF65-F5344CB8AC3E}">
        <p14:creationId xmlns:p14="http://schemas.microsoft.com/office/powerpoint/2010/main" val="31806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bilder: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bilder med varsin bildtext, vänsterställt. Bra när du vill jämföra bild från olika år etc. Om du behöver göra fler/färre rutor kan du kopiera/ta bort platshållare.</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sv-SE"/>
              <a:t>4 vänsterställda bilder</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sv-SE"/>
              <a:t>4 vänsterställda bilder</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sv-SE"/>
              <a:t>4 vänsterställda bilder</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sv-SE"/>
              <a:t>4 vänsterställda bilder</a:t>
            </a:r>
          </a:p>
        </p:txBody>
      </p:sp>
    </p:spTree>
    <p:extLst>
      <p:ext uri="{BB962C8B-B14F-4D97-AF65-F5344CB8AC3E}">
        <p14:creationId xmlns:p14="http://schemas.microsoft.com/office/powerpoint/2010/main" val="16899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m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Tom svart sida: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välj som paussida eller lägg in om du vill diskutera något utanför presentationen.</a:t>
            </a:r>
          </a:p>
        </p:txBody>
      </p:sp>
    </p:spTree>
    <p:extLst>
      <p:ext uri="{BB962C8B-B14F-4D97-AF65-F5344CB8AC3E}">
        <p14:creationId xmlns:p14="http://schemas.microsoft.com/office/powerpoint/2010/main" val="28083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llanrubrik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sv-SE"/>
              <a:t>Mellanrubrik</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Mellanrubrik svart 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centrerad vit text för att skriva enstaka ord, frågor eller mellanrubriker på.</a:t>
            </a:r>
          </a:p>
        </p:txBody>
      </p:sp>
    </p:spTree>
    <p:extLst>
      <p:ext uri="{BB962C8B-B14F-4D97-AF65-F5344CB8AC3E}">
        <p14:creationId xmlns:p14="http://schemas.microsoft.com/office/powerpoint/2010/main" val="20723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a:lvl1pPr>
          </a:lstStyle>
          <a:p>
            <a:r>
              <a:rPr lang="sv-SE"/>
              <a:t>Tack för uppmärksamheten!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600"/>
            </a:lvl1pPr>
          </a:lstStyle>
          <a:p>
            <a:pPr lvl="0"/>
            <a:r>
              <a:rPr lang="sv-SE"/>
              <a:t>Namn, organisation, telefonnummer, e-postadress, webbadress etc.</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Avslutande sida: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skriv in kontaktuppgifter eller vad du vill att folk ska komma ihåg när föreläsningen är slut.</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600"/>
            </a:lvl1pPr>
          </a:lstStyle>
          <a:p>
            <a:r>
              <a:rPr lang="sv-SE" sz="1600"/>
              <a:t>KONTAKTUPPGIFTER</a:t>
            </a:r>
          </a:p>
        </p:txBody>
      </p:sp>
    </p:spTree>
    <p:extLst>
      <p:ext uri="{BB962C8B-B14F-4D97-AF65-F5344CB8AC3E}">
        <p14:creationId xmlns:p14="http://schemas.microsoft.com/office/powerpoint/2010/main" val="13683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Ingen logotyp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609600" y="6356351"/>
            <a:ext cx="3860800" cy="365125"/>
          </a:xfrm>
        </p:spPr>
        <p:txBody>
          <a:bodyPr/>
          <a:lstStyle>
            <a:lvl1pPr algn="l">
              <a:defRPr>
                <a:solidFill>
                  <a:srgbClr val="E0DDD7"/>
                </a:solidFill>
              </a:defRPr>
            </a:lvl1pPr>
          </a:lstStyle>
          <a:p>
            <a:endParaRPr lang="sv-SE"/>
          </a:p>
        </p:txBody>
      </p:sp>
    </p:spTree>
    <p:extLst>
      <p:ext uri="{BB962C8B-B14F-4D97-AF65-F5344CB8AC3E}">
        <p14:creationId xmlns:p14="http://schemas.microsoft.com/office/powerpoint/2010/main" val="524542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klorofy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30701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2140966"/>
            <a:ext cx="9144000" cy="2387600"/>
          </a:xfrm>
        </p:spPr>
        <p:txBody>
          <a:bodyPr anchor="b"/>
          <a:lstStyle>
            <a:lvl1pPr algn="l">
              <a:lnSpc>
                <a:spcPts val="5600"/>
              </a:lnSpc>
              <a:defRPr sz="4600">
                <a:solidFill>
                  <a:schemeClr val="tx1"/>
                </a:solidFill>
              </a:defRPr>
            </a:lvl1pPr>
          </a:lstStyle>
          <a:p>
            <a:r>
              <a:rPr lang="sv-SE"/>
              <a:t>Titel på presentationen </a:t>
            </a:r>
            <a:br>
              <a:rPr lang="sv-SE"/>
            </a:br>
            <a:r>
              <a:rPr lang="sv-SE"/>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717756"/>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278640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spTree>
    <p:extLst>
      <p:ext uri="{BB962C8B-B14F-4D97-AF65-F5344CB8AC3E}">
        <p14:creationId xmlns:p14="http://schemas.microsoft.com/office/powerpoint/2010/main" val="29706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spTree>
    <p:extLst>
      <p:ext uri="{BB962C8B-B14F-4D97-AF65-F5344CB8AC3E}">
        <p14:creationId xmlns:p14="http://schemas.microsoft.com/office/powerpoint/2010/main" val="42553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spTree>
    <p:extLst>
      <p:ext uri="{BB962C8B-B14F-4D97-AF65-F5344CB8AC3E}">
        <p14:creationId xmlns:p14="http://schemas.microsoft.com/office/powerpoint/2010/main" val="12169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s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sv-SE"/>
              <a:t>Innehåll</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874085"/>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89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kil och utbytbar liten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sv-SE"/>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sv-SE"/>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a:effectLst/>
                <a:latin typeface="Calibri" panose="020F0502020204030204" pitchFamily="34" charset="0"/>
                <a:ea typeface="Calibri" panose="020F0502020204030204" pitchFamily="34" charset="0"/>
                <a:cs typeface="Times New Roman" panose="02020603050405020304" pitchFamily="18" charset="0"/>
              </a:rPr>
              <a:t>Text, kil och utbytbar liten bild: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p:nvPr>
        </p:nvSpPr>
        <p:spPr>
          <a:xfrm>
            <a:off x="768720" y="1250479"/>
            <a:ext cx="9862886" cy="880197"/>
          </a:xfrm>
        </p:spPr>
        <p:txBody>
          <a:bodyPr/>
          <a:lstStyle/>
          <a:p>
            <a:r>
              <a:rPr lang="sv-SE"/>
              <a:t>Klicka här för att ändra format</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p:nvPr>
        </p:nvSpPr>
        <p:spPr>
          <a:xfrm>
            <a:off x="768720" y="2397440"/>
            <a:ext cx="9862886"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38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kil och utbytbar stor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sv-SE"/>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a:effectLst/>
                <a:latin typeface="Calibri" panose="020F0502020204030204" pitchFamily="34" charset="0"/>
                <a:ea typeface="Calibri" panose="020F0502020204030204" pitchFamily="34" charset="0"/>
                <a:cs typeface="Times New Roman" panose="02020603050405020304" pitchFamily="18" charset="0"/>
              </a:rPr>
              <a:t>Text, kil och utbytbar stor bild: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p:nvPr>
        </p:nvSpPr>
        <p:spPr>
          <a:xfrm>
            <a:off x="768720" y="1250479"/>
            <a:ext cx="5168055" cy="880197"/>
          </a:xfrm>
        </p:spPr>
        <p:txBody>
          <a:bodyPr/>
          <a:lstStyle/>
          <a:p>
            <a:r>
              <a:rPr lang="sv-SE"/>
              <a:t>Klicka här för att ändra format</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p:nvPr>
        </p:nvSpPr>
        <p:spPr>
          <a:xfrm>
            <a:off x="768720" y="2397440"/>
            <a:ext cx="5168055"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sv-SE"/>
              <a:t>.</a:t>
            </a:r>
          </a:p>
        </p:txBody>
      </p:sp>
    </p:spTree>
    <p:extLst>
      <p:ext uri="{BB962C8B-B14F-4D97-AF65-F5344CB8AC3E}">
        <p14:creationId xmlns:p14="http://schemas.microsoft.com/office/powerpoint/2010/main" val="26506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sv-SE"/>
              <a:t>Alicka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395046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987C-F835-3329-0FD1-83A8889F935A}"/>
            </a:ext>
          </a:extLst>
        </p:cNvPr>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C9D64E4D-0567-DABB-E81C-F39FC3D575A4}"/>
              </a:ext>
            </a:extLst>
          </p:cNvPr>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prstGeom prst="rect">
            <a:avLst/>
          </a:prstGeom>
        </p:spPr>
      </p:pic>
      <p:sp>
        <p:nvSpPr>
          <p:cNvPr id="2" name="Platshållare för text 1">
            <a:extLst>
              <a:ext uri="{FF2B5EF4-FFF2-40B4-BE49-F238E27FC236}">
                <a16:creationId xmlns:a16="http://schemas.microsoft.com/office/drawing/2014/main" id="{F509D0DF-7219-2815-8502-D942EE3C3326}"/>
              </a:ext>
            </a:extLst>
          </p:cNvPr>
          <p:cNvSpPr>
            <a:spLocks noGrp="1"/>
          </p:cNvSpPr>
          <p:nvPr>
            <p:ph type="body" sz="quarter" idx="10"/>
          </p:nvPr>
        </p:nvSpPr>
        <p:spPr/>
        <p:txBody>
          <a:bodyPr/>
          <a:lstStyle/>
          <a:p>
            <a:endParaRPr lang="sv-SE"/>
          </a:p>
        </p:txBody>
      </p:sp>
      <p:pic>
        <p:nvPicPr>
          <p:cNvPr id="10" name="Bildobjekt 9">
            <a:extLst>
              <a:ext uri="{FF2B5EF4-FFF2-40B4-BE49-F238E27FC236}">
                <a16:creationId xmlns:a16="http://schemas.microsoft.com/office/drawing/2014/main" id="{60D5A6BE-C527-A337-6314-367447999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190" y="-972426"/>
            <a:ext cx="14881172" cy="8009720"/>
          </a:xfrm>
          <a:prstGeom prst="rect">
            <a:avLst/>
          </a:prstGeom>
        </p:spPr>
      </p:pic>
      <p:pic>
        <p:nvPicPr>
          <p:cNvPr id="12" name="Bildobjekt 11">
            <a:extLst>
              <a:ext uri="{FF2B5EF4-FFF2-40B4-BE49-F238E27FC236}">
                <a16:creationId xmlns:a16="http://schemas.microsoft.com/office/drawing/2014/main" id="{0433E1DC-88E7-0263-AFD0-FD7E5FB5F1AB}"/>
              </a:ext>
            </a:extLst>
          </p:cNvPr>
          <p:cNvPicPr>
            <a:picLocks noChangeAspect="1"/>
          </p:cNvPicPr>
          <p:nvPr/>
        </p:nvPicPr>
        <p:blipFill>
          <a:blip r:embed="rId5"/>
          <a:stretch>
            <a:fillRect/>
          </a:stretch>
        </p:blipFill>
        <p:spPr>
          <a:xfrm>
            <a:off x="259917" y="-233606"/>
            <a:ext cx="1438476" cy="2000529"/>
          </a:xfrm>
          <a:prstGeom prst="rect">
            <a:avLst/>
          </a:prstGeom>
        </p:spPr>
      </p:pic>
      <p:sp>
        <p:nvSpPr>
          <p:cNvPr id="4" name="Rubrik 3">
            <a:extLst>
              <a:ext uri="{FF2B5EF4-FFF2-40B4-BE49-F238E27FC236}">
                <a16:creationId xmlns:a16="http://schemas.microsoft.com/office/drawing/2014/main" id="{A6E70D53-F275-2F59-15D2-5391CCEFF848}"/>
              </a:ext>
            </a:extLst>
          </p:cNvPr>
          <p:cNvSpPr>
            <a:spLocks noGrp="1"/>
          </p:cNvSpPr>
          <p:nvPr>
            <p:ph type="title" idx="4294967295"/>
          </p:nvPr>
        </p:nvSpPr>
        <p:spPr>
          <a:xfrm>
            <a:off x="-1868994" y="3265856"/>
            <a:ext cx="12192000" cy="1307573"/>
          </a:xfrm>
        </p:spPr>
        <p:txBody>
          <a:bodyPr/>
          <a:lstStyle/>
          <a:p>
            <a:pPr algn="ctr">
              <a:lnSpc>
                <a:spcPct val="100000"/>
              </a:lnSpc>
            </a:pPr>
            <a:r>
              <a:rPr lang="sv-SE" sz="8000" dirty="0">
                <a:solidFill>
                  <a:schemeClr val="bg1"/>
                </a:solidFill>
              </a:rPr>
              <a:t>Välkomna </a:t>
            </a:r>
            <a:br>
              <a:rPr lang="sv-SE" sz="8000" dirty="0">
                <a:solidFill>
                  <a:schemeClr val="bg1"/>
                </a:solidFill>
              </a:rPr>
            </a:br>
            <a:r>
              <a:rPr lang="sv-SE" sz="8000" dirty="0">
                <a:solidFill>
                  <a:schemeClr val="bg1"/>
                </a:solidFill>
              </a:rPr>
              <a:t>till SLU!</a:t>
            </a:r>
          </a:p>
        </p:txBody>
      </p:sp>
    </p:spTree>
    <p:extLst>
      <p:ext uri="{BB962C8B-B14F-4D97-AF65-F5344CB8AC3E}">
        <p14:creationId xmlns:p14="http://schemas.microsoft.com/office/powerpoint/2010/main" val="4866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B7C50A10-C08F-3331-1364-D0558EEC5F9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191250" y="-12700"/>
            <a:ext cx="6481763" cy="6891338"/>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2" name="Rubrik 1">
            <a:extLst>
              <a:ext uri="{FF2B5EF4-FFF2-40B4-BE49-F238E27FC236}">
                <a16:creationId xmlns:a16="http://schemas.microsoft.com/office/drawing/2014/main" id="{FED9F942-59F2-4E65-8764-801A43CF4831}"/>
              </a:ext>
            </a:extLst>
          </p:cNvPr>
          <p:cNvSpPr>
            <a:spLocks noGrp="1"/>
          </p:cNvSpPr>
          <p:nvPr>
            <p:ph type="title"/>
          </p:nvPr>
        </p:nvSpPr>
        <p:spPr>
          <a:xfrm>
            <a:off x="-546118" y="1189557"/>
            <a:ext cx="5168055" cy="581891"/>
          </a:xfrm>
        </p:spPr>
        <p:txBody>
          <a:bodyPr/>
          <a:lstStyle/>
          <a:p>
            <a:pPr algn="ctr"/>
            <a:r>
              <a:rPr lang="sv-SE" dirty="0"/>
              <a:t>Ny på SLU</a:t>
            </a:r>
          </a:p>
        </p:txBody>
      </p:sp>
      <p:sp>
        <p:nvSpPr>
          <p:cNvPr id="3" name="Underrubrik 2">
            <a:extLst>
              <a:ext uri="{FF2B5EF4-FFF2-40B4-BE49-F238E27FC236}">
                <a16:creationId xmlns:a16="http://schemas.microsoft.com/office/drawing/2014/main" id="{E2C2E80E-57FF-4944-A302-44A5B8252806}"/>
              </a:ext>
            </a:extLst>
          </p:cNvPr>
          <p:cNvSpPr>
            <a:spLocks noGrp="1"/>
          </p:cNvSpPr>
          <p:nvPr>
            <p:ph idx="1"/>
          </p:nvPr>
        </p:nvSpPr>
        <p:spPr>
          <a:xfrm>
            <a:off x="332932" y="1891666"/>
            <a:ext cx="5168055" cy="581891"/>
          </a:xfrm>
        </p:spPr>
        <p:txBody>
          <a:bodyPr/>
          <a:lstStyle/>
          <a:p>
            <a:pPr marL="0" indent="0" algn="ctr">
              <a:buNone/>
            </a:pPr>
            <a:r>
              <a:rPr lang="sv-SE" b="1" dirty="0"/>
              <a:t>-Vad behöver jag göra nu?</a:t>
            </a:r>
          </a:p>
        </p:txBody>
      </p:sp>
      <p:sp>
        <p:nvSpPr>
          <p:cNvPr id="7" name="Platshållare för text 6">
            <a:extLst>
              <a:ext uri="{FF2B5EF4-FFF2-40B4-BE49-F238E27FC236}">
                <a16:creationId xmlns:a16="http://schemas.microsoft.com/office/drawing/2014/main" id="{1E3975EA-9E9B-67BB-51F9-AE5C05B72A6F}"/>
              </a:ext>
            </a:extLst>
          </p:cNvPr>
          <p:cNvSpPr>
            <a:spLocks noGrp="1"/>
          </p:cNvSpPr>
          <p:nvPr>
            <p:ph type="body" sz="quarter" idx="11"/>
          </p:nvPr>
        </p:nvSpPr>
        <p:spPr>
          <a:xfrm>
            <a:off x="5896671" y="-26568"/>
            <a:ext cx="1589606" cy="6887833"/>
          </a:xfrm>
        </p:spPr>
        <p:txBody>
          <a:bodyPr/>
          <a:lstStyle/>
          <a:p>
            <a:endParaRPr lang="sv-SE" dirty="0"/>
          </a:p>
        </p:txBody>
      </p:sp>
      <p:sp>
        <p:nvSpPr>
          <p:cNvPr id="4" name="Underrubrik 2">
            <a:extLst>
              <a:ext uri="{FF2B5EF4-FFF2-40B4-BE49-F238E27FC236}">
                <a16:creationId xmlns:a16="http://schemas.microsoft.com/office/drawing/2014/main" id="{E2C2E80E-57FF-4944-A302-44A5B8252806}"/>
              </a:ext>
            </a:extLst>
          </p:cNvPr>
          <p:cNvSpPr txBox="1">
            <a:spLocks/>
          </p:cNvSpPr>
          <p:nvPr/>
        </p:nvSpPr>
        <p:spPr>
          <a:xfrm>
            <a:off x="928987" y="2182612"/>
            <a:ext cx="9144000" cy="372180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solidFill>
                <a:schemeClr val="tx1"/>
              </a:solidFill>
            </a:endParaRPr>
          </a:p>
          <a:p>
            <a:pPr marL="457200" indent="-457200">
              <a:lnSpc>
                <a:spcPct val="150000"/>
              </a:lnSpc>
              <a:buFont typeface="Arial" panose="020B0604020202020204" pitchFamily="34" charset="0"/>
              <a:buChar char="•"/>
            </a:pPr>
            <a:r>
              <a:rPr lang="sv-SE" dirty="0">
                <a:solidFill>
                  <a:schemeClr val="tx1"/>
                </a:solidFill>
              </a:rPr>
              <a:t>Ha koll på studentwebben</a:t>
            </a:r>
            <a:endParaRPr lang="sv-SE" dirty="0">
              <a:solidFill>
                <a:schemeClr val="tx1"/>
              </a:solidFill>
              <a:cs typeface="Arial"/>
            </a:endParaRPr>
          </a:p>
          <a:p>
            <a:pPr marL="457200" indent="-457200">
              <a:lnSpc>
                <a:spcPct val="150000"/>
              </a:lnSpc>
              <a:buChar char="•"/>
            </a:pPr>
            <a:r>
              <a:rPr lang="sv-SE" dirty="0">
                <a:solidFill>
                  <a:schemeClr val="tx1"/>
                </a:solidFill>
              </a:rPr>
              <a:t>Aktivera först ditt studentkonto</a:t>
            </a:r>
            <a:endParaRPr lang="sv-SE" dirty="0">
              <a:solidFill>
                <a:schemeClr val="tx1"/>
              </a:solidFill>
              <a:cs typeface="Arial"/>
            </a:endParaRPr>
          </a:p>
          <a:p>
            <a:pPr marL="457200" indent="-457200">
              <a:lnSpc>
                <a:spcPct val="150000"/>
              </a:lnSpc>
              <a:buChar char="•"/>
            </a:pPr>
            <a:r>
              <a:rPr lang="sv-SE" dirty="0">
                <a:solidFill>
                  <a:schemeClr val="tx1"/>
                </a:solidFill>
                <a:cs typeface="Arial"/>
              </a:rPr>
              <a:t>Hämta passerkort (efter registrering)</a:t>
            </a:r>
          </a:p>
          <a:p>
            <a:pPr marL="457200" indent="-457200">
              <a:lnSpc>
                <a:spcPct val="150000"/>
              </a:lnSpc>
              <a:buChar char="•"/>
            </a:pPr>
            <a:r>
              <a:rPr lang="sv-SE" dirty="0">
                <a:solidFill>
                  <a:schemeClr val="tx1"/>
                </a:solidFill>
                <a:cs typeface="Arial"/>
              </a:rPr>
              <a:t>Bekanta</a:t>
            </a:r>
            <a:r>
              <a:rPr lang="sv-SE" dirty="0">
                <a:solidFill>
                  <a:schemeClr val="tx1"/>
                </a:solidFill>
              </a:rPr>
              <a:t> dig med SLU:s studie-</a:t>
            </a:r>
            <a:br>
              <a:rPr lang="sv-SE" dirty="0">
                <a:solidFill>
                  <a:schemeClr val="tx1"/>
                </a:solidFill>
              </a:rPr>
            </a:br>
            <a:r>
              <a:rPr lang="sv-SE" dirty="0">
                <a:solidFill>
                  <a:schemeClr val="tx1"/>
                </a:solidFill>
              </a:rPr>
              <a:t>system </a:t>
            </a:r>
            <a:br>
              <a:rPr lang="sv-SE" dirty="0">
                <a:solidFill>
                  <a:schemeClr val="tx1"/>
                </a:solidFill>
              </a:rPr>
            </a:br>
            <a:endParaRPr lang="sv-SE" dirty="0">
              <a:solidFill>
                <a:schemeClr val="tx1"/>
              </a:solidFill>
              <a:cs typeface="Arial"/>
            </a:endParaRPr>
          </a:p>
          <a:p>
            <a:br>
              <a:rPr lang="sv-SE" sz="2800" dirty="0">
                <a:solidFill>
                  <a:schemeClr val="tx1"/>
                </a:solidFill>
              </a:rPr>
            </a:br>
            <a:endParaRPr lang="sv-SE" sz="2800" dirty="0">
              <a:solidFill>
                <a:schemeClr val="tx1"/>
              </a:solidFill>
              <a:cs typeface="Arial"/>
            </a:endParaRPr>
          </a:p>
        </p:txBody>
      </p:sp>
    </p:spTree>
    <p:extLst>
      <p:ext uri="{BB962C8B-B14F-4D97-AF65-F5344CB8AC3E}">
        <p14:creationId xmlns:p14="http://schemas.microsoft.com/office/powerpoint/2010/main" val="30529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EBAFEA8F-2D71-8166-C498-2EB314A9234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288213" y="-12700"/>
            <a:ext cx="4914900" cy="6891338"/>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6" name="Rubrik 1">
            <a:extLst>
              <a:ext uri="{FF2B5EF4-FFF2-40B4-BE49-F238E27FC236}">
                <a16:creationId xmlns:a16="http://schemas.microsoft.com/office/drawing/2014/main" id="{FED9F942-59F2-4E65-8764-801A43CF4831}"/>
              </a:ext>
            </a:extLst>
          </p:cNvPr>
          <p:cNvSpPr>
            <a:spLocks noGrp="1"/>
          </p:cNvSpPr>
          <p:nvPr>
            <p:ph type="title"/>
          </p:nvPr>
        </p:nvSpPr>
        <p:spPr>
          <a:xfrm>
            <a:off x="473064" y="733445"/>
            <a:ext cx="6972765" cy="880197"/>
          </a:xfrm>
        </p:spPr>
        <p:txBody>
          <a:bodyPr/>
          <a:lstStyle/>
          <a:p>
            <a:pPr algn="ctr"/>
            <a:r>
              <a:rPr lang="sv-SE" dirty="0"/>
              <a:t>Bra att känna till som student</a:t>
            </a:r>
          </a:p>
        </p:txBody>
      </p:sp>
      <p:sp>
        <p:nvSpPr>
          <p:cNvPr id="7" name="Underrubrik 2">
            <a:extLst>
              <a:ext uri="{FF2B5EF4-FFF2-40B4-BE49-F238E27FC236}">
                <a16:creationId xmlns:a16="http://schemas.microsoft.com/office/drawing/2014/main" id="{E2C2E80E-57FF-4944-A302-44A5B8252806}"/>
              </a:ext>
            </a:extLst>
          </p:cNvPr>
          <p:cNvSpPr>
            <a:spLocks noGrp="1"/>
          </p:cNvSpPr>
          <p:nvPr>
            <p:ph idx="1"/>
          </p:nvPr>
        </p:nvSpPr>
        <p:spPr>
          <a:xfrm>
            <a:off x="927944" y="1692773"/>
            <a:ext cx="5168055" cy="518038"/>
          </a:xfrm>
        </p:spPr>
        <p:txBody>
          <a:bodyPr/>
          <a:lstStyle/>
          <a:p>
            <a:pPr marL="0" indent="0">
              <a:buNone/>
            </a:pPr>
            <a:r>
              <a:rPr lang="sv-SE" b="1" dirty="0"/>
              <a:t>- Praktisk information</a:t>
            </a:r>
          </a:p>
        </p:txBody>
      </p:sp>
      <p:sp>
        <p:nvSpPr>
          <p:cNvPr id="3" name="Platshållare för text 2">
            <a:extLst>
              <a:ext uri="{FF2B5EF4-FFF2-40B4-BE49-F238E27FC236}">
                <a16:creationId xmlns:a16="http://schemas.microsoft.com/office/drawing/2014/main" id="{5E859F77-A3BB-5C66-4E96-A50744373867}"/>
              </a:ext>
            </a:extLst>
          </p:cNvPr>
          <p:cNvSpPr>
            <a:spLocks noGrp="1"/>
          </p:cNvSpPr>
          <p:nvPr>
            <p:ph type="body" sz="quarter" idx="11"/>
          </p:nvPr>
        </p:nvSpPr>
        <p:spPr>
          <a:xfrm rot="21445751">
            <a:off x="6897065" y="17995"/>
            <a:ext cx="1549299" cy="6887833"/>
          </a:xfrm>
        </p:spPr>
        <p:txBody>
          <a:bodyPr/>
          <a:lstStyle/>
          <a:p>
            <a:endParaRPr lang="sv-SE" dirty="0"/>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927944" y="1894418"/>
            <a:ext cx="9402933" cy="496358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sz="2800" dirty="0">
              <a:solidFill>
                <a:schemeClr val="tx1"/>
              </a:solidFill>
            </a:endParaRPr>
          </a:p>
          <a:p>
            <a:pPr marL="342900" indent="-342900">
              <a:lnSpc>
                <a:spcPct val="150000"/>
              </a:lnSpc>
              <a:buFont typeface="Arial" panose="020B0604020202020204" pitchFamily="34" charset="0"/>
              <a:buChar char="•"/>
            </a:pPr>
            <a:r>
              <a:rPr lang="sv-SE" dirty="0">
                <a:solidFill>
                  <a:schemeClr val="tx1"/>
                </a:solidFill>
              </a:rPr>
              <a:t>Studiemedel - CSN</a:t>
            </a:r>
          </a:p>
          <a:p>
            <a:pPr marL="342900" indent="-342900">
              <a:lnSpc>
                <a:spcPct val="150000"/>
              </a:lnSpc>
              <a:buFont typeface="Arial" panose="020B0604020202020204" pitchFamily="34" charset="0"/>
              <a:buChar char="•"/>
            </a:pPr>
            <a:r>
              <a:rPr lang="sv-SE" dirty="0">
                <a:solidFill>
                  <a:schemeClr val="tx1"/>
                </a:solidFill>
              </a:rPr>
              <a:t>Om du blir sjuk - Försäkringskassan </a:t>
            </a:r>
          </a:p>
          <a:p>
            <a:pPr marL="342900" indent="-342900">
              <a:lnSpc>
                <a:spcPct val="150000"/>
              </a:lnSpc>
              <a:buFont typeface="Arial" panose="020B0604020202020204" pitchFamily="34" charset="0"/>
              <a:buChar char="•"/>
            </a:pPr>
            <a:r>
              <a:rPr lang="sv-SE" dirty="0">
                <a:solidFill>
                  <a:schemeClr val="tx1"/>
                </a:solidFill>
              </a:rPr>
              <a:t>Tentamensregler</a:t>
            </a:r>
          </a:p>
          <a:p>
            <a:pPr marL="342900" indent="-342900">
              <a:lnSpc>
                <a:spcPct val="150000"/>
              </a:lnSpc>
              <a:buFont typeface="Arial" panose="020B0604020202020204" pitchFamily="34" charset="0"/>
              <a:buChar char="•"/>
            </a:pPr>
            <a:r>
              <a:rPr lang="sv-SE" dirty="0">
                <a:solidFill>
                  <a:schemeClr val="tx1"/>
                </a:solidFill>
              </a:rPr>
              <a:t>Läs om dina rättigheter och skyldigheter</a:t>
            </a:r>
            <a:endParaRPr lang="sv-SE" dirty="0">
              <a:solidFill>
                <a:schemeClr val="tx1"/>
              </a:solidFill>
              <a:cs typeface="Arial"/>
            </a:endParaRPr>
          </a:p>
          <a:p>
            <a:pPr marL="342900" indent="-342900">
              <a:lnSpc>
                <a:spcPct val="150000"/>
              </a:lnSpc>
              <a:buFont typeface="Arial" panose="020B0604020202020204" pitchFamily="34" charset="0"/>
              <a:buChar char="•"/>
            </a:pPr>
            <a:r>
              <a:rPr lang="sv-SE" dirty="0">
                <a:solidFill>
                  <a:schemeClr val="tx1"/>
                </a:solidFill>
              </a:rPr>
              <a:t>Undvik fusk och plagiat</a:t>
            </a:r>
          </a:p>
          <a:p>
            <a:pPr marL="342900" indent="-342900">
              <a:lnSpc>
                <a:spcPct val="150000"/>
              </a:lnSpc>
              <a:buFont typeface="Arial" panose="020B0604020202020204" pitchFamily="34" charset="0"/>
              <a:buChar char="•"/>
            </a:pPr>
            <a:r>
              <a:rPr lang="sv-SE" dirty="0">
                <a:solidFill>
                  <a:schemeClr val="tx1"/>
                </a:solidFill>
              </a:rPr>
              <a:t>Studieuppehåll</a:t>
            </a:r>
            <a:endParaRPr lang="sv-SE" dirty="0">
              <a:solidFill>
                <a:schemeClr val="tx1"/>
              </a:solidFill>
              <a:cs typeface="Arial"/>
            </a:endParaRPr>
          </a:p>
        </p:txBody>
      </p:sp>
    </p:spTree>
    <p:extLst>
      <p:ext uri="{BB962C8B-B14F-4D97-AF65-F5344CB8AC3E}">
        <p14:creationId xmlns:p14="http://schemas.microsoft.com/office/powerpoint/2010/main" val="37034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txBox="1">
            <a:spLocks/>
          </p:cNvSpPr>
          <p:nvPr/>
        </p:nvSpPr>
        <p:spPr>
          <a:xfrm>
            <a:off x="885722" y="735455"/>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r>
              <a:rPr lang="sv-SE" sz="3400" dirty="0">
                <a:solidFill>
                  <a:schemeClr val="tx1"/>
                </a:solidFill>
              </a:rPr>
              <a:t>Lika villkor</a:t>
            </a:r>
          </a:p>
        </p:txBody>
      </p:sp>
      <p:pic>
        <p:nvPicPr>
          <p:cNvPr id="12" name="Platshållare för bild 11">
            <a:extLst>
              <a:ext uri="{FF2B5EF4-FFF2-40B4-BE49-F238E27FC236}">
                <a16:creationId xmlns:a16="http://schemas.microsoft.com/office/drawing/2014/main" id="{48D3A097-1E4D-77D1-CC34-5A80F69DBF8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8044984" y="0"/>
            <a:ext cx="4718050" cy="6892926"/>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7" name="Underrubrik 2">
            <a:extLst>
              <a:ext uri="{FF2B5EF4-FFF2-40B4-BE49-F238E27FC236}">
                <a16:creationId xmlns:a16="http://schemas.microsoft.com/office/drawing/2014/main" id="{E2C2E80E-57FF-4944-A302-44A5B8252806}"/>
              </a:ext>
            </a:extLst>
          </p:cNvPr>
          <p:cNvSpPr>
            <a:spLocks noGrp="1"/>
          </p:cNvSpPr>
          <p:nvPr>
            <p:ph idx="1"/>
          </p:nvPr>
        </p:nvSpPr>
        <p:spPr>
          <a:xfrm>
            <a:off x="289667" y="1821675"/>
            <a:ext cx="5168055" cy="461170"/>
          </a:xfrm>
        </p:spPr>
        <p:txBody>
          <a:bodyPr/>
          <a:lstStyle/>
          <a:p>
            <a:pPr marL="0" indent="0" algn="ctr">
              <a:buNone/>
            </a:pPr>
            <a:r>
              <a:rPr lang="sv-SE" b="1" dirty="0">
                <a:solidFill>
                  <a:schemeClr val="tx1"/>
                </a:solidFill>
              </a:rPr>
              <a:t>- Hur fungerar det vid SLU?</a:t>
            </a:r>
          </a:p>
        </p:txBody>
      </p:sp>
      <p:sp>
        <p:nvSpPr>
          <p:cNvPr id="5" name="Platshållare för text 4">
            <a:extLst>
              <a:ext uri="{FF2B5EF4-FFF2-40B4-BE49-F238E27FC236}">
                <a16:creationId xmlns:a16="http://schemas.microsoft.com/office/drawing/2014/main" id="{CC5402B0-0424-5FF7-EA9A-40809EB39FD2}"/>
              </a:ext>
            </a:extLst>
          </p:cNvPr>
          <p:cNvSpPr>
            <a:spLocks noGrp="1"/>
          </p:cNvSpPr>
          <p:nvPr>
            <p:ph type="body" sz="quarter" idx="11"/>
          </p:nvPr>
        </p:nvSpPr>
        <p:spPr>
          <a:xfrm rot="21436547">
            <a:off x="7629807" y="-45996"/>
            <a:ext cx="1565663" cy="6887833"/>
          </a:xfrm>
        </p:spPr>
        <p:txBody>
          <a:bodyPr/>
          <a:lstStyle/>
          <a:p>
            <a:endParaRPr lang="sv-SE" dirty="0"/>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885722" y="2232949"/>
            <a:ext cx="7293636" cy="303396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solidFill>
                <a:schemeClr val="tx1"/>
              </a:solidFill>
            </a:endParaRPr>
          </a:p>
          <a:p>
            <a:r>
              <a:rPr lang="sv-SE" dirty="0">
                <a:solidFill>
                  <a:schemeClr val="tx1"/>
                </a:solidFill>
              </a:rPr>
              <a:t>SLU ska präglas av en öppen attityd och respekt </a:t>
            </a:r>
            <a:br>
              <a:rPr lang="sv-SE" dirty="0">
                <a:solidFill>
                  <a:schemeClr val="tx1"/>
                </a:solidFill>
              </a:rPr>
            </a:br>
            <a:r>
              <a:rPr lang="sv-SE" dirty="0">
                <a:solidFill>
                  <a:schemeClr val="tx1"/>
                </a:solidFill>
              </a:rPr>
              <a:t>för människors olikheter och lika värde. </a:t>
            </a:r>
            <a:br>
              <a:rPr lang="sv-SE" dirty="0">
                <a:solidFill>
                  <a:schemeClr val="tx1"/>
                </a:solidFill>
              </a:rPr>
            </a:br>
            <a:r>
              <a:rPr lang="sv-SE" dirty="0">
                <a:solidFill>
                  <a:schemeClr val="tx1"/>
                </a:solidFill>
              </a:rPr>
              <a:t>Det innebär att alla studenter på SLU ska ha samma möjligheter. </a:t>
            </a:r>
            <a:r>
              <a:rPr lang="sv-SE" dirty="0">
                <a:solidFill>
                  <a:schemeClr val="tx1"/>
                </a:solidFill>
                <a:ea typeface="+mn-lt"/>
                <a:cs typeface="+mn-lt"/>
              </a:rPr>
              <a:t>Diskriminering och trakasserier får inte förekomma.</a:t>
            </a:r>
          </a:p>
          <a:p>
            <a:endParaRPr lang="sv-SE" b="1" dirty="0"/>
          </a:p>
          <a:p>
            <a:pPr marL="342900" indent="-342900">
              <a:buFont typeface="Arial" panose="020B0604020202020204" pitchFamily="34" charset="0"/>
              <a:buChar char="•"/>
            </a:pPr>
            <a:endParaRPr lang="sv-SE" b="1" dirty="0"/>
          </a:p>
          <a:p>
            <a:endParaRPr lang="sv-SE" b="1"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995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E2C2E80E-57FF-4944-A302-44A5B8252806}"/>
              </a:ext>
            </a:extLst>
          </p:cNvPr>
          <p:cNvSpPr txBox="1">
            <a:spLocks/>
          </p:cNvSpPr>
          <p:nvPr/>
        </p:nvSpPr>
        <p:spPr>
          <a:xfrm>
            <a:off x="1294096" y="2166304"/>
            <a:ext cx="9144000"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sv-SE"/>
            </a:br>
            <a:endParaRPr lang="sv-SE"/>
          </a:p>
        </p:txBody>
      </p:sp>
      <p:sp>
        <p:nvSpPr>
          <p:cNvPr id="5" name="Underrubrik 2">
            <a:extLst>
              <a:ext uri="{FF2B5EF4-FFF2-40B4-BE49-F238E27FC236}">
                <a16:creationId xmlns:a16="http://schemas.microsoft.com/office/drawing/2014/main" id="{E2C2E80E-57FF-4944-A302-44A5B8252806}"/>
              </a:ext>
            </a:extLst>
          </p:cNvPr>
          <p:cNvSpPr txBox="1">
            <a:spLocks/>
          </p:cNvSpPr>
          <p:nvPr/>
        </p:nvSpPr>
        <p:spPr>
          <a:xfrm>
            <a:off x="1294096" y="6158282"/>
            <a:ext cx="9144000" cy="5818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sv-SE" dirty="0"/>
          </a:p>
        </p:txBody>
      </p:sp>
      <p:pic>
        <p:nvPicPr>
          <p:cNvPr id="14" name="Bildobjekt 13">
            <a:extLst>
              <a:ext uri="{FF2B5EF4-FFF2-40B4-BE49-F238E27FC236}">
                <a16:creationId xmlns:a16="http://schemas.microsoft.com/office/drawing/2014/main" id="{DA90ACFE-62F1-DD72-F10A-13A9121F6B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3525" y="655597"/>
            <a:ext cx="4125141" cy="4125141"/>
          </a:xfrm>
          <a:prstGeom prst="rect">
            <a:avLst/>
          </a:prstGeom>
        </p:spPr>
      </p:pic>
      <p:sp>
        <p:nvSpPr>
          <p:cNvPr id="15" name="textruta 14">
            <a:extLst>
              <a:ext uri="{FF2B5EF4-FFF2-40B4-BE49-F238E27FC236}">
                <a16:creationId xmlns:a16="http://schemas.microsoft.com/office/drawing/2014/main" id="{928EC4AC-5B94-BAF7-1D03-44EF2B6281B6}"/>
              </a:ext>
            </a:extLst>
          </p:cNvPr>
          <p:cNvSpPr txBox="1"/>
          <p:nvPr/>
        </p:nvSpPr>
        <p:spPr>
          <a:xfrm>
            <a:off x="0" y="4971519"/>
            <a:ext cx="12192000" cy="1107371"/>
          </a:xfrm>
          <a:prstGeom prst="rect">
            <a:avLst/>
          </a:prstGeom>
          <a:noFill/>
        </p:spPr>
        <p:txBody>
          <a:bodyPr wrap="square" lIns="0" tIns="0" rIns="0" bIns="0" rtlCol="0">
            <a:noAutofit/>
          </a:bodyPr>
          <a:lstStyle/>
          <a:p>
            <a:pPr algn="ctr">
              <a:lnSpc>
                <a:spcPts val="3000"/>
              </a:lnSpc>
            </a:pPr>
            <a:r>
              <a:rPr lang="sv-SE"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NÄR NÅGOT HÄNT</a:t>
            </a:r>
          </a:p>
        </p:txBody>
      </p:sp>
    </p:spTree>
    <p:extLst>
      <p:ext uri="{BB962C8B-B14F-4D97-AF65-F5344CB8AC3E}">
        <p14:creationId xmlns:p14="http://schemas.microsoft.com/office/powerpoint/2010/main" val="46949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txBox="1">
            <a:spLocks/>
          </p:cNvSpPr>
          <p:nvPr/>
        </p:nvSpPr>
        <p:spPr>
          <a:xfrm>
            <a:off x="951045" y="549698"/>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r>
              <a:rPr lang="sv-SE" sz="3400" dirty="0">
                <a:solidFill>
                  <a:schemeClr val="tx1"/>
                </a:solidFill>
              </a:rPr>
              <a:t>Stöd i studierna</a:t>
            </a:r>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951045" y="1635918"/>
            <a:ext cx="8735275" cy="496481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p>
          <a:p>
            <a:pPr marL="342900" indent="-342900">
              <a:buFont typeface="Arial" panose="020B0604020202020204" pitchFamily="34" charset="0"/>
              <a:buChar char="•"/>
            </a:pPr>
            <a:r>
              <a:rPr lang="sv-SE" dirty="0">
                <a:solidFill>
                  <a:schemeClr val="tx1"/>
                </a:solidFill>
              </a:rPr>
              <a:t>Studie- och karriärvägledning –</a:t>
            </a:r>
            <a:br>
              <a:rPr lang="sv-SE" dirty="0">
                <a:solidFill>
                  <a:schemeClr val="tx1"/>
                </a:solidFill>
              </a:rPr>
            </a:br>
            <a:r>
              <a:rPr lang="sv-SE" dirty="0">
                <a:solidFill>
                  <a:schemeClr val="tx1"/>
                </a:solidFill>
              </a:rPr>
              <a:t>studievagledning@slu.se</a:t>
            </a: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r>
              <a:rPr lang="sv-SE" dirty="0">
                <a:solidFill>
                  <a:schemeClr val="tx1"/>
                </a:solidFill>
              </a:rPr>
              <a:t>Riktat pedagogiskt stöd – </a:t>
            </a:r>
            <a:br>
              <a:rPr lang="sv-SE" dirty="0">
                <a:solidFill>
                  <a:schemeClr val="tx1"/>
                </a:solidFill>
              </a:rPr>
            </a:br>
            <a:r>
              <a:rPr lang="sv-SE" dirty="0">
                <a:solidFill>
                  <a:schemeClr val="tx1"/>
                </a:solidFill>
              </a:rPr>
              <a:t>funka@slu.se</a:t>
            </a:r>
            <a:br>
              <a:rPr lang="sv-SE" dirty="0">
                <a:solidFill>
                  <a:schemeClr val="tx1"/>
                </a:solidFill>
              </a:rPr>
            </a:br>
            <a:endParaRPr lang="sv-SE" dirty="0">
              <a:solidFill>
                <a:schemeClr val="tx1"/>
              </a:solidFill>
            </a:endParaRPr>
          </a:p>
          <a:p>
            <a:pPr marL="342900" indent="-342900">
              <a:buFont typeface="Arial" panose="020B0604020202020204" pitchFamily="34" charset="0"/>
              <a:buChar char="•"/>
            </a:pPr>
            <a:r>
              <a:rPr lang="sv-SE" dirty="0">
                <a:solidFill>
                  <a:schemeClr val="tx1"/>
                </a:solidFill>
              </a:rPr>
              <a:t>SLU-biblioteket – </a:t>
            </a:r>
            <a:br>
              <a:rPr lang="sv-SE" dirty="0">
                <a:solidFill>
                  <a:schemeClr val="tx1"/>
                </a:solidFill>
              </a:rPr>
            </a:br>
            <a:r>
              <a:rPr lang="sv-SE" dirty="0">
                <a:solidFill>
                  <a:schemeClr val="tx1"/>
                </a:solidFill>
              </a:rPr>
              <a:t>biblioteket@slu.se</a:t>
            </a:r>
            <a:br>
              <a:rPr lang="sv-SE" dirty="0">
                <a:solidFill>
                  <a:schemeClr val="tx1"/>
                </a:solidFill>
              </a:rPr>
            </a:br>
            <a:endParaRPr lang="sv-SE" dirty="0">
              <a:solidFill>
                <a:schemeClr val="tx1"/>
              </a:solidFill>
            </a:endParaRPr>
          </a:p>
          <a:p>
            <a:pPr marL="342900" indent="-342900">
              <a:buFont typeface="Arial" panose="020B0604020202020204" pitchFamily="34" charset="0"/>
              <a:buChar char="•"/>
            </a:pPr>
            <a:r>
              <a:rPr lang="sv-SE" dirty="0">
                <a:solidFill>
                  <a:schemeClr val="tx1"/>
                </a:solidFill>
              </a:rPr>
              <a:t>Studenthälsan och </a:t>
            </a:r>
            <a:br>
              <a:rPr lang="sv-SE" dirty="0">
                <a:solidFill>
                  <a:schemeClr val="tx1"/>
                </a:solidFill>
              </a:rPr>
            </a:br>
            <a:r>
              <a:rPr lang="sv-SE" dirty="0">
                <a:solidFill>
                  <a:schemeClr val="tx1"/>
                </a:solidFill>
              </a:rPr>
              <a:t>universitetskyrkan</a:t>
            </a:r>
          </a:p>
          <a:p>
            <a:pPr marL="342900" indent="-342900">
              <a:buFont typeface="Arial" panose="020B0604020202020204" pitchFamily="34" charset="0"/>
              <a:buChar char="•"/>
            </a:pPr>
            <a:endParaRPr lang="sv-SE" sz="2000" b="1" dirty="0"/>
          </a:p>
          <a:p>
            <a:br>
              <a:rPr lang="sv-SE" sz="2000" dirty="0"/>
            </a:br>
            <a:endParaRPr lang="sv-SE" sz="2000" b="1" dirty="0"/>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endParaRPr lang="sv-SE" dirty="0"/>
          </a:p>
        </p:txBody>
      </p:sp>
      <p:pic>
        <p:nvPicPr>
          <p:cNvPr id="3" name="Platshållare för bild 2">
            <a:extLst>
              <a:ext uri="{FF2B5EF4-FFF2-40B4-BE49-F238E27FC236}">
                <a16:creationId xmlns:a16="http://schemas.microsoft.com/office/drawing/2014/main" id="{D5690D64-8186-7414-8151-53B85682FF4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13" name="Platshållare för text 12">
            <a:extLst>
              <a:ext uri="{FF2B5EF4-FFF2-40B4-BE49-F238E27FC236}">
                <a16:creationId xmlns:a16="http://schemas.microsoft.com/office/drawing/2014/main" id="{A068FAE5-F63B-F2FD-54C9-9F445D0B4D7B}"/>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9703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ED9F942-59F2-4E65-8764-801A43CF4831}"/>
              </a:ext>
            </a:extLst>
          </p:cNvPr>
          <p:cNvSpPr txBox="1">
            <a:spLocks/>
          </p:cNvSpPr>
          <p:nvPr/>
        </p:nvSpPr>
        <p:spPr>
          <a:xfrm>
            <a:off x="897221" y="705732"/>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r>
              <a:rPr lang="sv-SE" sz="3400" dirty="0">
                <a:solidFill>
                  <a:schemeClr val="tx1"/>
                </a:solidFill>
              </a:rPr>
              <a:t>Studentkårer</a:t>
            </a:r>
          </a:p>
        </p:txBody>
      </p:sp>
      <p:sp>
        <p:nvSpPr>
          <p:cNvPr id="5" name="Underrubrik 2">
            <a:extLst>
              <a:ext uri="{FF2B5EF4-FFF2-40B4-BE49-F238E27FC236}">
                <a16:creationId xmlns:a16="http://schemas.microsoft.com/office/drawing/2014/main" id="{E2C2E80E-57FF-4944-A302-44A5B8252806}"/>
              </a:ext>
            </a:extLst>
          </p:cNvPr>
          <p:cNvSpPr txBox="1">
            <a:spLocks/>
          </p:cNvSpPr>
          <p:nvPr/>
        </p:nvSpPr>
        <p:spPr>
          <a:xfrm>
            <a:off x="1294096" y="1529132"/>
            <a:ext cx="9144000" cy="581891"/>
          </a:xfrm>
          <a:prstGeom prst="rect">
            <a:avLst/>
          </a:prstGeom>
        </p:spPr>
        <p:txBody>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sv-SE">
              <a:solidFill>
                <a:schemeClr val="bg1"/>
              </a:solidFill>
            </a:endParaRPr>
          </a:p>
        </p:txBody>
      </p:sp>
      <p:pic>
        <p:nvPicPr>
          <p:cNvPr id="10" name="Platshållare för bild 9">
            <a:extLst>
              <a:ext uri="{FF2B5EF4-FFF2-40B4-BE49-F238E27FC236}">
                <a16:creationId xmlns:a16="http://schemas.microsoft.com/office/drawing/2014/main" id="{E0B1B893-7B18-150A-028D-1617CBFED23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964082" y="-12700"/>
            <a:ext cx="5776913" cy="6891338"/>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8" name="Platshållare för text 7">
            <a:extLst>
              <a:ext uri="{FF2B5EF4-FFF2-40B4-BE49-F238E27FC236}">
                <a16:creationId xmlns:a16="http://schemas.microsoft.com/office/drawing/2014/main" id="{EBAD24A7-C58A-0CEE-A82B-C3AD24A1ACF1}"/>
              </a:ext>
            </a:extLst>
          </p:cNvPr>
          <p:cNvSpPr>
            <a:spLocks noGrp="1"/>
          </p:cNvSpPr>
          <p:nvPr>
            <p:ph type="body" sz="quarter" idx="11"/>
          </p:nvPr>
        </p:nvSpPr>
        <p:spPr>
          <a:xfrm rot="21434974">
            <a:off x="6732424" y="-14917"/>
            <a:ext cx="1565663" cy="6887833"/>
          </a:xfrm>
        </p:spPr>
        <p:txBody>
          <a:bodyPr/>
          <a:lstStyle/>
          <a:p>
            <a:endParaRPr lang="sv-SE" dirty="0"/>
          </a:p>
        </p:txBody>
      </p:sp>
      <p:sp>
        <p:nvSpPr>
          <p:cNvPr id="6" name="Underrubrik 2">
            <a:extLst>
              <a:ext uri="{FF2B5EF4-FFF2-40B4-BE49-F238E27FC236}">
                <a16:creationId xmlns:a16="http://schemas.microsoft.com/office/drawing/2014/main" id="{E2C2E80E-57FF-4944-A302-44A5B8252806}"/>
              </a:ext>
            </a:extLst>
          </p:cNvPr>
          <p:cNvSpPr txBox="1">
            <a:spLocks/>
          </p:cNvSpPr>
          <p:nvPr/>
        </p:nvSpPr>
        <p:spPr>
          <a:xfrm>
            <a:off x="897221" y="1898495"/>
            <a:ext cx="6382120"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p>
          <a:p>
            <a:r>
              <a:rPr lang="sv-SE" dirty="0">
                <a:solidFill>
                  <a:schemeClr val="tx1"/>
                </a:solidFill>
              </a:rPr>
              <a:t>Studentkårerna på SLU drivs av studenter, </a:t>
            </a:r>
            <a:br>
              <a:rPr lang="sv-SE" dirty="0">
                <a:solidFill>
                  <a:schemeClr val="tx1"/>
                </a:solidFill>
              </a:rPr>
            </a:br>
            <a:r>
              <a:rPr lang="sv-SE" dirty="0">
                <a:solidFill>
                  <a:schemeClr val="tx1"/>
                </a:solidFill>
              </a:rPr>
              <a:t>för studenter. Huvuduppdraget är att övervaka utbildningarnas kvalitet. Kårerna har också en viktig social funktion med många olika aktiviteter.</a:t>
            </a:r>
            <a:br>
              <a:rPr lang="sv-SE" sz="2800" dirty="0"/>
            </a:br>
            <a:endParaRPr lang="sv-SE" dirty="0"/>
          </a:p>
        </p:txBody>
      </p:sp>
    </p:spTree>
    <p:extLst>
      <p:ext uri="{BB962C8B-B14F-4D97-AF65-F5344CB8AC3E}">
        <p14:creationId xmlns:p14="http://schemas.microsoft.com/office/powerpoint/2010/main" val="11570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07A88791-1E20-5DF2-2A3F-722292989555}"/>
              </a:ext>
            </a:extLst>
          </p:cNvPr>
          <p:cNvSpPr/>
          <p:nvPr/>
        </p:nvSpPr>
        <p:spPr>
          <a:xfrm flipH="1">
            <a:off x="1056917" y="1429799"/>
            <a:ext cx="7859355" cy="2368478"/>
          </a:xfrm>
          <a:prstGeom prst="wedgeRoundRectCallout">
            <a:avLst>
              <a:gd name="adj1" fmla="val -6241"/>
              <a:gd name="adj2" fmla="val 63651"/>
              <a:gd name="adj3" fmla="val 16667"/>
            </a:avLst>
          </a:prstGeom>
          <a:solidFill>
            <a:srgbClr val="248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DF229935-8D50-27C3-F2D1-328F93E442D5}"/>
              </a:ext>
            </a:extLst>
          </p:cNvPr>
          <p:cNvSpPr>
            <a:spLocks noGrp="1"/>
          </p:cNvSpPr>
          <p:nvPr>
            <p:ph type="title"/>
          </p:nvPr>
        </p:nvSpPr>
        <p:spPr>
          <a:xfrm>
            <a:off x="1536083" y="1806044"/>
            <a:ext cx="8181111" cy="2368478"/>
          </a:xfrm>
        </p:spPr>
        <p:txBody>
          <a:bodyPr/>
          <a:lstStyle/>
          <a:p>
            <a:br>
              <a:rPr lang="sv-SE" dirty="0"/>
            </a:br>
            <a:r>
              <a:rPr lang="sv-SE" sz="3200" dirty="0">
                <a:solidFill>
                  <a:schemeClr val="bg1"/>
                </a:solidFill>
              </a:rPr>
              <a:t>Är du överväldigad?</a:t>
            </a:r>
            <a:br>
              <a:rPr lang="sv-SE" sz="3200" dirty="0">
                <a:solidFill>
                  <a:schemeClr val="bg1"/>
                </a:solidFill>
                <a:cs typeface="Arial"/>
              </a:rPr>
            </a:br>
            <a:r>
              <a:rPr lang="sv-SE" sz="2300" dirty="0">
                <a:solidFill>
                  <a:schemeClr val="bg1"/>
                </a:solidFill>
              </a:rPr>
              <a:t>Det är helt normalt att känna sig förvirrad i början, </a:t>
            </a:r>
            <a:br>
              <a:rPr lang="sv-SE" sz="2300" dirty="0">
                <a:solidFill>
                  <a:schemeClr val="bg1"/>
                </a:solidFill>
                <a:cs typeface="Arial"/>
              </a:rPr>
            </a:br>
            <a:r>
              <a:rPr lang="sv-SE" sz="2300" dirty="0">
                <a:solidFill>
                  <a:schemeClr val="bg1"/>
                </a:solidFill>
              </a:rPr>
              <a:t>allt kommer att bli bra! </a:t>
            </a:r>
            <a:br>
              <a:rPr lang="sv-SE" sz="2300" dirty="0">
                <a:solidFill>
                  <a:srgbClr val="FFFFFF"/>
                </a:solidFill>
                <a:cs typeface="Arial"/>
              </a:rPr>
            </a:br>
            <a:br>
              <a:rPr lang="sv-SE" sz="2300" dirty="0">
                <a:solidFill>
                  <a:srgbClr val="FFFFFF"/>
                </a:solidFill>
                <a:cs typeface="Arial"/>
              </a:rPr>
            </a:br>
            <a:endParaRPr lang="sv-SE" sz="2400" dirty="0"/>
          </a:p>
        </p:txBody>
      </p:sp>
      <p:sp>
        <p:nvSpPr>
          <p:cNvPr id="3" name="Platshållare för text 2">
            <a:extLst>
              <a:ext uri="{FF2B5EF4-FFF2-40B4-BE49-F238E27FC236}">
                <a16:creationId xmlns:a16="http://schemas.microsoft.com/office/drawing/2014/main" id="{36A56B04-FC45-9215-F759-B1528DA359BE}"/>
              </a:ext>
            </a:extLst>
          </p:cNvPr>
          <p:cNvSpPr>
            <a:spLocks noGrp="1"/>
          </p:cNvSpPr>
          <p:nvPr>
            <p:ph type="body" sz="quarter" idx="10"/>
          </p:nvPr>
        </p:nvSpPr>
        <p:spPr>
          <a:xfrm>
            <a:off x="1056917" y="4564591"/>
            <a:ext cx="6501784" cy="2193878"/>
          </a:xfrm>
        </p:spPr>
        <p:txBody>
          <a:bodyPr vert="horz" lIns="0" tIns="0" rIns="0" bIns="0" rtlCol="0" anchor="t">
            <a:noAutofit/>
          </a:bodyPr>
          <a:lstStyle/>
          <a:p>
            <a:r>
              <a:rPr lang="sv-SE" sz="2400" b="1" dirty="0"/>
              <a:t>Kontaktuppgifter</a:t>
            </a:r>
            <a:endParaRPr lang="sv-SE" sz="2400" b="1" dirty="0">
              <a:cs typeface="Arial"/>
            </a:endParaRPr>
          </a:p>
          <a:p>
            <a:br>
              <a:rPr lang="sv-SE" dirty="0">
                <a:cs typeface="Arial"/>
              </a:rPr>
            </a:br>
            <a:r>
              <a:rPr lang="sv-SE" dirty="0">
                <a:cs typeface="Arial"/>
              </a:rPr>
              <a:t>Programstudierektor</a:t>
            </a:r>
            <a:br>
              <a:rPr lang="sv-SE" dirty="0">
                <a:cs typeface="Arial"/>
              </a:rPr>
            </a:br>
            <a:r>
              <a:rPr lang="sv-SE" dirty="0">
                <a:cs typeface="Arial"/>
              </a:rPr>
              <a:t>Namn</a:t>
            </a:r>
          </a:p>
          <a:p>
            <a:r>
              <a:rPr lang="sv-SE" dirty="0">
                <a:cs typeface="Arial"/>
              </a:rPr>
              <a:t>E-postadress</a:t>
            </a:r>
          </a:p>
          <a:p>
            <a:r>
              <a:rPr lang="sv-SE" dirty="0">
                <a:cs typeface="Arial"/>
              </a:rPr>
              <a:t>Telefonnummer</a:t>
            </a:r>
          </a:p>
        </p:txBody>
      </p:sp>
    </p:spTree>
    <p:extLst>
      <p:ext uri="{BB962C8B-B14F-4D97-AF65-F5344CB8AC3E}">
        <p14:creationId xmlns:p14="http://schemas.microsoft.com/office/powerpoint/2010/main" val="12000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1" id="{4B2BF550-1856-48DA-800D-EC630D0A7CF1}" vid="{3C0BB924-2B92-41BF-9833-548AF8EEC7C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DAEE1255C68AC46B6D07ABF4330E8AA" ma:contentTypeVersion="3" ma:contentTypeDescription="Skapa ett nytt dokument." ma:contentTypeScope="" ma:versionID="d017f17b3a89743493874572154f4674">
  <xsd:schema xmlns:xsd="http://www.w3.org/2001/XMLSchema" xmlns:xs="http://www.w3.org/2001/XMLSchema" xmlns:p="http://schemas.microsoft.com/office/2006/metadata/properties" xmlns:ns2="54db5169-7d0f-4b07-a0ca-c87eae59f8dc" targetNamespace="http://schemas.microsoft.com/office/2006/metadata/properties" ma:root="true" ma:fieldsID="b9a21b887f45814338030332fe6b82d3" ns2:_="">
    <xsd:import namespace="54db5169-7d0f-4b07-a0ca-c87eae59f8d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b5169-7d0f-4b07-a0ca-c87eae59f8dc"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AD0BE4-7C2E-4940-9E6A-FEE40156D4FC}">
  <ds:schemaRefs>
    <ds:schemaRef ds:uri="http://schemas.microsoft.com/sharepoint/v3/contenttype/forms"/>
  </ds:schemaRefs>
</ds:datastoreItem>
</file>

<file path=customXml/itemProps2.xml><?xml version="1.0" encoding="utf-8"?>
<ds:datastoreItem xmlns:ds="http://schemas.openxmlformats.org/officeDocument/2006/customXml" ds:itemID="{10024FCC-757F-491B-A619-B70A8C014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b5169-7d0f-4b07-a0ca-c87eae59f8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D2903-7F2B-46B4-AC58-C2E12454A8E2}">
  <ds:schemaRefs>
    <ds:schemaRef ds:uri="http://purl.org/dc/elements/1.1/"/>
    <ds:schemaRef ds:uri="http://www.w3.org/XML/1998/namespace"/>
    <ds:schemaRef ds:uri="54db5169-7d0f-4b07-a0ca-c87eae59f8dc"/>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pres-mall-sv-16x9-2019-10-31</Template>
  <TotalTime>252</TotalTime>
  <Words>1127</Words>
  <Application>Microsoft Office PowerPoint</Application>
  <PresentationFormat>Bredbild</PresentationFormat>
  <Paragraphs>106</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Roboto Condensed</vt:lpstr>
      <vt:lpstr>SLU mallsidor</vt:lpstr>
      <vt:lpstr>Välkomna  till SLU!</vt:lpstr>
      <vt:lpstr>Ny på SLU</vt:lpstr>
      <vt:lpstr>Bra att känna till som student</vt:lpstr>
      <vt:lpstr>PowerPoint-presentation</vt:lpstr>
      <vt:lpstr>PowerPoint-presentation</vt:lpstr>
      <vt:lpstr>PowerPoint-presentation</vt:lpstr>
      <vt:lpstr>PowerPoint-presentation</vt:lpstr>
      <vt:lpstr> Är du överväldigad? Det är helt normalt att känna sig förvirrad i början,  allt kommer att bli bra!   </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SLU</dc:creator>
  <cp:lastModifiedBy>Lotten Ahlqvist</cp:lastModifiedBy>
  <cp:revision>14</cp:revision>
  <dcterms:created xsi:type="dcterms:W3CDTF">2022-01-21T08:06:59Z</dcterms:created>
  <dcterms:modified xsi:type="dcterms:W3CDTF">2026-05-27T10:49:40Z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0x010100BDAEE1255C68AC46B6D07ABF4330E8AA</vt:lpwstr>
  </property>
</Properties>
</file>