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00" r:id="rId2"/>
    <p:sldId id="309" r:id="rId3"/>
    <p:sldId id="310" r:id="rId4"/>
    <p:sldId id="256" r:id="rId5"/>
    <p:sldId id="307" r:id="rId6"/>
    <p:sldId id="277" r:id="rId7"/>
    <p:sldId id="281" r:id="rId8"/>
    <p:sldId id="280" r:id="rId9"/>
    <p:sldId id="282" r:id="rId10"/>
    <p:sldId id="315" r:id="rId11"/>
    <p:sldId id="311" r:id="rId12"/>
    <p:sldId id="264" r:id="rId13"/>
    <p:sldId id="301" r:id="rId14"/>
    <p:sldId id="283" r:id="rId15"/>
    <p:sldId id="286" r:id="rId16"/>
    <p:sldId id="312" r:id="rId17"/>
    <p:sldId id="306" r:id="rId18"/>
    <p:sldId id="308" r:id="rId19"/>
    <p:sldId id="287" r:id="rId20"/>
    <p:sldId id="272"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32" autoAdjust="0"/>
    <p:restoredTop sz="68707"/>
  </p:normalViewPr>
  <p:slideViewPr>
    <p:cSldViewPr snapToGrid="0">
      <p:cViewPr varScale="1">
        <p:scale>
          <a:sx n="86" d="100"/>
          <a:sy n="86" d="100"/>
        </p:scale>
        <p:origin x="1448" y="184"/>
      </p:cViewPr>
      <p:guideLst/>
    </p:cSldViewPr>
  </p:slideViewPr>
  <p:outlineViewPr>
    <p:cViewPr>
      <p:scale>
        <a:sx n="33" d="100"/>
        <a:sy n="33" d="100"/>
      </p:scale>
      <p:origin x="0" y="-456"/>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D9E8A-6D5F-4F74-B3F4-6C249285E7D6}" type="datetimeFigureOut">
              <a:rPr lang="sv-SE" smtClean="0"/>
              <a:t>2024-04-22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2D92D-59C6-4680-A634-75BB6B3E3DDF}" type="slidenum">
              <a:rPr lang="sv-SE" smtClean="0"/>
              <a:t>‹#›</a:t>
            </a:fld>
            <a:endParaRPr lang="sv-SE"/>
          </a:p>
        </p:txBody>
      </p:sp>
    </p:spTree>
    <p:extLst>
      <p:ext uri="{BB962C8B-B14F-4D97-AF65-F5344CB8AC3E}">
        <p14:creationId xmlns:p14="http://schemas.microsoft.com/office/powerpoint/2010/main" val="34253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lu.se/om-slu/fakta-visioner-varderingar/slu-och-agenda203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lu.se/en/collaboration/internationa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lu.se/utbild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lu.se/forskning/framgangsrik-forskn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lu.se/miljoanaly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lu.se/fakulteter/ltv/resurser1/biotronen/" TargetMode="External"/><Relationship Id="rId13" Type="http://schemas.openxmlformats.org/officeDocument/2006/relationships/hyperlink" Target="https://www.slu.se/forskning/framgangsrik-forskning/forskningsinfrastruktur/databaser-och-biobanker/svenska-lifewatch/" TargetMode="External"/><Relationship Id="rId3" Type="http://schemas.openxmlformats.org/officeDocument/2006/relationships/hyperlink" Target="https://www.slu.se/institutioner/akvatiska-resurser/forskningsfartyg/" TargetMode="External"/><Relationship Id="rId7" Type="http://schemas.openxmlformats.org/officeDocument/2006/relationships/hyperlink" Target="https://www.slu.se/forskning/framgangsrik-forskning/forskningsinfrastruktur/anlaggningar/lovsta-forskningscentrum/" TargetMode="External"/><Relationship Id="rId12" Type="http://schemas.openxmlformats.org/officeDocument/2006/relationships/hyperlink" Target="https://www.slu.se/forskning/framgangsrik-forskning/forskningsinfrastruktur/laboratorier/tradtransformeringsplattform-vid-upsc/"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lu.se/institutioner/skoglig-faltforskning/forsoksparker/Svartberget_/" TargetMode="External"/><Relationship Id="rId11" Type="http://schemas.openxmlformats.org/officeDocument/2006/relationships/hyperlink" Target="https://www.slu.se/forskning/framgangsrik-forskning/forskningsinfrastruktur/laboratorier/fiskgenetiska-laboratoriet-vid-sotvattenslaboratoriet/" TargetMode="External"/><Relationship Id="rId5" Type="http://schemas.openxmlformats.org/officeDocument/2006/relationships/hyperlink" Target="https://www.slu.se/forskning/framgangsrik-forskning/forskningsinfrastruktur/anlaggningar/forsoksstationen-lonnstorp/" TargetMode="External"/><Relationship Id="rId15" Type="http://schemas.openxmlformats.org/officeDocument/2006/relationships/hyperlink" Target="https://www.slu.se/forskning/framgangsrik-forskning/forskningsinfrastruktur/" TargetMode="External"/><Relationship Id="rId10" Type="http://schemas.openxmlformats.org/officeDocument/2006/relationships/hyperlink" Target="https://www.slu.se/forskning/framgangsrik-forskning/forskningsinfrastruktur/databaser-och-biobanker/miljodata-mvm/" TargetMode="External"/><Relationship Id="rId4" Type="http://schemas.openxmlformats.org/officeDocument/2006/relationships/hyperlink" Target="https://www.universitetsdjursjukhuset.se/" TargetMode="External"/><Relationship Id="rId9" Type="http://schemas.openxmlformats.org/officeDocument/2006/relationships/hyperlink" Target="https://www.slu.se/forskning/framgangsrik-forskning/forskningsinfrastruktur/databaser-och-biobanker/nationell-genbank-for-vegetativt-forokade-vaxtslag/" TargetMode="External"/><Relationship Id="rId14" Type="http://schemas.openxmlformats.org/officeDocument/2006/relationships/hyperlink" Target="https://www.slu.se/forskning/framgangsrik-forskning/forskningsinfrastruktur/anlaggningar/sites-swedish-infrastructure-for-ecosystem-science/%2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lu.se/om-slu/ort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lu.se/om-slu/fakta-visioner-varderingar/siffror-fakt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lu.se/om-slu/fakta-visioner-varderingar/siffror-fakt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lu.se/om-slu/organis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lu.se/om-slu/fakta-visioner-varderingar/strategier-och-utvarderinga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lu.se/om-slu/fakta-visioner-varderingar/strategier-och-utvarderinga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lu.se/om-slu/fakta-visioner-varderingar/universitetsrankningar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u.se/om-slu/fakta-visioner-varderingar/slu-och-agenda203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lu.se/en/collaboration/internation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69FF8F4C-7129-744C-AD64-D71A67718DCA}" type="slidenum">
              <a:rPr lang="sv-SE" smtClean="0"/>
              <a:t>1</a:t>
            </a:fld>
            <a:endParaRPr lang="sv-SE"/>
          </a:p>
        </p:txBody>
      </p:sp>
    </p:spTree>
    <p:extLst>
      <p:ext uri="{BB962C8B-B14F-4D97-AF65-F5344CB8AC3E}">
        <p14:creationId xmlns:p14="http://schemas.microsoft.com/office/powerpoint/2010/main" val="695291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Arial" panose="020B0604020202020204" pitchFamily="34" charset="0"/>
                <a:ea typeface="+mn-ea"/>
                <a:cs typeface="Arial" panose="020B0604020202020204" pitchFamily="34" charset="0"/>
              </a:rPr>
              <a:t>SLU bedriver en omfattande samverkan med olika aktörer i samhället, nationellt och internationellt. Det görs integrerat i såväl forskning som utbildning och fortlöpande miljöanalys. Vi samverkar med offentliga organisationer, intresseorganisationer, näringsliv m.fl. Vår samverkan säkerställer att den kunskap vi tar fram är relevant för att tackla samhällets utmaningar, nu och i framtiden.</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Att samverka hjälper oss att koppla samman teori med praktik och höjer kvaliteten på vår forskning, utbildning och miljöanalys. Det gör också att vi bättre når ut med vår kunskap till den som behöver den. </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Den största delen av vår samverkan bedrivs av forskare och miljöanalytiker som samverkar i sitt dagliga arbete. </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Vi har också många strukturer och satsningar för att främja samverkan,</a:t>
            </a:r>
            <a:r>
              <a:rPr lang="sv-SE" sz="1200" b="0" i="0" kern="1200" baseline="0" dirty="0">
                <a:solidFill>
                  <a:schemeClr val="tx1"/>
                </a:solidFill>
                <a:effectLst/>
                <a:latin typeface="Arial" panose="020B0604020202020204" pitchFamily="34" charset="0"/>
                <a:ea typeface="+mn-ea"/>
                <a:cs typeface="Arial" panose="020B0604020202020204" pitchFamily="34" charset="0"/>
              </a:rPr>
              <a:t> några </a:t>
            </a:r>
            <a:r>
              <a:rPr lang="sv-SE" sz="1200" b="0" i="0" kern="1200" dirty="0">
                <a:solidFill>
                  <a:schemeClr val="tx1"/>
                </a:solidFill>
                <a:effectLst/>
                <a:latin typeface="Arial" panose="020B0604020202020204" pitchFamily="34" charset="0"/>
                <a:ea typeface="+mn-ea"/>
                <a:cs typeface="Arial" panose="020B0604020202020204" pitchFamily="34" charset="0"/>
              </a:rPr>
              <a:t>exempel:</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Ett flertal centrumbildningar och framtidsplattformar vars uppdrag rör samverkan.</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SLU har ett tjugotal forskare/lektorer med särskilda samverkansuppdrag (”samverkanslektorer”).</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Omfattande samverkan med aktörer i låginkomstländer genom SLU Global.</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Stödstrukturer för innovation och kommersialisering genom SLU Holding.</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Kompetensutveckling/fortbildning för yrkesverksamma.</a:t>
            </a:r>
          </a:p>
          <a:p>
            <a:pPr marL="171450" indent="-171450">
              <a:buFont typeface="Arial" panose="020B0604020202020204" pitchFamily="34" charset="0"/>
              <a:buChar char="•"/>
            </a:pPr>
            <a:r>
              <a:rPr lang="sv-SE" sz="1200" b="0" i="0" kern="1200" dirty="0">
                <a:solidFill>
                  <a:schemeClr val="tx1"/>
                </a:solidFill>
                <a:effectLst/>
                <a:latin typeface="Arial" panose="020B0604020202020204" pitchFamily="34" charset="0"/>
                <a:ea typeface="+mn-ea"/>
                <a:cs typeface="Arial" panose="020B0604020202020204" pitchFamily="34" charset="0"/>
              </a:rPr>
              <a:t>Kunskapsspridning – rapporter, konferenser, möten, mässor och via digitala kanaler, t.ex. webb, nyhetsbrev, </a:t>
            </a:r>
            <a:r>
              <a:rPr lang="sv-SE" sz="1200" b="0" i="0" kern="1200" dirty="0" err="1">
                <a:solidFill>
                  <a:schemeClr val="tx1"/>
                </a:solidFill>
                <a:effectLst/>
                <a:latin typeface="Arial" panose="020B0604020202020204" pitchFamily="34" charset="0"/>
                <a:ea typeface="+mn-ea"/>
                <a:cs typeface="Arial" panose="020B0604020202020204" pitchFamily="34" charset="0"/>
              </a:rPr>
              <a:t>poddar</a:t>
            </a:r>
            <a:r>
              <a:rPr lang="sv-SE" sz="1200" b="0" i="0" kern="1200" baseline="0" dirty="0">
                <a:solidFill>
                  <a:schemeClr val="tx1"/>
                </a:solidFill>
                <a:effectLst/>
                <a:latin typeface="Arial" panose="020B0604020202020204" pitchFamily="34" charset="0"/>
                <a:ea typeface="+mn-ea"/>
                <a:cs typeface="Arial" panose="020B0604020202020204" pitchFamily="34" charset="0"/>
              </a:rPr>
              <a:t> och</a:t>
            </a:r>
            <a:r>
              <a:rPr lang="sv-SE" sz="1200" b="0" i="0" kern="1200" dirty="0">
                <a:solidFill>
                  <a:schemeClr val="tx1"/>
                </a:solidFill>
                <a:effectLst/>
                <a:latin typeface="Arial" panose="020B0604020202020204" pitchFamily="34" charset="0"/>
                <a:ea typeface="+mn-ea"/>
                <a:cs typeface="Arial" panose="020B0604020202020204" pitchFamily="34" charset="0"/>
              </a:rPr>
              <a:t> film.</a:t>
            </a:r>
          </a:p>
          <a:p>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Läs mer om SLU:s samverkan: https://www.slu.se/samverkan/</a:t>
            </a:r>
            <a:endParaRPr lang="sv-SE" sz="12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10</a:t>
            </a:fld>
            <a:endParaRPr lang="sv-SE"/>
          </a:p>
        </p:txBody>
      </p:sp>
    </p:spTree>
    <p:extLst>
      <p:ext uri="{BB962C8B-B14F-4D97-AF65-F5344CB8AC3E}">
        <p14:creationId xmlns:p14="http://schemas.microsoft.com/office/powerpoint/2010/main" val="177174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Vår kunskap skapar förutsättningar för en hållbar, levande och bättre värld. SLU bidrar till att nå de globala målen (Agenda 2030), både i Sverige och internationellt.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Viktiga områden för SLU är: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Klimatförändring – </a:t>
            </a:r>
            <a:r>
              <a:rPr lang="sv-SE" sz="1200" kern="1200" dirty="0">
                <a:solidFill>
                  <a:schemeClr val="tx1"/>
                </a:solidFill>
                <a:effectLst/>
                <a:latin typeface="+mn-lt"/>
                <a:ea typeface="+mn-ea"/>
                <a:cs typeface="+mn-cs"/>
              </a:rPr>
              <a:t>att jord- och skogsbruket måste både </a:t>
            </a:r>
            <a:r>
              <a:rPr lang="sv-SE" sz="1200" b="1" kern="1200" dirty="0">
                <a:solidFill>
                  <a:schemeClr val="tx1"/>
                </a:solidFill>
                <a:effectLst/>
                <a:latin typeface="+mn-lt"/>
                <a:ea typeface="+mn-ea"/>
                <a:cs typeface="+mn-cs"/>
              </a:rPr>
              <a:t>anpassas till </a:t>
            </a:r>
            <a:r>
              <a:rPr lang="sv-SE" sz="1200" kern="1200" dirty="0">
                <a:solidFill>
                  <a:schemeClr val="tx1"/>
                </a:solidFill>
                <a:effectLst/>
                <a:latin typeface="+mn-lt"/>
                <a:ea typeface="+mn-ea"/>
                <a:cs typeface="+mn-cs"/>
              </a:rPr>
              <a:t>och bidra till att </a:t>
            </a:r>
            <a:r>
              <a:rPr lang="sv-SE" sz="1200" b="1" kern="1200" dirty="0">
                <a:solidFill>
                  <a:schemeClr val="tx1"/>
                </a:solidFill>
                <a:effectLst/>
                <a:latin typeface="+mn-lt"/>
                <a:ea typeface="+mn-ea"/>
                <a:cs typeface="+mn-cs"/>
              </a:rPr>
              <a:t>dämpa klimatförändringen</a:t>
            </a:r>
            <a:r>
              <a:rPr lang="sv-SE" sz="1200" kern="1200" dirty="0">
                <a:solidFill>
                  <a:schemeClr val="tx1"/>
                </a:solidFill>
                <a:effectLst/>
                <a:latin typeface="+mn-lt"/>
                <a:ea typeface="+mn-ea"/>
                <a:cs typeface="+mn-cs"/>
              </a:rPr>
              <a:t>. Vi utvecklar hållbara lösningar för vattenhushållning och minskade utsläpp av växthusgaser.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Livsmedelsförsörjning – </a:t>
            </a:r>
            <a:r>
              <a:rPr lang="sv-SE" sz="1200" kern="1200" dirty="0">
                <a:solidFill>
                  <a:schemeClr val="tx1"/>
                </a:solidFill>
                <a:effectLst/>
                <a:latin typeface="+mn-lt"/>
                <a:ea typeface="+mn-ea"/>
                <a:cs typeface="+mn-cs"/>
              </a:rPr>
              <a:t>att hitta resurseffektiva, både socialt, ekonomiskt och miljömässigt </a:t>
            </a:r>
            <a:r>
              <a:rPr lang="sv-SE" sz="1200" b="1" kern="1200" dirty="0">
                <a:solidFill>
                  <a:schemeClr val="tx1"/>
                </a:solidFill>
                <a:effectLst/>
                <a:latin typeface="+mn-lt"/>
                <a:ea typeface="+mn-ea"/>
                <a:cs typeface="+mn-cs"/>
              </a:rPr>
              <a:t>hållbara lösningar för en ökad global livsmedelsproduktion</a:t>
            </a:r>
            <a:r>
              <a:rPr lang="sv-SE" sz="1200" kern="1200" dirty="0">
                <a:solidFill>
                  <a:schemeClr val="tx1"/>
                </a:solidFill>
                <a:effectLst/>
                <a:latin typeface="+mn-lt"/>
                <a:ea typeface="+mn-ea"/>
                <a:cs typeface="+mn-cs"/>
              </a:rPr>
              <a:t>, bl.a. genom digitalisering och artificiell intelligens.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Hållbara städer – </a:t>
            </a:r>
            <a:r>
              <a:rPr lang="sv-SE" sz="1200" kern="1200" dirty="0">
                <a:solidFill>
                  <a:schemeClr val="tx1"/>
                </a:solidFill>
                <a:effectLst/>
                <a:latin typeface="+mn-lt"/>
                <a:ea typeface="+mn-ea"/>
                <a:cs typeface="+mn-cs"/>
              </a:rPr>
              <a:t>att </a:t>
            </a:r>
            <a:r>
              <a:rPr lang="sv-SE" sz="1200" b="1" kern="1200" dirty="0">
                <a:solidFill>
                  <a:schemeClr val="tx1"/>
                </a:solidFill>
                <a:effectLst/>
                <a:latin typeface="+mn-lt"/>
                <a:ea typeface="+mn-ea"/>
                <a:cs typeface="+mn-cs"/>
              </a:rPr>
              <a:t>planera för klimateffekter</a:t>
            </a:r>
            <a:r>
              <a:rPr lang="sv-SE" sz="1200" kern="1200" dirty="0">
                <a:solidFill>
                  <a:schemeClr val="tx1"/>
                </a:solidFill>
                <a:effectLst/>
                <a:latin typeface="+mn-lt"/>
                <a:ea typeface="+mn-ea"/>
                <a:cs typeface="+mn-cs"/>
              </a:rPr>
              <a:t>, t.ex. extrema väder och stigande havsytor och utveckla </a:t>
            </a:r>
            <a:r>
              <a:rPr lang="sv-SE" sz="1200" b="1" kern="1200" dirty="0">
                <a:solidFill>
                  <a:schemeClr val="tx1"/>
                </a:solidFill>
                <a:effectLst/>
                <a:latin typeface="+mn-lt"/>
                <a:ea typeface="+mn-ea"/>
                <a:cs typeface="+mn-cs"/>
              </a:rPr>
              <a:t>gröna infrastrukturer </a:t>
            </a:r>
            <a:r>
              <a:rPr lang="sv-SE" sz="1200" kern="1200" dirty="0">
                <a:solidFill>
                  <a:schemeClr val="tx1"/>
                </a:solidFill>
                <a:effectLst/>
                <a:latin typeface="+mn-lt"/>
                <a:ea typeface="+mn-ea"/>
                <a:cs typeface="+mn-cs"/>
              </a:rPr>
              <a:t>som bidrar till människans hälsa och välbefinnande.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Biobaserad ekonomi – </a:t>
            </a:r>
            <a:r>
              <a:rPr lang="sv-SE" sz="1200" kern="1200" dirty="0">
                <a:solidFill>
                  <a:schemeClr val="tx1"/>
                </a:solidFill>
                <a:effectLst/>
                <a:latin typeface="+mn-lt"/>
                <a:ea typeface="+mn-ea"/>
                <a:cs typeface="+mn-cs"/>
              </a:rPr>
              <a:t>att gå från fossilbaserad till biobaserad ekonomi kräver nya lösningar och avvägningar, t.ex. när det gäller </a:t>
            </a:r>
            <a:r>
              <a:rPr lang="sv-SE" sz="1200" b="1" kern="1200" dirty="0">
                <a:solidFill>
                  <a:schemeClr val="tx1"/>
                </a:solidFill>
                <a:effectLst/>
                <a:latin typeface="+mn-lt"/>
                <a:ea typeface="+mn-ea"/>
                <a:cs typeface="+mn-cs"/>
              </a:rPr>
              <a:t>markanvändning</a:t>
            </a:r>
            <a:r>
              <a:rPr lang="sv-SE" sz="1200" kern="1200" dirty="0">
                <a:solidFill>
                  <a:schemeClr val="tx1"/>
                </a:solidFill>
                <a:effectLst/>
                <a:latin typeface="+mn-lt"/>
                <a:ea typeface="+mn-ea"/>
                <a:cs typeface="+mn-cs"/>
              </a:rPr>
              <a:t>. Ska vi odla mat, foder, fiber eller energigrödor, och vem beslutar?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Global hälsa – </a:t>
            </a:r>
            <a:r>
              <a:rPr lang="sv-SE" sz="1200" kern="1200" dirty="0">
                <a:solidFill>
                  <a:schemeClr val="tx1"/>
                </a:solidFill>
                <a:effectLst/>
                <a:latin typeface="+mn-lt"/>
                <a:ea typeface="+mn-ea"/>
                <a:cs typeface="+mn-cs"/>
              </a:rPr>
              <a:t>att t.ex. minska risken för att </a:t>
            </a:r>
            <a:r>
              <a:rPr lang="sv-SE" sz="1200" b="1" kern="1200" dirty="0">
                <a:solidFill>
                  <a:schemeClr val="tx1"/>
                </a:solidFill>
                <a:effectLst/>
                <a:latin typeface="+mn-lt"/>
                <a:ea typeface="+mn-ea"/>
                <a:cs typeface="+mn-cs"/>
              </a:rPr>
              <a:t>zoonoser</a:t>
            </a:r>
            <a:r>
              <a:rPr lang="sv-SE" sz="1200" kern="1200" dirty="0">
                <a:solidFill>
                  <a:schemeClr val="tx1"/>
                </a:solidFill>
                <a:effectLst/>
                <a:latin typeface="+mn-lt"/>
                <a:ea typeface="+mn-ea"/>
                <a:cs typeface="+mn-cs"/>
              </a:rPr>
              <a:t> och sjukdomsbärande insekter sprids och minska </a:t>
            </a:r>
            <a:r>
              <a:rPr lang="sv-SE" sz="1200" b="1" kern="1200" dirty="0">
                <a:solidFill>
                  <a:schemeClr val="tx1"/>
                </a:solidFill>
                <a:effectLst/>
                <a:latin typeface="+mn-lt"/>
                <a:ea typeface="+mn-ea"/>
                <a:cs typeface="+mn-cs"/>
              </a:rPr>
              <a:t>antibiotikaanvändning</a:t>
            </a:r>
            <a:r>
              <a:rPr lang="sv-SE" sz="1200" kern="1200" dirty="0">
                <a:solidFill>
                  <a:schemeClr val="tx1"/>
                </a:solidFill>
                <a:effectLst/>
                <a:latin typeface="+mn-lt"/>
                <a:ea typeface="+mn-ea"/>
                <a:cs typeface="+mn-cs"/>
              </a:rPr>
              <a:t> inom djurhållningen, vilket bidrar till att dämpa utvecklingen av antibiotikaresistens.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Biologisk mångfald och ekosystem - </a:t>
            </a:r>
            <a:r>
              <a:rPr lang="sv-SE" sz="1200" kern="1200" dirty="0">
                <a:solidFill>
                  <a:schemeClr val="tx1"/>
                </a:solidFill>
                <a:effectLst/>
                <a:latin typeface="+mn-lt"/>
                <a:ea typeface="+mn-ea"/>
                <a:cs typeface="+mn-cs"/>
              </a:rPr>
              <a:t>att övervaka miljön ger underlag för </a:t>
            </a:r>
            <a:r>
              <a:rPr lang="sv-SE" sz="1200" b="1" kern="1200" dirty="0">
                <a:solidFill>
                  <a:schemeClr val="tx1"/>
                </a:solidFill>
                <a:effectLst/>
                <a:latin typeface="+mn-lt"/>
                <a:ea typeface="+mn-ea"/>
                <a:cs typeface="+mn-cs"/>
              </a:rPr>
              <a:t>förvaltning och återskapande av ekosystem </a:t>
            </a:r>
            <a:r>
              <a:rPr lang="sv-SE" sz="1200" kern="1200" dirty="0">
                <a:solidFill>
                  <a:schemeClr val="tx1"/>
                </a:solidFill>
                <a:effectLst/>
                <a:latin typeface="+mn-lt"/>
                <a:ea typeface="+mn-ea"/>
                <a:cs typeface="+mn-cs"/>
              </a:rPr>
              <a:t>både på land och i hav och sjöar.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några exempel på vad SLU gör för att förbättra världen:</a:t>
            </a:r>
          </a:p>
          <a:p>
            <a:pPr lvl="0"/>
            <a:r>
              <a:rPr lang="sv-SE" sz="1200" b="1" kern="1200" dirty="0">
                <a:solidFill>
                  <a:schemeClr val="tx1"/>
                </a:solidFill>
                <a:effectLst/>
                <a:latin typeface="+mn-lt"/>
                <a:ea typeface="+mn-ea"/>
                <a:cs typeface="+mn-cs"/>
              </a:rPr>
              <a:t>SLU Global</a:t>
            </a:r>
            <a:r>
              <a:rPr lang="sv-SE" sz="1200" kern="1200" dirty="0">
                <a:solidFill>
                  <a:schemeClr val="tx1"/>
                </a:solidFill>
                <a:effectLst/>
                <a:latin typeface="+mn-lt"/>
                <a:ea typeface="+mn-ea"/>
                <a:cs typeface="+mn-cs"/>
              </a:rPr>
              <a:t>: Central enhet som stöder forsknings- och utvecklingsprojekt i samarbete med forskare och universitet i låginkomstländer. </a:t>
            </a:r>
          </a:p>
          <a:p>
            <a:pPr lvl="0"/>
            <a:r>
              <a:rPr lang="sv-SE" sz="1200" b="1" kern="1200" dirty="0">
                <a:solidFill>
                  <a:schemeClr val="tx1"/>
                </a:solidFill>
                <a:effectLst/>
                <a:latin typeface="+mn-lt"/>
                <a:ea typeface="+mn-ea"/>
                <a:cs typeface="+mn-cs"/>
              </a:rPr>
              <a:t>Global Challenges University Alliance</a:t>
            </a:r>
            <a:r>
              <a:rPr lang="sv-SE" sz="1200" kern="1200" dirty="0">
                <a:solidFill>
                  <a:schemeClr val="tx1"/>
                </a:solidFill>
                <a:effectLst/>
                <a:latin typeface="+mn-lt"/>
                <a:ea typeface="+mn-ea"/>
                <a:cs typeface="+mn-cs"/>
              </a:rPr>
              <a:t>: SLU samverkar med lantbruksuniversitet i hela världen kring hållbarhetsmålen och Agenda 2030, t.ex. frågor om livsmedelsförsörjning, bioenergi, hållbar stadsutveckling och klimat. </a:t>
            </a:r>
          </a:p>
          <a:p>
            <a:pPr lvl="0"/>
            <a:r>
              <a:rPr lang="sv-SE" sz="1200" b="1" kern="1200" dirty="0">
                <a:solidFill>
                  <a:schemeClr val="tx1"/>
                </a:solidFill>
                <a:effectLst/>
                <a:latin typeface="+mn-lt"/>
                <a:ea typeface="+mn-ea"/>
                <a:cs typeface="+mn-cs"/>
              </a:rPr>
              <a:t>Innovationer</a:t>
            </a:r>
            <a:r>
              <a:rPr lang="sv-SE" sz="1200" kern="1200" dirty="0">
                <a:solidFill>
                  <a:schemeClr val="tx1"/>
                </a:solidFill>
                <a:effectLst/>
                <a:latin typeface="+mn-lt"/>
                <a:ea typeface="+mn-ea"/>
                <a:cs typeface="+mn-cs"/>
              </a:rPr>
              <a:t> baserade på kunskap från SLU gör stor skillnad i samhället.</a:t>
            </a:r>
          </a:p>
          <a:p>
            <a:pPr lvl="0"/>
            <a:r>
              <a:rPr lang="sv-SE" sz="1200" b="1" kern="1200" dirty="0">
                <a:solidFill>
                  <a:schemeClr val="tx1"/>
                </a:solidFill>
                <a:effectLst/>
                <a:latin typeface="+mn-lt"/>
                <a:ea typeface="+mn-ea"/>
                <a:cs typeface="+mn-cs"/>
              </a:rPr>
              <a:t>SLU:s miljöanalys </a:t>
            </a:r>
            <a:r>
              <a:rPr lang="sv-SE" sz="1200" kern="1200" dirty="0">
                <a:solidFill>
                  <a:schemeClr val="tx1"/>
                </a:solidFill>
                <a:effectLst/>
                <a:latin typeface="+mn-lt"/>
                <a:ea typeface="+mn-ea"/>
                <a:cs typeface="+mn-cs"/>
              </a:rPr>
              <a:t>bidrar med faktaunderlag, data och analyser, till grund för beslut i miljöfrågor, både nationellt och internationellt.</a:t>
            </a:r>
          </a:p>
          <a:p>
            <a:pPr lvl="0"/>
            <a:r>
              <a:rPr lang="sv-SE" sz="1200" b="1" kern="1200" dirty="0">
                <a:solidFill>
                  <a:schemeClr val="tx1"/>
                </a:solidFill>
                <a:effectLst/>
                <a:latin typeface="+mn-lt"/>
                <a:ea typeface="+mn-ea"/>
                <a:cs typeface="+mn-cs"/>
              </a:rPr>
              <a:t>Hela SLU är miljöcertifierat</a:t>
            </a:r>
            <a:r>
              <a:rPr lang="sv-SE" sz="1200" kern="1200" dirty="0">
                <a:solidFill>
                  <a:schemeClr val="tx1"/>
                </a:solidFill>
                <a:effectLst/>
                <a:latin typeface="+mn-lt"/>
                <a:ea typeface="+mn-ea"/>
                <a:cs typeface="+mn-cs"/>
              </a:rPr>
              <a:t> enligt ISO 14001 och har som mål att vara </a:t>
            </a:r>
            <a:r>
              <a:rPr lang="sv-SE" sz="1200" b="1" kern="1200" dirty="0">
                <a:solidFill>
                  <a:schemeClr val="tx1"/>
                </a:solidFill>
                <a:effectLst/>
                <a:latin typeface="+mn-lt"/>
                <a:ea typeface="+mn-ea"/>
                <a:cs typeface="+mn-cs"/>
              </a:rPr>
              <a:t>klimatneutralt år 2027</a:t>
            </a:r>
            <a:r>
              <a:rPr lang="sv-SE" sz="1200" kern="1200" dirty="0">
                <a:solidFill>
                  <a:schemeClr val="tx1"/>
                </a:solidFill>
                <a:effectLst/>
                <a:latin typeface="+mn-lt"/>
                <a:ea typeface="+mn-ea"/>
                <a:cs typeface="+mn-cs"/>
              </a:rPr>
              <a:t>. Vi är också registrerade i EMAS </a:t>
            </a:r>
            <a:r>
              <a:rPr lang="sv-SE" sz="1200" b="0" i="0" u="none" strike="noStrike" kern="1200" dirty="0">
                <a:solidFill>
                  <a:schemeClr val="tx1"/>
                </a:solidFill>
                <a:effectLst/>
                <a:latin typeface="+mn-lt"/>
                <a:ea typeface="+mn-ea"/>
                <a:cs typeface="+mn-cs"/>
              </a:rPr>
              <a:t>(</a:t>
            </a:r>
            <a:r>
              <a:rPr lang="sv-SE" sz="1200" b="0" i="1" u="none" strike="noStrike" kern="1200" dirty="0">
                <a:solidFill>
                  <a:schemeClr val="tx1"/>
                </a:solidFill>
                <a:effectLst/>
                <a:latin typeface="+mn-lt"/>
                <a:ea typeface="+mn-ea"/>
                <a:cs typeface="+mn-cs"/>
              </a:rPr>
              <a:t>Eco Management and </a:t>
            </a:r>
            <a:r>
              <a:rPr lang="sv-SE" sz="1200" b="0" i="1" u="none" strike="noStrike" kern="1200" dirty="0" err="1">
                <a:solidFill>
                  <a:schemeClr val="tx1"/>
                </a:solidFill>
                <a:effectLst/>
                <a:latin typeface="+mn-lt"/>
                <a:ea typeface="+mn-ea"/>
                <a:cs typeface="+mn-cs"/>
              </a:rPr>
              <a:t>Audit</a:t>
            </a:r>
            <a:r>
              <a:rPr lang="sv-SE" sz="1200" b="0" i="1" u="none" strike="noStrike" kern="1200" dirty="0">
                <a:solidFill>
                  <a:schemeClr val="tx1"/>
                </a:solidFill>
                <a:effectLst/>
                <a:latin typeface="+mn-lt"/>
                <a:ea typeface="+mn-ea"/>
                <a:cs typeface="+mn-cs"/>
              </a:rPr>
              <a:t> </a:t>
            </a:r>
            <a:r>
              <a:rPr lang="sv-SE" sz="1200" b="0" i="1" u="none" strike="noStrike" kern="1200" dirty="0" err="1">
                <a:solidFill>
                  <a:schemeClr val="tx1"/>
                </a:solidFill>
                <a:effectLst/>
                <a:latin typeface="+mn-lt"/>
                <a:ea typeface="+mn-ea"/>
                <a:cs typeface="+mn-cs"/>
              </a:rPr>
              <a:t>Scheme</a:t>
            </a:r>
            <a:r>
              <a:rPr lang="sv-SE" sz="1200" b="0" i="0" u="none" strike="noStrike" kern="1200" dirty="0">
                <a:solidFill>
                  <a:schemeClr val="tx1"/>
                </a:solidFill>
                <a:effectLst/>
                <a:latin typeface="+mn-lt"/>
                <a:ea typeface="+mn-ea"/>
                <a:cs typeface="+mn-cs"/>
              </a:rPr>
              <a:t>). Det är EU:s frivilliga miljölednings- och miljörevisionsordning.</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och Agenda 2030: </a:t>
            </a:r>
            <a:r>
              <a:rPr lang="sv-SE" sz="1200" i="1" u="sng" kern="1200" dirty="0">
                <a:solidFill>
                  <a:schemeClr val="tx1"/>
                </a:solidFill>
                <a:effectLst/>
                <a:latin typeface="+mn-lt"/>
                <a:ea typeface="+mn-ea"/>
                <a:cs typeface="+mn-cs"/>
                <a:hlinkClick r:id="rId3"/>
              </a:rPr>
              <a:t>https://www.slu.se/om-slu/fakta-visioner-varderingar/slu-och-agenda2030/</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Global, GCUA: </a:t>
            </a:r>
            <a:r>
              <a:rPr lang="sv-SE" sz="1200" i="1" u="sng" kern="1200" dirty="0">
                <a:solidFill>
                  <a:schemeClr val="tx1"/>
                </a:solidFill>
                <a:effectLst/>
                <a:latin typeface="+mn-lt"/>
                <a:ea typeface="+mn-ea"/>
                <a:cs typeface="+mn-cs"/>
                <a:hlinkClick r:id="rId4"/>
              </a:rPr>
              <a:t>https://www.slu.se/en/collaboration/international/</a:t>
            </a:r>
            <a:endParaRPr lang="sv-SE" sz="14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11</a:t>
            </a:fld>
            <a:endParaRPr lang="sv-SE"/>
          </a:p>
        </p:txBody>
      </p:sp>
    </p:spTree>
    <p:extLst>
      <p:ext uri="{BB962C8B-B14F-4D97-AF65-F5344CB8AC3E}">
        <p14:creationId xmlns:p14="http://schemas.microsoft.com/office/powerpoint/2010/main" val="235894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SLU:s studenter är eftertraktade på arbetsmarknaden och får ofta jobb direkt efter examen. </a:t>
            </a: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har ett </a:t>
            </a:r>
            <a:r>
              <a:rPr lang="sv-SE" sz="1200" b="1" kern="1200" dirty="0">
                <a:solidFill>
                  <a:schemeClr val="tx1"/>
                </a:solidFill>
                <a:effectLst/>
                <a:latin typeface="+mn-lt"/>
                <a:ea typeface="+mn-ea"/>
                <a:cs typeface="+mn-cs"/>
              </a:rPr>
              <a:t>50-tal utbildningsprogram </a:t>
            </a:r>
            <a:r>
              <a:rPr lang="sv-SE" sz="1200" kern="1200" dirty="0">
                <a:solidFill>
                  <a:schemeClr val="tx1"/>
                </a:solidFill>
                <a:effectLst/>
                <a:latin typeface="+mn-lt"/>
                <a:ea typeface="+mn-ea"/>
                <a:cs typeface="+mn-cs"/>
              </a:rPr>
              <a:t>inom naturvetenskap, samhällsvetenskap, teknik och humaniora.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har program med </a:t>
            </a:r>
            <a:r>
              <a:rPr lang="sv-SE" sz="1200" b="1" kern="1200" dirty="0">
                <a:solidFill>
                  <a:schemeClr val="tx1"/>
                </a:solidFill>
                <a:effectLst/>
                <a:latin typeface="+mn-lt"/>
                <a:ea typeface="+mn-ea"/>
                <a:cs typeface="+mn-cs"/>
              </a:rPr>
              <a:t>yrkesexamen</a:t>
            </a:r>
            <a:r>
              <a:rPr lang="sv-SE" sz="1200" kern="1200" dirty="0">
                <a:solidFill>
                  <a:schemeClr val="tx1"/>
                </a:solidFill>
                <a:effectLst/>
                <a:latin typeface="+mn-lt"/>
                <a:ea typeface="+mn-ea"/>
                <a:cs typeface="+mn-cs"/>
              </a:rPr>
              <a:t>, t.ex. </a:t>
            </a:r>
            <a:r>
              <a:rPr lang="sv-SE" sz="1200" i="1" kern="1200" dirty="0">
                <a:solidFill>
                  <a:schemeClr val="tx1"/>
                </a:solidFill>
                <a:effectLst/>
                <a:latin typeface="+mn-lt"/>
                <a:ea typeface="+mn-ea"/>
                <a:cs typeface="+mn-cs"/>
              </a:rPr>
              <a:t>Civilingenjör, Veterinär, Hippolog, Landskapsarkitekt, Skogsmästare </a:t>
            </a:r>
            <a:r>
              <a:rPr lang="sv-SE" sz="1200" kern="1200" dirty="0">
                <a:solidFill>
                  <a:schemeClr val="tx1"/>
                </a:solidFill>
                <a:effectLst/>
                <a:latin typeface="+mn-lt"/>
                <a:ea typeface="+mn-ea"/>
                <a:cs typeface="+mn-cs"/>
              </a:rPr>
              <a:t>och </a:t>
            </a:r>
            <a:r>
              <a:rPr lang="sv-SE" sz="1200" i="1" kern="1200" dirty="0">
                <a:solidFill>
                  <a:schemeClr val="tx1"/>
                </a:solidFill>
                <a:effectLst/>
                <a:latin typeface="+mn-lt"/>
                <a:ea typeface="+mn-ea"/>
                <a:cs typeface="+mn-cs"/>
              </a:rPr>
              <a:t>Agronom</a:t>
            </a:r>
            <a:r>
              <a:rPr lang="sv-SE" sz="1200" kern="1200" dirty="0">
                <a:solidFill>
                  <a:schemeClr val="tx1"/>
                </a:solidFill>
                <a:effectLst/>
                <a:latin typeface="+mn-lt"/>
                <a:ea typeface="+mn-ea"/>
                <a:cs typeface="+mn-cs"/>
              </a:rPr>
              <a:t>, men också andra utbildningar, t.ex</a:t>
            </a:r>
            <a:r>
              <a:rPr lang="sv-SE" sz="1200" i="1" kern="1200" dirty="0">
                <a:solidFill>
                  <a:schemeClr val="tx1"/>
                </a:solidFill>
                <a:effectLst/>
                <a:latin typeface="+mn-lt"/>
                <a:ea typeface="+mn-ea"/>
                <a:cs typeface="+mn-cs"/>
              </a:rPr>
              <a:t>. Biologi och miljövetenskap </a:t>
            </a:r>
            <a:r>
              <a:rPr lang="sv-SE" sz="1200" kern="1200" dirty="0">
                <a:solidFill>
                  <a:schemeClr val="tx1"/>
                </a:solidFill>
                <a:effectLst/>
                <a:latin typeface="+mn-lt"/>
                <a:ea typeface="+mn-ea"/>
                <a:cs typeface="+mn-cs"/>
              </a:rPr>
              <a:t>och </a:t>
            </a:r>
            <a:r>
              <a:rPr lang="sv-SE" sz="1200" i="1" kern="1200" dirty="0">
                <a:solidFill>
                  <a:schemeClr val="tx1"/>
                </a:solidFill>
                <a:effectLst/>
                <a:latin typeface="+mn-lt"/>
                <a:ea typeface="+mn-ea"/>
                <a:cs typeface="+mn-cs"/>
              </a:rPr>
              <a:t>Ekonomi – hållbar utveckling</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SLU erbjuder flera eftertraktade </a:t>
            </a:r>
            <a:r>
              <a:rPr lang="sv-SE" sz="1200" b="1" kern="1200" dirty="0">
                <a:solidFill>
                  <a:schemeClr val="tx1"/>
                </a:solidFill>
                <a:effectLst/>
                <a:latin typeface="+mn-lt"/>
                <a:ea typeface="+mn-ea"/>
                <a:cs typeface="+mn-cs"/>
              </a:rPr>
              <a:t>internationella masterutbildningar</a:t>
            </a:r>
            <a:r>
              <a:rPr lang="sv-SE" sz="1200" kern="1200" dirty="0">
                <a:solidFill>
                  <a:schemeClr val="tx1"/>
                </a:solidFill>
                <a:effectLst/>
                <a:latin typeface="+mn-lt"/>
                <a:ea typeface="+mn-ea"/>
                <a:cs typeface="+mn-cs"/>
              </a:rPr>
              <a:t>, till exempel </a:t>
            </a:r>
            <a:r>
              <a:rPr lang="sv-SE" sz="1200" i="1" kern="1200" dirty="0" err="1">
                <a:solidFill>
                  <a:schemeClr val="tx1"/>
                </a:solidFill>
                <a:effectLst/>
                <a:latin typeface="+mn-lt"/>
                <a:ea typeface="+mn-ea"/>
                <a:cs typeface="+mn-cs"/>
              </a:rPr>
              <a:t>Horticultural</a:t>
            </a:r>
            <a:r>
              <a:rPr lang="sv-SE" sz="1200" i="1" kern="1200" dirty="0">
                <a:solidFill>
                  <a:schemeClr val="tx1"/>
                </a:solidFill>
                <a:effectLst/>
                <a:latin typeface="+mn-lt"/>
                <a:ea typeface="+mn-ea"/>
                <a:cs typeface="+mn-cs"/>
              </a:rPr>
              <a:t> Science </a:t>
            </a:r>
            <a:r>
              <a:rPr lang="sv-SE" sz="1200" kern="1200" dirty="0">
                <a:solidFill>
                  <a:schemeClr val="tx1"/>
                </a:solidFill>
                <a:effectLst/>
                <a:latin typeface="+mn-lt"/>
                <a:ea typeface="+mn-ea"/>
                <a:cs typeface="+mn-cs"/>
              </a:rPr>
              <a:t>och </a:t>
            </a:r>
            <a:r>
              <a:rPr lang="sv-SE" sz="1200" i="1" kern="1200" dirty="0" err="1">
                <a:solidFill>
                  <a:schemeClr val="tx1"/>
                </a:solidFill>
                <a:effectLst/>
                <a:latin typeface="+mn-lt"/>
                <a:ea typeface="+mn-ea"/>
                <a:cs typeface="+mn-cs"/>
              </a:rPr>
              <a:t>Sustainable</a:t>
            </a:r>
            <a:r>
              <a:rPr lang="sv-SE" sz="1200" i="1" kern="1200" dirty="0">
                <a:solidFill>
                  <a:schemeClr val="tx1"/>
                </a:solidFill>
                <a:effectLst/>
                <a:latin typeface="+mn-lt"/>
                <a:ea typeface="+mn-ea"/>
                <a:cs typeface="+mn-cs"/>
              </a:rPr>
              <a:t> </a:t>
            </a:r>
            <a:r>
              <a:rPr lang="sv-SE" sz="1200" i="1" kern="1200" dirty="0" err="1">
                <a:solidFill>
                  <a:schemeClr val="tx1"/>
                </a:solidFill>
                <a:effectLst/>
                <a:latin typeface="+mn-lt"/>
                <a:ea typeface="+mn-ea"/>
                <a:cs typeface="+mn-cs"/>
              </a:rPr>
              <a:t>Food</a:t>
            </a:r>
            <a:r>
              <a:rPr lang="sv-SE" sz="1200" i="1" kern="1200" dirty="0">
                <a:solidFill>
                  <a:schemeClr val="tx1"/>
                </a:solidFill>
                <a:effectLst/>
                <a:latin typeface="+mn-lt"/>
                <a:ea typeface="+mn-ea"/>
                <a:cs typeface="+mn-cs"/>
              </a:rPr>
              <a:t> Systems</a:t>
            </a:r>
            <a:r>
              <a:rPr lang="sv-SE" sz="1200" kern="1200" dirty="0">
                <a:solidFill>
                  <a:schemeClr val="tx1"/>
                </a:solidFill>
                <a:effectLst/>
                <a:latin typeface="+mn-lt"/>
                <a:ea typeface="+mn-ea"/>
                <a:cs typeface="+mn-cs"/>
              </a:rPr>
              <a:t>. Drygt 40 %</a:t>
            </a:r>
            <a:r>
              <a:rPr lang="sv-SE" sz="1200" kern="1200" baseline="0" dirty="0">
                <a:solidFill>
                  <a:schemeClr val="tx1"/>
                </a:solidFill>
                <a:effectLst/>
                <a:latin typeface="+mn-lt"/>
                <a:ea typeface="+mn-ea"/>
                <a:cs typeface="+mn-cs"/>
              </a:rPr>
              <a:t> procent av våra kurser ges på engelska och 60 % av </a:t>
            </a:r>
            <a:r>
              <a:rPr lang="sv-SE" sz="1200" kern="1200" baseline="0" dirty="0" err="1">
                <a:solidFill>
                  <a:schemeClr val="tx1"/>
                </a:solidFill>
                <a:effectLst/>
                <a:latin typeface="+mn-lt"/>
                <a:ea typeface="+mn-ea"/>
                <a:cs typeface="+mn-cs"/>
              </a:rPr>
              <a:t>masterstudenterna</a:t>
            </a:r>
            <a:r>
              <a:rPr lang="sv-SE" sz="1200" kern="1200" baseline="0" dirty="0">
                <a:solidFill>
                  <a:schemeClr val="tx1"/>
                </a:solidFill>
                <a:effectLst/>
                <a:latin typeface="+mn-lt"/>
                <a:ea typeface="+mn-ea"/>
                <a:cs typeface="+mn-cs"/>
              </a:rPr>
              <a:t> kommer från andra länder än Sverige. På våra campus finns studenter från ett 50-tal länder.</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i="1"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https://www.slu.se/utbildning/</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12</a:t>
            </a:fld>
            <a:endParaRPr lang="sv-SE"/>
          </a:p>
        </p:txBody>
      </p:sp>
    </p:spTree>
    <p:extLst>
      <p:ext uri="{BB962C8B-B14F-4D97-AF65-F5344CB8AC3E}">
        <p14:creationId xmlns:p14="http://schemas.microsoft.com/office/powerpoint/2010/main" val="2588377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Vi har naturvetenskaplig spetskompetens, men också stark forskning inom humaniora och samhällsvetenskap</a:t>
            </a:r>
            <a:r>
              <a:rPr lang="sv-SE" sz="1200" b="1" i="0" kern="1200" baseline="0" dirty="0">
                <a:solidFill>
                  <a:schemeClr val="tx1"/>
                </a:solidFill>
                <a:effectLst/>
                <a:latin typeface="Arial" panose="020B0604020202020204" pitchFamily="34" charset="0"/>
                <a:ea typeface="+mn-ea"/>
                <a:cs typeface="Arial" panose="020B0604020202020204" pitchFamily="34" charset="0"/>
              </a:rPr>
              <a:t>, och </a:t>
            </a:r>
            <a:r>
              <a:rPr lang="sv-SE" sz="1200" b="1" i="0" kern="1200" dirty="0">
                <a:solidFill>
                  <a:schemeClr val="tx1"/>
                </a:solidFill>
                <a:effectLst/>
                <a:latin typeface="Arial" panose="020B0604020202020204" pitchFamily="34" charset="0"/>
                <a:ea typeface="+mn-ea"/>
                <a:cs typeface="Arial" panose="020B0604020202020204" pitchFamily="34" charset="0"/>
              </a:rPr>
              <a:t>vi arbetar tvärvetenskapligt.</a:t>
            </a:r>
          </a:p>
          <a:p>
            <a:endParaRPr lang="sv-SE" sz="1200" b="1" i="0" kern="1200" dirty="0">
              <a:solidFill>
                <a:schemeClr val="tx1"/>
              </a:solidFill>
              <a:effectLst/>
              <a:latin typeface="Arial" panose="020B0604020202020204" pitchFamily="34" charset="0"/>
              <a:ea typeface="+mn-ea"/>
              <a:cs typeface="Arial" panose="020B0604020202020204" pitchFamily="34" charset="0"/>
            </a:endParaRPr>
          </a:p>
          <a:p>
            <a:r>
              <a:rPr lang="sv-SE" sz="1200" b="0" i="0" kern="1200" dirty="0">
                <a:solidFill>
                  <a:schemeClr val="tx1"/>
                </a:solidFill>
                <a:effectLst/>
                <a:latin typeface="Arial" panose="020B0604020202020204" pitchFamily="34" charset="0"/>
                <a:ea typeface="+mn-ea"/>
                <a:cs typeface="Arial" panose="020B0604020202020204" pitchFamily="34" charset="0"/>
              </a:rPr>
              <a:t>Vi kombinerar en stark, </a:t>
            </a:r>
            <a:r>
              <a:rPr lang="sv-SE" sz="1200" b="1" i="0" kern="1200" dirty="0">
                <a:solidFill>
                  <a:schemeClr val="tx1"/>
                </a:solidFill>
                <a:effectLst/>
                <a:latin typeface="Arial" panose="020B0604020202020204" pitchFamily="34" charset="0"/>
                <a:ea typeface="+mn-ea"/>
                <a:cs typeface="Arial" panose="020B0604020202020204" pitchFamily="34" charset="0"/>
              </a:rPr>
              <a:t>nyfikenhetsbaserad grundforskning </a:t>
            </a:r>
            <a:r>
              <a:rPr lang="sv-SE" sz="1200" b="0" i="0" kern="1200" dirty="0">
                <a:solidFill>
                  <a:schemeClr val="tx1"/>
                </a:solidFill>
                <a:effectLst/>
                <a:latin typeface="Arial" panose="020B0604020202020204" pitchFamily="34" charset="0"/>
                <a:ea typeface="+mn-ea"/>
                <a:cs typeface="Arial" panose="020B0604020202020204" pitchFamily="34" charset="0"/>
              </a:rPr>
              <a:t>med mer </a:t>
            </a:r>
            <a:r>
              <a:rPr lang="sv-SE" sz="1200" b="1" i="0" kern="1200" dirty="0">
                <a:solidFill>
                  <a:schemeClr val="tx1"/>
                </a:solidFill>
                <a:effectLst/>
                <a:latin typeface="Arial" panose="020B0604020202020204" pitchFamily="34" charset="0"/>
                <a:ea typeface="+mn-ea"/>
                <a:cs typeface="Arial" panose="020B0604020202020204" pitchFamily="34" charset="0"/>
              </a:rPr>
              <a:t>tillämpningsnära studier </a:t>
            </a:r>
            <a:r>
              <a:rPr lang="sv-SE" sz="1200" b="0" i="0" kern="1200" dirty="0">
                <a:solidFill>
                  <a:schemeClr val="tx1"/>
                </a:solidFill>
                <a:effectLst/>
                <a:latin typeface="Arial" panose="020B0604020202020204" pitchFamily="34" charset="0"/>
                <a:ea typeface="+mn-ea"/>
                <a:cs typeface="Arial" panose="020B0604020202020204" pitchFamily="34" charset="0"/>
              </a:rPr>
              <a:t>för att lösa konkreta problem, lokalt och globalt.</a:t>
            </a:r>
          </a:p>
          <a:p>
            <a:endParaRPr lang="sv-SE" sz="1200" i="0" kern="120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Mycket av vår forskning kommer till nytta i samhället. Några </a:t>
            </a:r>
            <a:r>
              <a:rPr lang="sv-SE" sz="1200" b="0" i="0" kern="1200" dirty="0">
                <a:solidFill>
                  <a:schemeClr val="tx1"/>
                </a:solidFill>
                <a:effectLst/>
                <a:latin typeface="Arial" panose="020B0604020202020204" pitchFamily="34" charset="0"/>
                <a:ea typeface="+mn-ea"/>
                <a:cs typeface="Arial" panose="020B0604020202020204" pitchFamily="34" charset="0"/>
              </a:rPr>
              <a:t>exempel</a:t>
            </a:r>
            <a:r>
              <a:rPr lang="sv-SE" sz="1200" i="0" kern="1200" dirty="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Konstgjord</a:t>
            </a:r>
            <a:r>
              <a:rPr lang="sv-SE" sz="1200" i="0" kern="1200" dirty="0">
                <a:solidFill>
                  <a:schemeClr val="tx1"/>
                </a:solidFill>
                <a:effectLst/>
                <a:latin typeface="Arial" panose="020B0604020202020204" pitchFamily="34" charset="0"/>
                <a:ea typeface="+mn-ea"/>
                <a:cs typeface="Arial" panose="020B0604020202020204" pitchFamily="34" charset="0"/>
              </a:rPr>
              <a:t> </a:t>
            </a:r>
            <a:r>
              <a:rPr lang="sv-SE" sz="1200" b="1" i="0" kern="1200" dirty="0">
                <a:solidFill>
                  <a:schemeClr val="tx1"/>
                </a:solidFill>
                <a:effectLst/>
                <a:latin typeface="Arial" panose="020B0604020202020204" pitchFamily="34" charset="0"/>
                <a:ea typeface="+mn-ea"/>
                <a:cs typeface="Arial" panose="020B0604020202020204" pitchFamily="34" charset="0"/>
              </a:rPr>
              <a:t>spindeltråd</a:t>
            </a:r>
            <a:r>
              <a:rPr lang="sv-SE" sz="1200" i="0" kern="1200" dirty="0">
                <a:solidFill>
                  <a:schemeClr val="tx1"/>
                </a:solidFill>
                <a:effectLst/>
                <a:latin typeface="Arial" panose="020B0604020202020204" pitchFamily="34" charset="0"/>
                <a:ea typeface="+mn-ea"/>
                <a:cs typeface="Arial" panose="020B0604020202020204" pitchFamily="34" charset="0"/>
              </a:rPr>
              <a:t>, som kan komma att användas i medicinska sammanhang.</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Ett </a:t>
            </a:r>
            <a:r>
              <a:rPr lang="sv-SE" sz="1200" b="1" i="0" kern="1200" dirty="0">
                <a:solidFill>
                  <a:schemeClr val="tx1"/>
                </a:solidFill>
                <a:effectLst/>
                <a:latin typeface="Arial" panose="020B0604020202020204" pitchFamily="34" charset="0"/>
                <a:ea typeface="+mn-ea"/>
                <a:cs typeface="Arial" panose="020B0604020202020204" pitchFamily="34" charset="0"/>
              </a:rPr>
              <a:t>klimatvänligt ris</a:t>
            </a:r>
            <a:r>
              <a:rPr lang="sv-SE" sz="1200" i="0" kern="1200" dirty="0">
                <a:solidFill>
                  <a:schemeClr val="tx1"/>
                </a:solidFill>
                <a:effectLst/>
                <a:latin typeface="Arial" panose="020B0604020202020204" pitchFamily="34" charset="0"/>
                <a:ea typeface="+mn-ea"/>
                <a:cs typeface="Arial" panose="020B0604020202020204" pitchFamily="34" charset="0"/>
              </a:rPr>
              <a:t> som avger ett minimum av växthusgasen metan vid odling.</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Kemiska signaler</a:t>
            </a:r>
            <a:r>
              <a:rPr lang="sv-SE" sz="1200" i="0" kern="1200" dirty="0">
                <a:solidFill>
                  <a:schemeClr val="tx1"/>
                </a:solidFill>
                <a:effectLst/>
                <a:latin typeface="Arial" panose="020B0604020202020204" pitchFamily="34" charset="0"/>
                <a:ea typeface="+mn-ea"/>
                <a:cs typeface="Arial" panose="020B0604020202020204" pitchFamily="34" charset="0"/>
              </a:rPr>
              <a:t> mellan djur, växter och mikrober används för att kontrollera skadeinsekter i t.ex. äppelodlingar. </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Manual för </a:t>
            </a:r>
            <a:r>
              <a:rPr lang="sv-SE" sz="1200" b="1" i="0" kern="1200" dirty="0">
                <a:solidFill>
                  <a:schemeClr val="tx1"/>
                </a:solidFill>
                <a:effectLst/>
                <a:latin typeface="Arial" panose="020B0604020202020204" pitchFamily="34" charset="0"/>
                <a:ea typeface="+mn-ea"/>
                <a:cs typeface="Arial" panose="020B0604020202020204" pitchFamily="34" charset="0"/>
              </a:rPr>
              <a:t>förtätning av städer</a:t>
            </a:r>
          </a:p>
          <a:p>
            <a:pPr marL="171450" lvl="0" indent="-171450">
              <a:buFont typeface="Arial" panose="020B0604020202020204" pitchFamily="34" charset="0"/>
              <a:buChar char="•"/>
            </a:pPr>
            <a:endParaRPr lang="sv-SE" sz="1200" b="1" i="0" kern="120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sv-SE" sz="1200" b="0" i="1" kern="1200" dirty="0">
                <a:solidFill>
                  <a:schemeClr val="tx1"/>
                </a:solidFill>
                <a:effectLst/>
                <a:latin typeface="Arial" panose="020B0604020202020204" pitchFamily="34" charset="0"/>
                <a:ea typeface="+mn-ea"/>
                <a:cs typeface="Arial" panose="020B0604020202020204" pitchFamily="34" charset="0"/>
              </a:rPr>
              <a:t>Läs mer:</a:t>
            </a:r>
            <a:r>
              <a:rPr lang="sv-SE" sz="1200" b="0" i="1" kern="1200" baseline="0" dirty="0">
                <a:solidFill>
                  <a:schemeClr val="tx1"/>
                </a:solidFill>
                <a:effectLst/>
                <a:latin typeface="Arial" panose="020B0604020202020204" pitchFamily="34" charset="0"/>
                <a:ea typeface="+mn-ea"/>
                <a:cs typeface="Arial" panose="020B0604020202020204" pitchFamily="34" charset="0"/>
              </a:rPr>
              <a:t> </a:t>
            </a:r>
            <a:r>
              <a:rPr lang="sv-SE" dirty="0">
                <a:hlinkClick r:id="rId3"/>
              </a:rPr>
              <a:t>https://www.slu.se/forskning/framgangsrik-forskning/</a:t>
            </a:r>
            <a:endParaRPr lang="sv-SE" sz="1200" b="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13</a:t>
            </a:fld>
            <a:endParaRPr lang="sv-SE"/>
          </a:p>
        </p:txBody>
      </p:sp>
    </p:spTree>
    <p:extLst>
      <p:ext uri="{BB962C8B-B14F-4D97-AF65-F5344CB8AC3E}">
        <p14:creationId xmlns:p14="http://schemas.microsoft.com/office/powerpoint/2010/main" val="127964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SLU:s fortlöpande miljöanalys samlar kunskap om ekosystemen, dvs. våra biologiska naturresurser.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SLU är </a:t>
            </a:r>
            <a:r>
              <a:rPr lang="sv-SE" sz="1200" b="1" kern="1200" dirty="0">
                <a:solidFill>
                  <a:schemeClr val="tx1"/>
                </a:solidFill>
                <a:effectLst/>
                <a:latin typeface="+mn-lt"/>
                <a:ea typeface="+mn-ea"/>
                <a:cs typeface="+mn-cs"/>
              </a:rPr>
              <a:t>Sveriges största utförare av miljöövervakning </a:t>
            </a:r>
            <a:r>
              <a:rPr lang="sv-SE" sz="1200" kern="1200" dirty="0">
                <a:solidFill>
                  <a:schemeClr val="tx1"/>
                </a:solidFill>
                <a:effectLst/>
                <a:latin typeface="+mn-lt"/>
                <a:ea typeface="+mn-ea"/>
                <a:cs typeface="+mn-cs"/>
              </a:rPr>
              <a:t>och vår kompetens är starkt efterfrågad</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Våra experter möter samhällets behov av</a:t>
            </a:r>
            <a:r>
              <a:rPr lang="sv-SE" sz="1200" b="1" kern="1200" dirty="0">
                <a:solidFill>
                  <a:schemeClr val="tx1"/>
                </a:solidFill>
                <a:effectLst/>
                <a:latin typeface="+mn-lt"/>
                <a:ea typeface="+mn-ea"/>
                <a:cs typeface="+mn-cs"/>
              </a:rPr>
              <a:t> aktuell kunskap om hållbar användning av ekosystemen.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möter de </a:t>
            </a:r>
            <a:r>
              <a:rPr lang="sv-SE" sz="1200" b="1" kern="1200" dirty="0">
                <a:solidFill>
                  <a:schemeClr val="tx1"/>
                </a:solidFill>
                <a:effectLst/>
                <a:latin typeface="+mn-lt"/>
                <a:ea typeface="+mn-ea"/>
                <a:cs typeface="+mn-cs"/>
              </a:rPr>
              <a:t>svenska miljömålen </a:t>
            </a:r>
            <a:r>
              <a:rPr lang="sv-SE" sz="1200" kern="1200" dirty="0">
                <a:solidFill>
                  <a:schemeClr val="tx1"/>
                </a:solidFill>
                <a:effectLst/>
                <a:latin typeface="+mn-lt"/>
                <a:ea typeface="+mn-ea"/>
                <a:cs typeface="+mn-cs"/>
              </a:rPr>
              <a:t>och </a:t>
            </a:r>
            <a:r>
              <a:rPr lang="sv-SE" sz="1200" b="1" kern="1200" dirty="0">
                <a:solidFill>
                  <a:schemeClr val="tx1"/>
                </a:solidFill>
                <a:effectLst/>
                <a:latin typeface="+mn-lt"/>
                <a:ea typeface="+mn-ea"/>
                <a:cs typeface="+mn-cs"/>
              </a:rPr>
              <a:t>de globala målen inom Agenda 2030 </a:t>
            </a:r>
            <a:r>
              <a:rPr lang="sv-SE" sz="1200" kern="1200" dirty="0">
                <a:solidFill>
                  <a:schemeClr val="tx1"/>
                </a:solidFill>
                <a:effectLst/>
                <a:latin typeface="+mn-lt"/>
                <a:ea typeface="+mn-ea"/>
                <a:cs typeface="+mn-cs"/>
              </a:rPr>
              <a:t>genom </a:t>
            </a:r>
            <a:r>
              <a:rPr lang="sv-SE" sz="1200" b="1" kern="1200" dirty="0">
                <a:solidFill>
                  <a:schemeClr val="tx1"/>
                </a:solidFill>
                <a:effectLst/>
                <a:latin typeface="+mn-lt"/>
                <a:ea typeface="+mn-ea"/>
                <a:cs typeface="+mn-cs"/>
              </a:rPr>
              <a:t>12 miljöanalysprogram</a:t>
            </a:r>
            <a:r>
              <a:rPr lang="sv-SE" sz="1200" kern="1200" dirty="0">
                <a:solidFill>
                  <a:schemeClr val="tx1"/>
                </a:solidFill>
                <a:effectLst/>
                <a:latin typeface="+mn-lt"/>
                <a:ea typeface="+mn-ea"/>
                <a:cs typeface="+mn-cs"/>
              </a:rPr>
              <a:t>: Fjäll/Arktis, Skog, Jordbrukslandskap, Bebyggd miljö, Sjöar och vattendrag, Kust och hav, Övergödning, Giftfri miljö, Klimat, Försurning, Biologisk mångfald och Vilt.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Den fortlöpande miljöanalysen omfattar: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Miljöövervakning </a:t>
            </a:r>
            <a:r>
              <a:rPr lang="sv-SE" sz="1200" kern="1200" dirty="0">
                <a:solidFill>
                  <a:schemeClr val="tx1"/>
                </a:solidFill>
                <a:effectLst/>
                <a:latin typeface="+mn-lt"/>
                <a:ea typeface="+mn-ea"/>
                <a:cs typeface="+mn-cs"/>
              </a:rPr>
              <a:t>av Sveriges alla land- och vattenmiljöer, uppföljning av </a:t>
            </a:r>
            <a:r>
              <a:rPr lang="sv-SE" sz="1200" b="1" kern="1200" dirty="0">
                <a:solidFill>
                  <a:schemeClr val="tx1"/>
                </a:solidFill>
                <a:effectLst/>
                <a:latin typeface="+mn-lt"/>
                <a:ea typeface="+mn-ea"/>
                <a:cs typeface="+mn-cs"/>
              </a:rPr>
              <a:t>EU:s fiskeripolitik</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b="1" u="none" kern="1200" dirty="0">
                <a:solidFill>
                  <a:schemeClr val="tx1"/>
                </a:solidFill>
                <a:effectLst/>
                <a:latin typeface="+mn-lt"/>
                <a:ea typeface="+mn-ea"/>
                <a:cs typeface="+mn-cs"/>
              </a:rPr>
              <a:t>Analyser</a:t>
            </a:r>
            <a:r>
              <a:rPr lang="sv-SE" sz="1200" u="none" kern="1200" dirty="0">
                <a:solidFill>
                  <a:schemeClr val="tx1"/>
                </a:solidFill>
                <a:effectLst/>
                <a:latin typeface="+mn-lt"/>
                <a:ea typeface="+mn-ea"/>
                <a:cs typeface="+mn-cs"/>
              </a:rPr>
              <a:t> av insamlade data.</a:t>
            </a:r>
          </a:p>
          <a:p>
            <a:pPr marL="171450" lvl="0" indent="-171450">
              <a:buFont typeface="Arial" panose="020B0604020202020204" pitchFamily="34" charset="0"/>
              <a:buChar char="•"/>
            </a:pPr>
            <a:r>
              <a:rPr lang="sv-SE" sz="1200" b="1" u="none" kern="1200" dirty="0">
                <a:solidFill>
                  <a:schemeClr val="accent5">
                    <a:lumMod val="75000"/>
                  </a:schemeClr>
                </a:solidFill>
                <a:effectLst/>
                <a:latin typeface="+mn-lt"/>
                <a:ea typeface="+mn-ea"/>
                <a:cs typeface="+mn-cs"/>
              </a:rPr>
              <a:t>Kunskapsunderlag</a:t>
            </a:r>
            <a:r>
              <a:rPr lang="sv-SE" sz="1200" b="0" u="none" kern="1200" dirty="0">
                <a:solidFill>
                  <a:schemeClr val="accent5">
                    <a:lumMod val="75000"/>
                  </a:schemeClr>
                </a:solidFill>
                <a:effectLst/>
                <a:latin typeface="+mn-lt"/>
                <a:ea typeface="+mn-ea"/>
                <a:cs typeface="+mn-cs"/>
              </a:rPr>
              <a:t> </a:t>
            </a:r>
            <a:r>
              <a:rPr lang="sv-SE" sz="1200" u="none" kern="1200" dirty="0">
                <a:solidFill>
                  <a:schemeClr val="tx1"/>
                </a:solidFill>
                <a:effectLst/>
                <a:latin typeface="+mn-lt"/>
                <a:ea typeface="+mn-ea"/>
                <a:cs typeface="+mn-cs"/>
              </a:rPr>
              <a:t>inom</a:t>
            </a:r>
            <a:r>
              <a:rPr lang="sv-SE" sz="1200" u="none" kern="1200" baseline="0" dirty="0">
                <a:solidFill>
                  <a:schemeClr val="tx1"/>
                </a:solidFill>
                <a:effectLst/>
                <a:latin typeface="+mn-lt"/>
                <a:ea typeface="+mn-ea"/>
                <a:cs typeface="+mn-cs"/>
              </a:rPr>
              <a:t> aktuella områden, som </a:t>
            </a:r>
            <a:r>
              <a:rPr lang="sv-SE" sz="1200" u="none" kern="1200" dirty="0">
                <a:solidFill>
                  <a:schemeClr val="tx1"/>
                </a:solidFill>
                <a:effectLst/>
                <a:latin typeface="+mn-lt"/>
                <a:ea typeface="+mn-ea"/>
                <a:cs typeface="+mn-cs"/>
              </a:rPr>
              <a:t>tas fram</a:t>
            </a:r>
            <a:r>
              <a:rPr lang="sv-SE" sz="1200" u="none" kern="1200" baseline="0" dirty="0">
                <a:solidFill>
                  <a:schemeClr val="tx1"/>
                </a:solidFill>
                <a:effectLst/>
                <a:latin typeface="+mn-lt"/>
                <a:ea typeface="+mn-ea"/>
                <a:cs typeface="+mn-cs"/>
              </a:rPr>
              <a:t> på förfrågan, t.ex. underlag som kan ge en </a:t>
            </a:r>
            <a:r>
              <a:rPr lang="sv-SE" sz="1200" u="none" kern="1200" dirty="0">
                <a:solidFill>
                  <a:schemeClr val="tx1"/>
                </a:solidFill>
                <a:effectLst/>
                <a:latin typeface="+mn-lt"/>
                <a:ea typeface="+mn-ea"/>
                <a:cs typeface="+mn-cs"/>
              </a:rPr>
              <a:t>vetenskapligt grundad bild av konsekvenserna av en myndighets beslut.</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Metodutveckling</a:t>
            </a:r>
            <a:r>
              <a:rPr lang="sv-SE" sz="1200" kern="1200" dirty="0">
                <a:solidFill>
                  <a:schemeClr val="tx1"/>
                </a:solidFill>
                <a:effectLst/>
                <a:latin typeface="+mn-lt"/>
                <a:ea typeface="+mn-ea"/>
                <a:cs typeface="+mn-cs"/>
              </a:rPr>
              <a:t> för smartare och effektivare miljöanalys, t.ex. e-dna, fjärranalysmetoder, </a:t>
            </a:r>
            <a:r>
              <a:rPr lang="sv-SE" sz="1200" kern="1200" dirty="0" err="1">
                <a:solidFill>
                  <a:schemeClr val="tx1"/>
                </a:solidFill>
                <a:effectLst/>
                <a:latin typeface="+mn-lt"/>
                <a:ea typeface="+mn-ea"/>
                <a:cs typeface="+mn-cs"/>
              </a:rPr>
              <a:t>genomikmetoder</a:t>
            </a:r>
            <a:r>
              <a:rPr lang="sv-SE" sz="1200" kern="1200" dirty="0">
                <a:solidFill>
                  <a:schemeClr val="tx1"/>
                </a:solidFill>
                <a:effectLst/>
                <a:latin typeface="+mn-lt"/>
                <a:ea typeface="+mn-ea"/>
                <a:cs typeface="+mn-cs"/>
              </a:rPr>
              <a:t> och biologiska tester.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Öppna data och webbtjänster, </a:t>
            </a:r>
            <a:r>
              <a:rPr lang="sv-SE" sz="1200" kern="1200" dirty="0">
                <a:solidFill>
                  <a:schemeClr val="tx1"/>
                </a:solidFill>
                <a:effectLst/>
                <a:latin typeface="+mn-lt"/>
                <a:ea typeface="+mn-ea"/>
                <a:cs typeface="+mn-cs"/>
              </a:rPr>
              <a:t>där bl.a. mångåriga serier med data från miljöövervakning och inventeringar tillgängliggörs, t.ex. Riksskogstaxeringen.</a:t>
            </a:r>
          </a:p>
          <a:p>
            <a:pPr marL="171450" lvl="0" indent="-171450">
              <a:buFont typeface="Arial" panose="020B0604020202020204" pitchFamily="34" charset="0"/>
              <a:buChar char="•"/>
            </a:pPr>
            <a:r>
              <a:rPr lang="sv-SE" sz="1200" u="none" kern="1200" dirty="0">
                <a:solidFill>
                  <a:schemeClr val="tx1"/>
                </a:solidFill>
                <a:effectLst/>
                <a:latin typeface="+mn-lt"/>
                <a:ea typeface="+mn-ea"/>
                <a:cs typeface="+mn-cs"/>
              </a:rPr>
              <a:t>Levererar </a:t>
            </a:r>
            <a:r>
              <a:rPr lang="sv-SE" sz="1200" b="1" u="none" kern="1200" dirty="0">
                <a:solidFill>
                  <a:schemeClr val="tx1"/>
                </a:solidFill>
                <a:effectLst/>
                <a:latin typeface="+mn-lt"/>
                <a:ea typeface="+mn-ea"/>
                <a:cs typeface="+mn-cs"/>
              </a:rPr>
              <a:t>underlag för rapportering</a:t>
            </a:r>
            <a:r>
              <a:rPr lang="sv-SE" sz="1200" u="none" kern="1200" dirty="0">
                <a:solidFill>
                  <a:schemeClr val="tx1"/>
                </a:solidFill>
                <a:effectLst/>
                <a:latin typeface="+mn-lt"/>
                <a:ea typeface="+mn-ea"/>
                <a:cs typeface="+mn-cs"/>
              </a:rPr>
              <a:t> till internationella miljösamarbeten</a:t>
            </a:r>
            <a:r>
              <a:rPr lang="sv-SE" sz="1200" b="1" u="none" kern="1200" dirty="0">
                <a:solidFill>
                  <a:schemeClr val="tx1"/>
                </a:solidFill>
                <a:effectLst/>
                <a:latin typeface="+mn-lt"/>
                <a:ea typeface="+mn-ea"/>
                <a:cs typeface="+mn-cs"/>
              </a:rPr>
              <a:t> </a:t>
            </a:r>
            <a:r>
              <a:rPr lang="sv-SE" sz="1200" u="none" kern="1200" dirty="0">
                <a:solidFill>
                  <a:schemeClr val="tx1"/>
                </a:solidFill>
                <a:effectLst/>
                <a:latin typeface="+mn-lt"/>
                <a:ea typeface="+mn-ea"/>
                <a:cs typeface="+mn-cs"/>
              </a:rPr>
              <a:t>som t.ex. EU-direktiv och internationella konventioner</a:t>
            </a:r>
            <a:r>
              <a:rPr lang="sv-SE" sz="1200" u="none" kern="1200" baseline="0" dirty="0">
                <a:solidFill>
                  <a:schemeClr val="tx1"/>
                </a:solidFill>
                <a:effectLst/>
                <a:latin typeface="+mn-lt"/>
                <a:ea typeface="+mn-ea"/>
                <a:cs typeface="+mn-cs"/>
              </a:rPr>
              <a:t> och representerar ibland Sverige i sådana sammanhang.</a:t>
            </a:r>
            <a:endParaRPr lang="sv-SE" sz="1200" u="none"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Medborgarforskning</a:t>
            </a:r>
            <a:r>
              <a:rPr lang="sv-SE" sz="1200" kern="1200" dirty="0">
                <a:solidFill>
                  <a:schemeClr val="tx1"/>
                </a:solidFill>
                <a:effectLst/>
                <a:latin typeface="+mn-lt"/>
                <a:ea typeface="+mn-ea"/>
                <a:cs typeface="+mn-cs"/>
              </a:rPr>
              <a:t>: SLU är ett viktigt nav för frivilligrapportering av naturobservationer i Sverige där Artportalen är störst.</a:t>
            </a:r>
          </a:p>
          <a:p>
            <a:r>
              <a:rPr lang="sv-SE" sz="1200" kern="1200" dirty="0">
                <a:solidFill>
                  <a:schemeClr val="tx1"/>
                </a:solidFill>
                <a:effectLst/>
                <a:latin typeface="+mn-lt"/>
                <a:ea typeface="+mn-ea"/>
                <a:cs typeface="+mn-cs"/>
              </a:rPr>
              <a:t>SLU:s miljöanalys är ledande i Europa på utformning av miljöövervakningsmetoder och världsledande inom metoder för skogsinventering.</a:t>
            </a: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https://www.slu.se/miljoanalys/</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14</a:t>
            </a:fld>
            <a:endParaRPr lang="sv-SE"/>
          </a:p>
        </p:txBody>
      </p:sp>
    </p:spTree>
    <p:extLst>
      <p:ext uri="{BB962C8B-B14F-4D97-AF65-F5344CB8AC3E}">
        <p14:creationId xmlns:p14="http://schemas.microsoft.com/office/powerpoint/2010/main" val="80134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 har en omfattande infrastruktur som forskare inom och utanför SLU kan använda sig av.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några exempel på vår unika forskningsinfrastruktur:</a:t>
            </a:r>
          </a:p>
          <a:p>
            <a:pPr marL="171450" lvl="0" indent="-171450">
              <a:buFont typeface="Arial" panose="020B0604020202020204" pitchFamily="34" charset="0"/>
              <a:buChar char="•"/>
            </a:pPr>
            <a:r>
              <a:rPr lang="sv-SE" sz="1200" b="1" u="sng" kern="1200" dirty="0">
                <a:solidFill>
                  <a:schemeClr val="tx1"/>
                </a:solidFill>
                <a:effectLst/>
                <a:latin typeface="+mn-lt"/>
                <a:ea typeface="+mn-ea"/>
                <a:cs typeface="+mn-cs"/>
                <a:hlinkClick r:id="rId3"/>
              </a:rPr>
              <a:t>Forskningsfartyget R/V Svea</a:t>
            </a:r>
            <a:r>
              <a:rPr lang="sv-SE" sz="1200" kern="1200" dirty="0">
                <a:solidFill>
                  <a:schemeClr val="tx1"/>
                </a:solidFill>
                <a:effectLst/>
                <a:latin typeface="+mn-lt"/>
                <a:ea typeface="+mn-ea"/>
                <a:cs typeface="+mn-cs"/>
              </a:rPr>
              <a:t> –  ett av världens modernaste forskningsfartyg. Hon ägs av SLU och är specialbyggd för fisk- och miljöövervakning. Togs i drift under 2019.</a:t>
            </a:r>
          </a:p>
          <a:p>
            <a:pPr marL="171450" lvl="0" indent="-171450">
              <a:buFont typeface="Arial" panose="020B0604020202020204" pitchFamily="34" charset="0"/>
              <a:buChar char="•"/>
            </a:pPr>
            <a:r>
              <a:rPr lang="sv-SE" sz="1200" b="1" u="sng" kern="1200" dirty="0">
                <a:solidFill>
                  <a:schemeClr val="tx1"/>
                </a:solidFill>
                <a:effectLst/>
                <a:latin typeface="+mn-lt"/>
                <a:ea typeface="+mn-ea"/>
                <a:cs typeface="+mn-cs"/>
                <a:hlinkClick r:id="rId4"/>
              </a:rPr>
              <a:t>Universitetsdjursjukhus</a:t>
            </a:r>
            <a:r>
              <a:rPr lang="sv-SE" sz="1200" b="0" u="sng" kern="1200" dirty="0">
                <a:solidFill>
                  <a:schemeClr val="tx1"/>
                </a:solidFill>
                <a:effectLst/>
                <a:latin typeface="+mn-lt"/>
                <a:ea typeface="+mn-ea"/>
                <a:cs typeface="+mn-cs"/>
                <a:hlinkClick r:id="rId4"/>
              </a:rPr>
              <a:t> (UDS)</a:t>
            </a:r>
            <a:r>
              <a:rPr lang="sv-SE" sz="1200" kern="1200" dirty="0">
                <a:solidFill>
                  <a:schemeClr val="tx1"/>
                </a:solidFill>
                <a:effectLst/>
                <a:latin typeface="+mn-lt"/>
                <a:ea typeface="+mn-ea"/>
                <a:cs typeface="+mn-cs"/>
              </a:rPr>
              <a:t> – med många specialister inom veterinärmedicin i Uppsala. Enda universitetsdjursjukhuset i Sverige.</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Fältforskningsanläggningar</a:t>
            </a:r>
            <a:r>
              <a:rPr lang="sv-SE" sz="1200" kern="1200" dirty="0">
                <a:solidFill>
                  <a:schemeClr val="tx1"/>
                </a:solidFill>
                <a:effectLst/>
                <a:latin typeface="+mn-lt"/>
                <a:ea typeface="+mn-ea"/>
                <a:cs typeface="+mn-cs"/>
              </a:rPr>
              <a:t>, t.ex. </a:t>
            </a:r>
            <a:r>
              <a:rPr lang="sv-SE" sz="1200" u="sng" kern="1200" dirty="0">
                <a:solidFill>
                  <a:schemeClr val="tx1"/>
                </a:solidFill>
                <a:effectLst/>
                <a:latin typeface="+mn-lt"/>
                <a:ea typeface="+mn-ea"/>
                <a:cs typeface="+mn-cs"/>
                <a:hlinkClick r:id="rId5"/>
              </a:rPr>
              <a:t>Lönnstorps forskningsstation</a:t>
            </a:r>
            <a:r>
              <a:rPr lang="sv-SE" sz="1200"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hlinkClick r:id="rId6"/>
              </a:rPr>
              <a:t>Svartbergets</a:t>
            </a:r>
            <a:r>
              <a:rPr lang="sv-SE" sz="1200" u="sng" kern="1200" dirty="0">
                <a:solidFill>
                  <a:schemeClr val="tx1"/>
                </a:solidFill>
                <a:effectLst/>
                <a:latin typeface="+mn-lt"/>
                <a:ea typeface="+mn-ea"/>
                <a:cs typeface="+mn-cs"/>
                <a:hlinkClick r:id="rId6"/>
              </a:rPr>
              <a:t> försökspark</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Anläggningar för djur- och växtforskning</a:t>
            </a:r>
            <a:r>
              <a:rPr lang="sv-SE" sz="1200" kern="1200" dirty="0">
                <a:solidFill>
                  <a:schemeClr val="tx1"/>
                </a:solidFill>
                <a:effectLst/>
                <a:latin typeface="+mn-lt"/>
                <a:ea typeface="+mn-ea"/>
                <a:cs typeface="+mn-cs"/>
              </a:rPr>
              <a:t>, t.ex. </a:t>
            </a:r>
            <a:r>
              <a:rPr lang="sv-SE" sz="1200" u="sng" kern="1200" dirty="0" err="1">
                <a:solidFill>
                  <a:schemeClr val="tx1"/>
                </a:solidFill>
                <a:effectLst/>
                <a:latin typeface="+mn-lt"/>
                <a:ea typeface="+mn-ea"/>
                <a:cs typeface="+mn-cs"/>
                <a:hlinkClick r:id="rId7"/>
              </a:rPr>
              <a:t>Lövsta</a:t>
            </a:r>
            <a:r>
              <a:rPr lang="sv-SE" sz="1200" u="sng" kern="1200" dirty="0">
                <a:solidFill>
                  <a:schemeClr val="tx1"/>
                </a:solidFill>
                <a:effectLst/>
                <a:latin typeface="+mn-lt"/>
                <a:ea typeface="+mn-ea"/>
                <a:cs typeface="+mn-cs"/>
                <a:hlinkClick r:id="rId7"/>
              </a:rPr>
              <a:t> lantbruksforskning,</a:t>
            </a:r>
            <a:r>
              <a:rPr lang="sv-SE" sz="1200" kern="1200" dirty="0">
                <a:solidFill>
                  <a:schemeClr val="tx1"/>
                </a:solidFill>
                <a:effectLst/>
                <a:latin typeface="+mn-lt"/>
                <a:ea typeface="+mn-ea"/>
                <a:cs typeface="+mn-cs"/>
              </a:rPr>
              <a:t> och </a:t>
            </a:r>
            <a:r>
              <a:rPr lang="sv-SE" sz="1200" u="sng" kern="1200" dirty="0">
                <a:solidFill>
                  <a:schemeClr val="tx1"/>
                </a:solidFill>
                <a:effectLst/>
                <a:latin typeface="+mn-lt"/>
                <a:ea typeface="+mn-ea"/>
                <a:cs typeface="+mn-cs"/>
                <a:hlinkClick r:id="rId8"/>
              </a:rPr>
              <a:t>Biotronen i Alnarp</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Databaser och biobanker</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9"/>
              </a:rPr>
              <a:t>Nationella genbanken för vegetativt förökade trädgårdsväxter</a:t>
            </a:r>
            <a:r>
              <a:rPr lang="sv-SE" sz="1200" kern="1200" dirty="0">
                <a:solidFill>
                  <a:schemeClr val="tx1"/>
                </a:solidFill>
                <a:effectLst/>
                <a:latin typeface="+mn-lt"/>
                <a:ea typeface="+mn-ea"/>
                <a:cs typeface="+mn-cs"/>
              </a:rPr>
              <a:t>, och </a:t>
            </a:r>
            <a:r>
              <a:rPr lang="sv-SE" sz="1200" u="sng" kern="1200" dirty="0">
                <a:solidFill>
                  <a:schemeClr val="tx1"/>
                </a:solidFill>
                <a:effectLst/>
                <a:latin typeface="+mn-lt"/>
                <a:ea typeface="+mn-ea"/>
                <a:cs typeface="+mn-cs"/>
                <a:hlinkClick r:id="rId10"/>
              </a:rPr>
              <a:t>Mark- vatten och miljödata</a:t>
            </a:r>
            <a:r>
              <a:rPr lang="sv-SE"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Laboratorier</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11"/>
              </a:rPr>
              <a:t>Fiskgenetiska laboratoriet vid Sötvattenslaboratoriet</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12"/>
              </a:rPr>
              <a:t>Trädtransformeringsplattform vid UPSC</a:t>
            </a:r>
            <a:r>
              <a:rPr lang="sv-SE" sz="1200" kern="1200" dirty="0">
                <a:solidFill>
                  <a:schemeClr val="tx1"/>
                </a:solidFill>
                <a:effectLst/>
                <a:latin typeface="+mn-lt"/>
                <a:ea typeface="+mn-ea"/>
                <a:cs typeface="+mn-cs"/>
              </a:rPr>
              <a:t>,. </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SLU samordnar </a:t>
            </a:r>
            <a:r>
              <a:rPr lang="sv-SE" sz="1200" kern="1200" dirty="0">
                <a:solidFill>
                  <a:schemeClr val="tx1"/>
                </a:solidFill>
                <a:effectLst/>
                <a:latin typeface="+mn-lt"/>
                <a:ea typeface="+mn-ea"/>
                <a:cs typeface="+mn-cs"/>
              </a:rPr>
              <a:t>också de två nationella forskningsinfrastrukturerna </a:t>
            </a:r>
            <a:r>
              <a:rPr lang="sv-SE" sz="1200" u="sng" kern="1200" dirty="0">
                <a:solidFill>
                  <a:schemeClr val="tx1"/>
                </a:solidFill>
                <a:effectLst/>
                <a:latin typeface="+mn-lt"/>
                <a:ea typeface="+mn-ea"/>
                <a:cs typeface="+mn-cs"/>
                <a:hlinkClick r:id="rId13"/>
              </a:rPr>
              <a:t>Swedish </a:t>
            </a:r>
            <a:r>
              <a:rPr lang="sv-SE" sz="1200" u="sng" kern="1200" dirty="0" err="1">
                <a:solidFill>
                  <a:schemeClr val="tx1"/>
                </a:solidFill>
                <a:effectLst/>
                <a:latin typeface="+mn-lt"/>
                <a:ea typeface="+mn-ea"/>
                <a:cs typeface="+mn-cs"/>
                <a:hlinkClick r:id="rId13"/>
              </a:rPr>
              <a:t>Lifewatch</a:t>
            </a:r>
            <a:r>
              <a:rPr lang="sv-SE" sz="1200" u="sng" kern="1200" dirty="0">
                <a:solidFill>
                  <a:schemeClr val="tx1"/>
                </a:solidFill>
                <a:effectLst/>
                <a:latin typeface="+mn-lt"/>
                <a:ea typeface="+mn-ea"/>
                <a:cs typeface="+mn-cs"/>
                <a:hlinkClick r:id="rId13"/>
              </a:rPr>
              <a:t>,</a:t>
            </a:r>
            <a:r>
              <a:rPr lang="sv-SE" sz="1200" kern="1200" dirty="0">
                <a:solidFill>
                  <a:schemeClr val="tx1"/>
                </a:solidFill>
                <a:effectLst/>
                <a:latin typeface="+mn-lt"/>
                <a:ea typeface="+mn-ea"/>
                <a:cs typeface="+mn-cs"/>
              </a:rPr>
              <a:t> och </a:t>
            </a:r>
            <a:r>
              <a:rPr lang="sv-SE" sz="1200" u="sng" kern="1200" dirty="0">
                <a:solidFill>
                  <a:schemeClr val="tx1"/>
                </a:solidFill>
                <a:effectLst/>
                <a:latin typeface="+mn-lt"/>
                <a:ea typeface="+mn-ea"/>
                <a:cs typeface="+mn-cs"/>
                <a:hlinkClick r:id="rId14"/>
              </a:rPr>
              <a:t>Swedish </a:t>
            </a:r>
            <a:r>
              <a:rPr lang="sv-SE" sz="1200" u="sng" kern="1200" dirty="0" err="1">
                <a:solidFill>
                  <a:schemeClr val="tx1"/>
                </a:solidFill>
                <a:effectLst/>
                <a:latin typeface="+mn-lt"/>
                <a:ea typeface="+mn-ea"/>
                <a:cs typeface="+mn-cs"/>
                <a:hlinkClick r:id="rId14"/>
              </a:rPr>
              <a:t>Infrastructure</a:t>
            </a:r>
            <a:r>
              <a:rPr lang="sv-SE" sz="1200" u="sng" kern="1200" dirty="0">
                <a:solidFill>
                  <a:schemeClr val="tx1"/>
                </a:solidFill>
                <a:effectLst/>
                <a:latin typeface="+mn-lt"/>
                <a:ea typeface="+mn-ea"/>
                <a:cs typeface="+mn-cs"/>
                <a:hlinkClick r:id="rId14"/>
              </a:rPr>
              <a:t> for </a:t>
            </a:r>
            <a:r>
              <a:rPr lang="sv-SE" sz="1200" u="sng" kern="1200" dirty="0" err="1">
                <a:solidFill>
                  <a:schemeClr val="tx1"/>
                </a:solidFill>
                <a:effectLst/>
                <a:latin typeface="+mn-lt"/>
                <a:ea typeface="+mn-ea"/>
                <a:cs typeface="+mn-cs"/>
                <a:hlinkClick r:id="rId14"/>
              </a:rPr>
              <a:t>Ecosystem</a:t>
            </a:r>
            <a:r>
              <a:rPr lang="sv-SE" sz="1200" u="sng" kern="1200" dirty="0">
                <a:solidFill>
                  <a:schemeClr val="tx1"/>
                </a:solidFill>
                <a:effectLst/>
                <a:latin typeface="+mn-lt"/>
                <a:ea typeface="+mn-ea"/>
                <a:cs typeface="+mn-cs"/>
                <a:hlinkClick r:id="rId14"/>
              </a:rPr>
              <a:t> Science (Sites)</a:t>
            </a:r>
            <a:endParaRPr lang="sv-SE" sz="1200" u="sng"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vår forskningsinfrastruktur: </a:t>
            </a:r>
            <a:r>
              <a:rPr lang="sv-SE" sz="1200" i="1" u="sng" kern="1200" dirty="0">
                <a:solidFill>
                  <a:schemeClr val="tx1"/>
                </a:solidFill>
                <a:effectLst/>
                <a:latin typeface="+mn-lt"/>
                <a:ea typeface="+mn-ea"/>
                <a:cs typeface="+mn-cs"/>
                <a:hlinkClick r:id="rId15"/>
              </a:rPr>
              <a:t>https://www.slu.se/forskning/framgangsrik-forskning/forskningsinfrastruktur/</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endParaRPr lang="sv-SE" sz="1200" b="0" i="1" u="none" kern="1200" cap="all" dirty="0">
              <a:solidFill>
                <a:schemeClr val="tx1"/>
              </a:solidFill>
              <a:effectLst/>
              <a:latin typeface="Arial" panose="020B0604020202020204" pitchFamily="34" charset="0"/>
              <a:ea typeface="+mn-ea"/>
              <a:cs typeface="Arial" panose="020B0604020202020204" pitchFamily="34" charset="0"/>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15</a:t>
            </a:fld>
            <a:endParaRPr lang="sv-SE"/>
          </a:p>
        </p:txBody>
      </p:sp>
    </p:spTree>
    <p:extLst>
      <p:ext uri="{BB962C8B-B14F-4D97-AF65-F5344CB8AC3E}">
        <p14:creationId xmlns:p14="http://schemas.microsoft.com/office/powerpoint/2010/main" val="139714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Vi har idag tre huvudorter </a:t>
            </a:r>
            <a:r>
              <a:rPr lang="sv-SE" sz="1200" i="0" kern="1200" dirty="0">
                <a:solidFill>
                  <a:schemeClr val="tx1"/>
                </a:solidFill>
                <a:effectLst/>
                <a:latin typeface="Arial" panose="020B0604020202020204" pitchFamily="34" charset="0"/>
                <a:ea typeface="+mn-ea"/>
                <a:cs typeface="Arial" panose="020B0604020202020204" pitchFamily="34" charset="0"/>
              </a:rPr>
              <a:t>vilka våra 4 fakulteter utgår ifrån: </a:t>
            </a:r>
          </a:p>
          <a:p>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Alnarp</a:t>
            </a:r>
            <a:r>
              <a:rPr lang="sv-SE" sz="1200" i="0" kern="1200" dirty="0">
                <a:solidFill>
                  <a:schemeClr val="tx1"/>
                </a:solidFill>
                <a:effectLst/>
                <a:latin typeface="Arial" panose="020B0604020202020204" pitchFamily="34" charset="0"/>
                <a:ea typeface="+mn-ea"/>
                <a:cs typeface="Arial" panose="020B0604020202020204" pitchFamily="34" charset="0"/>
              </a:rPr>
              <a:t> – fakulteten för landskapsarkitektur, trädgårds- och växtproduktionsvetenskap</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Umeå</a:t>
            </a:r>
            <a:r>
              <a:rPr lang="sv-SE" sz="1200" i="0" kern="1200" dirty="0">
                <a:solidFill>
                  <a:schemeClr val="tx1"/>
                </a:solidFill>
                <a:effectLst/>
                <a:latin typeface="Arial" panose="020B0604020202020204" pitchFamily="34" charset="0"/>
                <a:ea typeface="+mn-ea"/>
                <a:cs typeface="Arial" panose="020B0604020202020204" pitchFamily="34" charset="0"/>
              </a:rPr>
              <a:t> – fakulteten för skogsvetenskap</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Uppsala</a:t>
            </a:r>
            <a:r>
              <a:rPr lang="sv-SE" sz="1200" i="0" kern="1200" dirty="0">
                <a:solidFill>
                  <a:schemeClr val="tx1"/>
                </a:solidFill>
                <a:effectLst/>
                <a:latin typeface="Arial" panose="020B0604020202020204" pitchFamily="34" charset="0"/>
                <a:ea typeface="+mn-ea"/>
                <a:cs typeface="Arial" panose="020B0604020202020204" pitchFamily="34" charset="0"/>
              </a:rPr>
              <a:t> –  fakulteten för naturresurser och jordbruksvetenskap och fakulteten för veterinärmedicin och husdjursvetenskap</a:t>
            </a:r>
          </a:p>
          <a:p>
            <a:r>
              <a:rPr lang="sv-SE" sz="1200" i="0" kern="1200" dirty="0">
                <a:solidFill>
                  <a:schemeClr val="tx1"/>
                </a:solidFill>
                <a:effectLst/>
                <a:latin typeface="Arial" panose="020B0604020202020204" pitchFamily="34" charset="0"/>
                <a:ea typeface="+mn-ea"/>
                <a:cs typeface="Arial" panose="020B0604020202020204" pitchFamily="34" charset="0"/>
              </a:rPr>
              <a:t> </a:t>
            </a:r>
          </a:p>
          <a:p>
            <a:r>
              <a:rPr lang="sv-SE" sz="1200" i="0" kern="1200" dirty="0">
                <a:solidFill>
                  <a:schemeClr val="tx1"/>
                </a:solidFill>
                <a:effectLst/>
                <a:latin typeface="Arial" panose="020B0604020202020204" pitchFamily="34" charset="0"/>
                <a:ea typeface="+mn-ea"/>
                <a:cs typeface="Arial" panose="020B0604020202020204" pitchFamily="34" charset="0"/>
              </a:rPr>
              <a:t>Vi bedriver</a:t>
            </a:r>
            <a:r>
              <a:rPr lang="sv-SE" sz="1200" i="0" kern="1200" baseline="0" dirty="0">
                <a:solidFill>
                  <a:schemeClr val="tx1"/>
                </a:solidFill>
                <a:effectLst/>
                <a:latin typeface="Arial" panose="020B0604020202020204" pitchFamily="34" charset="0"/>
                <a:ea typeface="+mn-ea"/>
                <a:cs typeface="Arial" panose="020B0604020202020204" pitchFamily="34" charset="0"/>
              </a:rPr>
              <a:t> också f</a:t>
            </a:r>
            <a:r>
              <a:rPr lang="sv-SE" sz="1200" i="0" kern="1200" dirty="0">
                <a:solidFill>
                  <a:schemeClr val="tx1"/>
                </a:solidFill>
                <a:effectLst/>
                <a:latin typeface="Arial" panose="020B0604020202020204" pitchFamily="34" charset="0"/>
                <a:ea typeface="+mn-ea"/>
                <a:cs typeface="Arial" panose="020B0604020202020204" pitchFamily="34" charset="0"/>
              </a:rPr>
              <a:t>orskning, utbildning, miljöanalys och samverkan </a:t>
            </a:r>
            <a:r>
              <a:rPr lang="sv-SE" sz="1200" i="0" kern="1200" baseline="0" dirty="0">
                <a:solidFill>
                  <a:schemeClr val="tx1"/>
                </a:solidFill>
                <a:effectLst/>
                <a:latin typeface="Arial" panose="020B0604020202020204" pitchFamily="34" charset="0"/>
                <a:ea typeface="+mn-ea"/>
                <a:cs typeface="Arial" panose="020B0604020202020204" pitchFamily="34" charset="0"/>
              </a:rPr>
              <a:t>vid många</a:t>
            </a:r>
            <a:r>
              <a:rPr lang="sv-SE" sz="1200" i="0" kern="1200" dirty="0">
                <a:solidFill>
                  <a:schemeClr val="tx1"/>
                </a:solidFill>
                <a:effectLst/>
                <a:latin typeface="Arial" panose="020B0604020202020204" pitchFamily="34" charset="0"/>
                <a:ea typeface="+mn-ea"/>
                <a:cs typeface="Arial" panose="020B0604020202020204" pitchFamily="34" charset="0"/>
              </a:rPr>
              <a:t> </a:t>
            </a:r>
            <a:r>
              <a:rPr lang="sv-SE" sz="1200" b="1" i="0" kern="1200" dirty="0">
                <a:solidFill>
                  <a:schemeClr val="tx1"/>
                </a:solidFill>
                <a:effectLst/>
                <a:latin typeface="Arial" panose="020B0604020202020204" pitchFamily="34" charset="0"/>
                <a:ea typeface="+mn-ea"/>
                <a:cs typeface="Arial" panose="020B0604020202020204" pitchFamily="34" charset="0"/>
              </a:rPr>
              <a:t>forskningsstationer, försöksparker och utbildningsorter i hela landet</a:t>
            </a:r>
            <a:r>
              <a:rPr lang="sv-SE" sz="1200" i="0" kern="1200" dirty="0">
                <a:solidFill>
                  <a:schemeClr val="tx1"/>
                </a:solidFill>
                <a:effectLst/>
                <a:latin typeface="Arial" panose="020B0604020202020204" pitchFamily="34" charset="0"/>
                <a:ea typeface="+mn-ea"/>
                <a:cs typeface="Arial" panose="020B0604020202020204" pitchFamily="34" charset="0"/>
              </a:rPr>
              <a:t>. (Observera att kartan är mycket förenklad och bara schematiskt visar våra</a:t>
            </a:r>
            <a:r>
              <a:rPr lang="sv-SE" sz="1200" i="0" kern="1200" baseline="0" dirty="0">
                <a:solidFill>
                  <a:schemeClr val="tx1"/>
                </a:solidFill>
                <a:effectLst/>
                <a:latin typeface="Arial" panose="020B0604020202020204" pitchFamily="34" charset="0"/>
                <a:ea typeface="+mn-ea"/>
                <a:cs typeface="Arial" panose="020B0604020202020204" pitchFamily="34" charset="0"/>
              </a:rPr>
              <a:t> orters placering i Sverige.)</a:t>
            </a:r>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Arial" panose="020B0604020202020204" pitchFamily="34" charset="0"/>
                <a:ea typeface="+mn-ea"/>
                <a:cs typeface="Arial" panose="020B0604020202020204" pitchFamily="34" charset="0"/>
              </a:rPr>
              <a:t>Vi har många internationella utbyten av studenter och forskare.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https://www.slu.se/om-slu/orter/</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16</a:t>
            </a:fld>
            <a:endParaRPr lang="sv-SE"/>
          </a:p>
        </p:txBody>
      </p:sp>
    </p:spTree>
    <p:extLst>
      <p:ext uri="{BB962C8B-B14F-4D97-AF65-F5344CB8AC3E}">
        <p14:creationId xmlns:p14="http://schemas.microsoft.com/office/powerpoint/2010/main" val="197936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Arial" panose="020B0604020202020204" pitchFamily="34" charset="0"/>
                <a:ea typeface="+mn-ea"/>
                <a:cs typeface="Arial" panose="020B0604020202020204" pitchFamily="34" charset="0"/>
              </a:rPr>
              <a:t>SLU i siffror:</a:t>
            </a:r>
          </a:p>
          <a:p>
            <a:pPr lvl="0"/>
            <a:endParaRPr lang="sv-SE" sz="1200" kern="1200" dirty="0">
              <a:solidFill>
                <a:schemeClr val="tx1"/>
              </a:solidFill>
              <a:effectLst/>
              <a:latin typeface="Arial" panose="020B0604020202020204" pitchFamily="34" charset="0"/>
              <a:ea typeface="+mn-ea"/>
              <a:cs typeface="Arial" panose="020B0604020202020204" pitchFamily="34" charset="0"/>
            </a:endParaRPr>
          </a:p>
          <a:p>
            <a:pPr lvl="0"/>
            <a:r>
              <a:rPr lang="sv-SE" sz="1200" i="1" kern="1200" dirty="0">
                <a:solidFill>
                  <a:schemeClr val="tx1"/>
                </a:solidFill>
                <a:effectLst/>
                <a:latin typeface="Arial" panose="020B0604020202020204" pitchFamily="34" charset="0"/>
                <a:ea typeface="+mn-ea"/>
                <a:cs typeface="Arial" panose="020B0604020202020204" pitchFamily="34" charset="0"/>
              </a:rPr>
              <a:t>Fler siffror</a:t>
            </a:r>
            <a:r>
              <a:rPr lang="sv-SE" sz="1200" i="1" kern="1200" baseline="0" dirty="0">
                <a:solidFill>
                  <a:schemeClr val="tx1"/>
                </a:solidFill>
                <a:effectLst/>
                <a:latin typeface="Arial" panose="020B0604020202020204" pitchFamily="34" charset="0"/>
                <a:ea typeface="+mn-ea"/>
                <a:cs typeface="Arial" panose="020B0604020202020204" pitchFamily="34" charset="0"/>
              </a:rPr>
              <a:t> på</a:t>
            </a:r>
            <a:r>
              <a:rPr lang="sv-SE" sz="1200" i="1" kern="1200" dirty="0">
                <a:solidFill>
                  <a:schemeClr val="tx1"/>
                </a:solidFill>
                <a:effectLst/>
                <a:latin typeface="Arial" panose="020B0604020202020204" pitchFamily="34" charset="0"/>
                <a:ea typeface="+mn-ea"/>
                <a:cs typeface="Arial" panose="020B0604020202020204" pitchFamily="34" charset="0"/>
              </a:rPr>
              <a:t>: </a:t>
            </a:r>
            <a:r>
              <a:rPr lang="sv-SE" i="1" dirty="0">
                <a:latin typeface="Arial" panose="020B0604020202020204" pitchFamily="34" charset="0"/>
                <a:cs typeface="Arial" panose="020B0604020202020204" pitchFamily="34" charset="0"/>
                <a:hlinkClick r:id="rId3"/>
              </a:rPr>
              <a:t>https://www.slu.se/om-slu/fakta-visioner-varderingar/siffror-fakta/</a:t>
            </a:r>
            <a:endParaRPr lang="sv-SE"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17</a:t>
            </a:fld>
            <a:endParaRPr lang="sv-SE"/>
          </a:p>
        </p:txBody>
      </p:sp>
    </p:spTree>
    <p:extLst>
      <p:ext uri="{BB962C8B-B14F-4D97-AF65-F5344CB8AC3E}">
        <p14:creationId xmlns:p14="http://schemas.microsoft.com/office/powerpoint/2010/main" val="426271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Arial" panose="020B0604020202020204" pitchFamily="34" charset="0"/>
                <a:ea typeface="+mn-ea"/>
                <a:cs typeface="Arial" panose="020B0604020202020204" pitchFamily="34" charset="0"/>
              </a:rPr>
              <a:t>SLU i siffror, kostnadsfördelning 2021: </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Forskning och doktorandutbildningar 70 procent</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Utbildningsprogram för </a:t>
            </a:r>
            <a:r>
              <a:rPr lang="sv-SE" sz="1200" b="1" kern="1200" dirty="0" err="1">
                <a:solidFill>
                  <a:schemeClr val="tx1"/>
                </a:solidFill>
                <a:effectLst/>
                <a:latin typeface="Arial" panose="020B0604020202020204" pitchFamily="34" charset="0"/>
                <a:ea typeface="+mn-ea"/>
                <a:cs typeface="Arial" panose="020B0604020202020204" pitchFamily="34" charset="0"/>
              </a:rPr>
              <a:t>Master’s</a:t>
            </a:r>
            <a:r>
              <a:rPr lang="sv-SE" sz="1200" b="1" kern="1200" dirty="0">
                <a:solidFill>
                  <a:schemeClr val="tx1"/>
                </a:solidFill>
                <a:effectLst/>
                <a:latin typeface="Arial" panose="020B0604020202020204" pitchFamily="34" charset="0"/>
                <a:ea typeface="+mn-ea"/>
                <a:cs typeface="Arial" panose="020B0604020202020204" pitchFamily="34" charset="0"/>
              </a:rPr>
              <a:t> och på grundnivå 17 procent</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Fortlöpande miljöanalys 13 procent</a:t>
            </a:r>
          </a:p>
          <a:p>
            <a:pPr lvl="0"/>
            <a:endParaRPr lang="sv-SE" sz="1200" kern="1200" dirty="0">
              <a:solidFill>
                <a:schemeClr val="tx1"/>
              </a:solidFill>
              <a:effectLst/>
              <a:latin typeface="Arial" panose="020B0604020202020204" pitchFamily="34" charset="0"/>
              <a:ea typeface="+mn-ea"/>
              <a:cs typeface="Arial" panose="020B0604020202020204" pitchFamily="34" charset="0"/>
            </a:endParaRPr>
          </a:p>
          <a:p>
            <a:pPr lvl="0"/>
            <a:r>
              <a:rPr lang="sv-SE" sz="1200" i="1" kern="1200" dirty="0">
                <a:solidFill>
                  <a:schemeClr val="tx1"/>
                </a:solidFill>
                <a:effectLst/>
                <a:latin typeface="Arial" panose="020B0604020202020204" pitchFamily="34" charset="0"/>
                <a:ea typeface="+mn-ea"/>
                <a:cs typeface="Arial" panose="020B0604020202020204" pitchFamily="34" charset="0"/>
              </a:rPr>
              <a:t>Fler siffror</a:t>
            </a:r>
            <a:r>
              <a:rPr lang="sv-SE" sz="1200" i="1" kern="1200" baseline="0" dirty="0">
                <a:solidFill>
                  <a:schemeClr val="tx1"/>
                </a:solidFill>
                <a:effectLst/>
                <a:latin typeface="Arial" panose="020B0604020202020204" pitchFamily="34" charset="0"/>
                <a:ea typeface="+mn-ea"/>
                <a:cs typeface="Arial" panose="020B0604020202020204" pitchFamily="34" charset="0"/>
              </a:rPr>
              <a:t> på</a:t>
            </a:r>
            <a:r>
              <a:rPr lang="sv-SE" sz="1200" i="1" kern="1200" dirty="0">
                <a:solidFill>
                  <a:schemeClr val="tx1"/>
                </a:solidFill>
                <a:effectLst/>
                <a:latin typeface="Arial" panose="020B0604020202020204" pitchFamily="34" charset="0"/>
                <a:ea typeface="+mn-ea"/>
                <a:cs typeface="Arial" panose="020B0604020202020204" pitchFamily="34" charset="0"/>
              </a:rPr>
              <a:t>: </a:t>
            </a:r>
            <a:r>
              <a:rPr lang="sv-SE" i="1" dirty="0">
                <a:latin typeface="Arial" panose="020B0604020202020204" pitchFamily="34" charset="0"/>
                <a:cs typeface="Arial" panose="020B0604020202020204" pitchFamily="34" charset="0"/>
                <a:hlinkClick r:id="rId3"/>
              </a:rPr>
              <a:t>https://www.slu.se/om-slu/fakta-visioner-varderingar/siffror-fakta/</a:t>
            </a:r>
            <a:endParaRPr lang="sv-SE"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18</a:t>
            </a:fld>
            <a:endParaRPr lang="sv-SE"/>
          </a:p>
        </p:txBody>
      </p:sp>
    </p:spTree>
    <p:extLst>
      <p:ext uri="{BB962C8B-B14F-4D97-AF65-F5344CB8AC3E}">
        <p14:creationId xmlns:p14="http://schemas.microsoft.com/office/powerpoint/2010/main" val="1138306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SLU ligger som enda lärosäte under Landsbygds- och Infrastukturdepartementet (</a:t>
            </a:r>
            <a:r>
              <a:rPr lang="sv-SE" b="1" i="0" u="none" strike="noStrike" dirty="0" err="1">
                <a:solidFill>
                  <a:srgbClr val="000000"/>
                </a:solidFill>
                <a:effectLst/>
                <a:latin typeface="open_sanslight"/>
              </a:rPr>
              <a:t>Ministry</a:t>
            </a:r>
            <a:r>
              <a:rPr lang="sv-SE" b="1" i="0" u="none" strike="noStrike" dirty="0">
                <a:solidFill>
                  <a:srgbClr val="000000"/>
                </a:solidFill>
                <a:effectLst/>
                <a:latin typeface="open_sanslight"/>
              </a:rPr>
              <a:t> </a:t>
            </a:r>
            <a:r>
              <a:rPr lang="sv-SE" b="1" i="0" u="none" strike="noStrike" dirty="0" err="1">
                <a:solidFill>
                  <a:srgbClr val="000000"/>
                </a:solidFill>
                <a:effectLst/>
                <a:latin typeface="open_sanslight"/>
              </a:rPr>
              <a:t>of</a:t>
            </a:r>
            <a:r>
              <a:rPr lang="sv-SE" b="1" i="0" u="none" strike="noStrike" dirty="0">
                <a:solidFill>
                  <a:srgbClr val="000000"/>
                </a:solidFill>
                <a:effectLst/>
                <a:latin typeface="open_sanslight"/>
              </a:rPr>
              <a:t> Rural </a:t>
            </a:r>
            <a:r>
              <a:rPr lang="sv-SE" b="1" i="0" u="none" strike="noStrike" dirty="0" err="1">
                <a:solidFill>
                  <a:srgbClr val="000000"/>
                </a:solidFill>
                <a:effectLst/>
                <a:latin typeface="open_sanslight"/>
              </a:rPr>
              <a:t>Affairs</a:t>
            </a:r>
            <a:r>
              <a:rPr lang="sv-SE" b="1" i="0" u="none" strike="noStrike" dirty="0">
                <a:solidFill>
                  <a:srgbClr val="000000"/>
                </a:solidFill>
                <a:effectLst/>
                <a:latin typeface="open_sanslight"/>
              </a:rPr>
              <a:t> and </a:t>
            </a:r>
            <a:r>
              <a:rPr lang="sv-SE" b="1" i="0" u="none" strike="noStrike" dirty="0" err="1">
                <a:solidFill>
                  <a:srgbClr val="000000"/>
                </a:solidFill>
                <a:effectLst/>
                <a:latin typeface="open_sanslight"/>
              </a:rPr>
              <a:t>Infrastructure</a:t>
            </a:r>
            <a:r>
              <a:rPr lang="sv-SE" b="1" i="0" u="none" strike="noStrike" dirty="0">
                <a:solidFill>
                  <a:srgbClr val="000000"/>
                </a:solidFill>
                <a:effectLst/>
                <a:latin typeface="open_sanslight"/>
              </a:rPr>
              <a:t>)</a:t>
            </a:r>
          </a:p>
          <a:p>
            <a:r>
              <a:rPr lang="sv-SE" sz="1200" b="1" kern="120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med specifika uppdrag inom miljöanalys </a:t>
            </a:r>
            <a:r>
              <a:rPr lang="sv-SE" sz="1200" b="0" kern="1200">
                <a:solidFill>
                  <a:schemeClr val="tx1"/>
                </a:solidFill>
                <a:effectLst/>
                <a:latin typeface="+mn-lt"/>
                <a:ea typeface="+mn-ea"/>
                <a:cs typeface="+mn-cs"/>
              </a:rPr>
              <a:t>och livsmedelsstrategi.</a:t>
            </a:r>
            <a:endParaRPr lang="sv-SE" sz="1200" b="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Universitetet består av </a:t>
            </a:r>
            <a:r>
              <a:rPr lang="sv-SE" sz="1200" b="1" kern="1200" dirty="0">
                <a:solidFill>
                  <a:schemeClr val="tx1"/>
                </a:solidFill>
                <a:effectLst/>
                <a:latin typeface="+mn-lt"/>
                <a:ea typeface="+mn-ea"/>
                <a:cs typeface="+mn-cs"/>
              </a:rPr>
              <a:t>fyra fakulteter </a:t>
            </a:r>
            <a:r>
              <a:rPr lang="sv-SE" sz="1200" kern="1200" dirty="0">
                <a:solidFill>
                  <a:schemeClr val="tx1"/>
                </a:solidFill>
                <a:effectLst/>
                <a:latin typeface="+mn-lt"/>
                <a:ea typeface="+mn-ea"/>
                <a:cs typeface="+mn-cs"/>
              </a:rPr>
              <a:t>med ett 30-tal </a:t>
            </a:r>
            <a:r>
              <a:rPr lang="sv-SE" sz="1200" b="1" kern="1200" dirty="0">
                <a:solidFill>
                  <a:schemeClr val="tx1"/>
                </a:solidFill>
                <a:effectLst/>
                <a:latin typeface="+mn-lt"/>
                <a:ea typeface="+mn-ea"/>
                <a:cs typeface="+mn-cs"/>
              </a:rPr>
              <a:t>institutioner </a:t>
            </a:r>
            <a:r>
              <a:rPr lang="sv-SE" sz="1200" kern="1200" dirty="0">
                <a:solidFill>
                  <a:schemeClr val="tx1"/>
                </a:solidFill>
                <a:effectLst/>
                <a:latin typeface="+mn-lt"/>
                <a:ea typeface="+mn-ea"/>
                <a:cs typeface="+mn-cs"/>
              </a:rPr>
              <a:t>eller motsvarande enheter samt ett antal administrativa avdelningar. Till detta kommer ett flertal </a:t>
            </a:r>
            <a:r>
              <a:rPr lang="sv-SE" sz="1200" b="1" kern="1200" dirty="0">
                <a:solidFill>
                  <a:schemeClr val="tx1"/>
                </a:solidFill>
                <a:effectLst/>
                <a:latin typeface="+mn-lt"/>
                <a:ea typeface="+mn-ea"/>
                <a:cs typeface="+mn-cs"/>
              </a:rPr>
              <a:t>centrumbildningar</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Fakulteterna heter: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landskapsarkitektur, trädgårds- och växtproduktionsvetenskap – säte i Alnarp</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naturresurser och jordbruksvetenskap – säte i Uppsala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skogsvetenskap – säte i Umeå</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Fakulteten för veterinärmedicin och husdjursvetenskap – säte i Uppsala</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SLU Holding </a:t>
            </a:r>
            <a:r>
              <a:rPr lang="sv-SE" sz="1200" kern="1200" dirty="0">
                <a:solidFill>
                  <a:schemeClr val="tx1"/>
                </a:solidFill>
                <a:effectLst/>
                <a:latin typeface="+mn-lt"/>
                <a:ea typeface="+mn-ea"/>
                <a:cs typeface="+mn-cs"/>
              </a:rPr>
              <a:t>är ett helägt dotterbolag som ska stimulera kommersialisering av innovationer och entreprenörskap bland forskare och studenter. </a:t>
            </a: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https://www.slu.se/om-slu/organisation/</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19</a:t>
            </a:fld>
            <a:endParaRPr lang="sv-SE"/>
          </a:p>
        </p:txBody>
      </p:sp>
    </p:spTree>
    <p:extLst>
      <p:ext uri="{BB962C8B-B14F-4D97-AF65-F5344CB8AC3E}">
        <p14:creationId xmlns:p14="http://schemas.microsoft.com/office/powerpoint/2010/main" val="183763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69FF8F4C-7129-744C-AD64-D71A67718DCA}" type="slidenum">
              <a:rPr lang="sv-SE" smtClean="0"/>
              <a:t>2</a:t>
            </a:fld>
            <a:endParaRPr lang="sv-SE"/>
          </a:p>
        </p:txBody>
      </p:sp>
    </p:spTree>
    <p:extLst>
      <p:ext uri="{BB962C8B-B14F-4D97-AF65-F5344CB8AC3E}">
        <p14:creationId xmlns:p14="http://schemas.microsoft.com/office/powerpoint/2010/main" val="228479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6D60DCC-96EC-F048-A79B-66C0638B630C}" type="slidenum">
              <a:rPr lang="sv-SE" smtClean="0"/>
              <a:t>20</a:t>
            </a:fld>
            <a:endParaRPr lang="sv-SE"/>
          </a:p>
        </p:txBody>
      </p:sp>
    </p:spTree>
    <p:extLst>
      <p:ext uri="{BB962C8B-B14F-4D97-AF65-F5344CB8AC3E}">
        <p14:creationId xmlns:p14="http://schemas.microsoft.com/office/powerpoint/2010/main" val="409979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69FF8F4C-7129-744C-AD64-D71A67718DCA}" type="slidenum">
              <a:rPr lang="sv-SE" smtClean="0"/>
              <a:t>3</a:t>
            </a:fld>
            <a:endParaRPr lang="sv-SE"/>
          </a:p>
        </p:txBody>
      </p:sp>
    </p:spTree>
    <p:extLst>
      <p:ext uri="{BB962C8B-B14F-4D97-AF65-F5344CB8AC3E}">
        <p14:creationId xmlns:p14="http://schemas.microsoft.com/office/powerpoint/2010/main" val="95884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Arial" panose="020B0604020202020204" pitchFamily="34" charset="0"/>
                <a:ea typeface="+mn-ea"/>
                <a:cs typeface="Arial" panose="020B0604020202020204" pitchFamily="34" charset="0"/>
              </a:rPr>
              <a:t>Jag</a:t>
            </a:r>
            <a:r>
              <a:rPr lang="sv-SE" sz="1200" b="1" i="0" kern="1200" baseline="0" dirty="0">
                <a:solidFill>
                  <a:schemeClr val="tx1"/>
                </a:solidFill>
                <a:effectLst/>
                <a:latin typeface="Arial" panose="020B0604020202020204" pitchFamily="34" charset="0"/>
                <a:ea typeface="+mn-ea"/>
                <a:cs typeface="Arial" panose="020B0604020202020204" pitchFamily="34" charset="0"/>
              </a:rPr>
              <a:t> heter ….. och jobbar vid…och nu ska jag presentera SLU lite övergripande.</a:t>
            </a:r>
          </a:p>
          <a:p>
            <a:endParaRPr lang="sv-SE" sz="1200" i="1" kern="120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SLU är ett universitet som vi gärna beskriver med tre meningar: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dirty="0">
                <a:solidFill>
                  <a:schemeClr val="tx1"/>
                </a:solidFill>
                <a:effectLst/>
                <a:latin typeface="Arial" panose="020B0604020202020204" pitchFamily="34" charset="0"/>
                <a:ea typeface="+mn-ea"/>
                <a:cs typeface="Arial" panose="020B0604020202020204" pitchFamily="34" charset="0"/>
              </a:rPr>
              <a:t>Vi är ett universitet i </a:t>
            </a:r>
            <a:r>
              <a:rPr lang="sv-SE" sz="1200" b="1" i="0" kern="1200" dirty="0">
                <a:solidFill>
                  <a:schemeClr val="tx1"/>
                </a:solidFill>
                <a:effectLst/>
                <a:latin typeface="Arial" panose="020B0604020202020204" pitchFamily="34" charset="0"/>
                <a:ea typeface="+mn-ea"/>
                <a:cs typeface="Arial" panose="020B0604020202020204" pitchFamily="34" charset="0"/>
              </a:rPr>
              <a:t>internationell toppklass.</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Vi tar oss an </a:t>
            </a:r>
            <a:r>
              <a:rPr lang="sv-SE" sz="1200" b="1" i="0" kern="1200" dirty="0">
                <a:solidFill>
                  <a:schemeClr val="tx1"/>
                </a:solidFill>
                <a:effectLst/>
                <a:latin typeface="Arial" panose="020B0604020202020204" pitchFamily="34" charset="0"/>
                <a:ea typeface="+mn-ea"/>
                <a:cs typeface="Arial" panose="020B0604020202020204" pitchFamily="34" charset="0"/>
              </a:rPr>
              <a:t>livsviktiga frågor </a:t>
            </a:r>
            <a:r>
              <a:rPr lang="sv-SE" sz="1200" i="0" kern="1200" dirty="0">
                <a:solidFill>
                  <a:schemeClr val="tx1"/>
                </a:solidFill>
                <a:effectLst/>
                <a:latin typeface="Arial" panose="020B0604020202020204" pitchFamily="34" charset="0"/>
                <a:ea typeface="+mn-ea"/>
                <a:cs typeface="Arial" panose="020B0604020202020204" pitchFamily="34" charset="0"/>
              </a:rPr>
              <a:t>som berör oss alla.</a:t>
            </a:r>
          </a:p>
          <a:p>
            <a:pPr marL="171450" lvl="0" indent="-171450">
              <a:buFont typeface="Arial" panose="020B0604020202020204" pitchFamily="34" charset="0"/>
              <a:buChar char="•"/>
            </a:pPr>
            <a:r>
              <a:rPr lang="sv-SE" sz="1200" i="0" kern="1200" dirty="0">
                <a:solidFill>
                  <a:schemeClr val="tx1"/>
                </a:solidFill>
                <a:effectLst/>
                <a:latin typeface="Arial" panose="020B0604020202020204" pitchFamily="34" charset="0"/>
                <a:ea typeface="+mn-ea"/>
                <a:cs typeface="Arial" panose="020B0604020202020204" pitchFamily="34" charset="0"/>
              </a:rPr>
              <a:t>Vi </a:t>
            </a:r>
            <a:r>
              <a:rPr lang="sv-SE" sz="1200" b="1" i="0" kern="1200" dirty="0">
                <a:solidFill>
                  <a:schemeClr val="tx1"/>
                </a:solidFill>
                <a:effectLst/>
                <a:latin typeface="Arial" panose="020B0604020202020204" pitchFamily="34" charset="0"/>
                <a:ea typeface="+mn-ea"/>
                <a:cs typeface="Arial" panose="020B0604020202020204" pitchFamily="34" charset="0"/>
              </a:rPr>
              <a:t>förbättrar världen.</a:t>
            </a:r>
            <a:endParaRPr lang="sv-SE" sz="1200" kern="1200" dirty="0">
              <a:solidFill>
                <a:schemeClr val="tx1"/>
              </a:solidFill>
              <a:effectLst/>
              <a:latin typeface="Arial" panose="020B0604020202020204" pitchFamily="34" charset="0"/>
              <a:ea typeface="+mn-ea"/>
              <a:cs typeface="Arial" panose="020B0604020202020204" pitchFamily="34" charset="0"/>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4</a:t>
            </a:fld>
            <a:endParaRPr lang="sv-SE"/>
          </a:p>
        </p:txBody>
      </p:sp>
    </p:spTree>
    <p:extLst>
      <p:ext uri="{BB962C8B-B14F-4D97-AF65-F5344CB8AC3E}">
        <p14:creationId xmlns:p14="http://schemas.microsoft.com/office/powerpoint/2010/main" val="200910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Det här är </a:t>
            </a:r>
            <a:r>
              <a:rPr lang="sv-SE" sz="1200" b="1" i="0" kern="1200" baseline="0" dirty="0">
                <a:solidFill>
                  <a:schemeClr val="tx1"/>
                </a:solidFill>
                <a:effectLst/>
                <a:latin typeface="Arial" panose="020B0604020202020204" pitchFamily="34" charset="0"/>
                <a:ea typeface="+mn-ea"/>
                <a:cs typeface="Arial" panose="020B0604020202020204" pitchFamily="34" charset="0"/>
              </a:rPr>
              <a:t>SLU:s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sv-SE" sz="1200" b="1" i="1" kern="1200" dirty="0">
                <a:solidFill>
                  <a:schemeClr val="tx1"/>
                </a:solidFill>
                <a:effectLst/>
                <a:latin typeface="+mn-lt"/>
                <a:ea typeface="+mn-ea"/>
                <a:cs typeface="+mn-cs"/>
              </a:rPr>
              <a:t>Läs mer </a:t>
            </a:r>
            <a:r>
              <a:rPr lang="sv-SE" sz="1200" i="1" kern="1200" dirty="0">
                <a:solidFill>
                  <a:schemeClr val="tx1"/>
                </a:solidFill>
                <a:effectLst/>
                <a:latin typeface="+mn-lt"/>
                <a:ea typeface="+mn-ea"/>
                <a:cs typeface="+mn-cs"/>
              </a:rPr>
              <a:t>om vår verksamhetsidé samt våra mål, strategier och värderingar (</a:t>
            </a:r>
            <a:r>
              <a:rPr lang="sv-SE" sz="1200" i="1" u="sng" kern="1200" dirty="0">
                <a:solidFill>
                  <a:schemeClr val="tx1"/>
                </a:solidFill>
                <a:effectLst/>
                <a:latin typeface="+mn-lt"/>
                <a:ea typeface="+mn-ea"/>
                <a:cs typeface="+mn-cs"/>
                <a:hlinkClick r:id="rId3"/>
              </a:rPr>
              <a:t>https://www.slu.se/om-slu/fakta-visioner-varderingar/strategier-och-utvarderingar/</a:t>
            </a:r>
            <a:r>
              <a:rPr lang="sv-SE" sz="1200" i="1"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5</a:t>
            </a:fld>
            <a:endParaRPr lang="sv-SE"/>
          </a:p>
        </p:txBody>
      </p:sp>
    </p:spTree>
    <p:extLst>
      <p:ext uri="{BB962C8B-B14F-4D97-AF65-F5344CB8AC3E}">
        <p14:creationId xmlns:p14="http://schemas.microsoft.com/office/powerpoint/2010/main" val="423507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Arial" panose="020B0604020202020204" pitchFamily="34" charset="0"/>
                <a:ea typeface="+mn-ea"/>
                <a:cs typeface="Arial" panose="020B0604020202020204" pitchFamily="34" charset="0"/>
              </a:rPr>
              <a:t>Det här är </a:t>
            </a:r>
            <a:r>
              <a:rPr lang="sv-SE" sz="1200" b="1" i="0" kern="1200" baseline="0" dirty="0">
                <a:solidFill>
                  <a:schemeClr val="tx1"/>
                </a:solidFill>
                <a:effectLst/>
                <a:latin typeface="Arial" panose="020B0604020202020204" pitchFamily="34" charset="0"/>
                <a:ea typeface="+mn-ea"/>
                <a:cs typeface="Arial" panose="020B0604020202020204" pitchFamily="34" charset="0"/>
              </a:rPr>
              <a:t>SLU:s verksamhetsidé. </a:t>
            </a:r>
            <a:r>
              <a:rPr lang="sv-SE" sz="1200" b="1" i="0" kern="1200" dirty="0">
                <a:solidFill>
                  <a:schemeClr val="tx1"/>
                </a:solidFill>
                <a:effectLst/>
                <a:latin typeface="Arial" panose="020B0604020202020204" pitchFamily="34" charset="0"/>
                <a:ea typeface="+mn-ea"/>
                <a:cs typeface="Arial" panose="020B0604020202020204" pitchFamily="34" charset="0"/>
              </a:rPr>
              <a:t>Med lite andra ord kan vi säga att SLU är ett universitet i internationell toppklass med forskning, utbildning och miljöanalys inom vetenskaper för hållbart liv.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Vi fokuserar på själva </a:t>
            </a:r>
            <a:r>
              <a:rPr lang="sv-SE" sz="1200" b="1" i="0" kern="1200" dirty="0">
                <a:solidFill>
                  <a:schemeClr val="tx1"/>
                </a:solidFill>
                <a:effectLst/>
                <a:latin typeface="Arial" panose="020B0604020202020204" pitchFamily="34" charset="0"/>
                <a:ea typeface="+mn-ea"/>
                <a:cs typeface="Arial" panose="020B0604020202020204" pitchFamily="34" charset="0"/>
              </a:rPr>
              <a:t>grundstenarna för vår existens</a:t>
            </a:r>
            <a:r>
              <a:rPr lang="sv-SE" sz="1200" b="0" i="0" kern="1200" dirty="0">
                <a:solidFill>
                  <a:schemeClr val="tx1"/>
                </a:solidFill>
                <a:effectLst/>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rent vatten,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levande landskap,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uthållig matproduktion,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god djuromsorg,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hållbara städer och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bioråvaror som kan ersätta fossila bränslen och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Arial" panose="020B0604020202020204" pitchFamily="34" charset="0"/>
              </a:rPr>
              <a:t>Hos oss samlas människor med olika perspektiv, men med det gemensamma målet att </a:t>
            </a:r>
            <a:r>
              <a:rPr lang="sv-SE" sz="1200" b="1" i="0" kern="1200" dirty="0">
                <a:solidFill>
                  <a:schemeClr val="tx1"/>
                </a:solidFill>
                <a:effectLst/>
                <a:latin typeface="Arial" panose="020B0604020202020204" pitchFamily="34" charset="0"/>
                <a:ea typeface="+mn-ea"/>
                <a:cs typeface="Arial" panose="020B0604020202020204" pitchFamily="34" charset="0"/>
              </a:rPr>
              <a:t>skapa de bästa förutsättningarna för en hållbar, levande och bättre värld.</a:t>
            </a:r>
          </a:p>
          <a:p>
            <a:r>
              <a:rPr lang="sv-SE" sz="1200" i="0" kern="1200" dirty="0">
                <a:solidFill>
                  <a:schemeClr val="tx1"/>
                </a:solidFill>
                <a:effectLst/>
                <a:latin typeface="Arial" panose="020B0604020202020204" pitchFamily="34" charset="0"/>
                <a:ea typeface="+mn-ea"/>
                <a:cs typeface="Arial" panose="020B0604020202020204" pitchFamily="34" charset="0"/>
              </a:rPr>
              <a:t> </a:t>
            </a:r>
          </a:p>
          <a:p>
            <a:r>
              <a:rPr lang="sv-SE" sz="1200" b="1" i="1" kern="1200" dirty="0">
                <a:solidFill>
                  <a:schemeClr val="tx1"/>
                </a:solidFill>
                <a:effectLst/>
                <a:latin typeface="+mn-lt"/>
                <a:ea typeface="+mn-ea"/>
                <a:cs typeface="+mn-cs"/>
              </a:rPr>
              <a:t>Läs mer </a:t>
            </a:r>
            <a:r>
              <a:rPr lang="sv-SE" sz="1200" i="1" kern="1200" dirty="0">
                <a:solidFill>
                  <a:schemeClr val="tx1"/>
                </a:solidFill>
                <a:effectLst/>
                <a:latin typeface="+mn-lt"/>
                <a:ea typeface="+mn-ea"/>
                <a:cs typeface="+mn-cs"/>
              </a:rPr>
              <a:t>om vår verksamhetsidé samt våra mål, strategier och värderingar (</a:t>
            </a:r>
            <a:r>
              <a:rPr lang="sv-SE" sz="1200" i="1" u="sng" kern="1200" dirty="0">
                <a:solidFill>
                  <a:schemeClr val="tx1"/>
                </a:solidFill>
                <a:effectLst/>
                <a:latin typeface="+mn-lt"/>
                <a:ea typeface="+mn-ea"/>
                <a:cs typeface="+mn-cs"/>
                <a:hlinkClick r:id="rId3"/>
              </a:rPr>
              <a:t>https://www.slu.se/om-slu/fakta-visioner-varderingar/strategier-och-utvarderingar/</a:t>
            </a:r>
            <a:r>
              <a:rPr lang="sv-SE" sz="1200" i="1"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6</a:t>
            </a:fld>
            <a:endParaRPr lang="sv-SE"/>
          </a:p>
        </p:txBody>
      </p:sp>
    </p:spTree>
    <p:extLst>
      <p:ext uri="{BB962C8B-B14F-4D97-AF65-F5344CB8AC3E}">
        <p14:creationId xmlns:p14="http://schemas.microsoft.com/office/powerpoint/2010/main" val="173497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SLU är ett forskningsintensivt universitet – 70 % av omsättningen går till forskning och forskarutbildning.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Våra forskare medverkar årligen i drygt 1 800 vetenskapliga artiklar. Drygt 75 % av dem är sampublicerade</a:t>
            </a:r>
            <a:r>
              <a:rPr lang="sv-SE" sz="1200" kern="1200" baseline="0" dirty="0">
                <a:solidFill>
                  <a:schemeClr val="tx1"/>
                </a:solidFill>
                <a:effectLst/>
                <a:latin typeface="+mn-lt"/>
                <a:ea typeface="+mn-ea"/>
                <a:cs typeface="+mn-cs"/>
              </a:rPr>
              <a:t> med universitet i andra länder. </a:t>
            </a:r>
            <a:r>
              <a:rPr lang="sv-SE" sz="1200" kern="1200" dirty="0">
                <a:solidFill>
                  <a:schemeClr val="tx1"/>
                </a:solidFill>
                <a:effectLst/>
                <a:latin typeface="+mn-lt"/>
                <a:ea typeface="+mn-ea"/>
                <a:cs typeface="+mn-cs"/>
              </a:rPr>
              <a:t>Våra publiceringar tillhör de allra mest citerade inom våra vetenskapsområden.</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I internationella jämförelser håller SLU mycket hög kvalitet. </a:t>
            </a:r>
            <a:r>
              <a:rPr lang="sv-SE" sz="1200" kern="1200" dirty="0">
                <a:solidFill>
                  <a:schemeClr val="tx1"/>
                </a:solidFill>
                <a:effectLst/>
                <a:latin typeface="+mn-lt"/>
                <a:ea typeface="+mn-ea"/>
                <a:cs typeface="+mn-cs"/>
              </a:rPr>
              <a:t>Några exempel på SLU:s placering inom olika områden i internationella </a:t>
            </a:r>
            <a:r>
              <a:rPr lang="sv-SE" sz="1200" b="1" kern="1200" dirty="0">
                <a:solidFill>
                  <a:schemeClr val="tx1"/>
                </a:solidFill>
                <a:effectLst/>
                <a:latin typeface="+mn-lt"/>
                <a:ea typeface="+mn-ea"/>
                <a:cs typeface="+mn-cs"/>
              </a:rPr>
              <a:t>universitetsrankningar</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Växt- och djurforskning</a:t>
            </a:r>
            <a:r>
              <a:rPr lang="sv-SE" sz="1200" kern="1200" dirty="0">
                <a:solidFill>
                  <a:schemeClr val="tx1"/>
                </a:solidFill>
                <a:effectLst/>
                <a:latin typeface="+mn-lt"/>
                <a:ea typeface="+mn-ea"/>
                <a:cs typeface="+mn-cs"/>
              </a:rPr>
              <a:t>: plats </a:t>
            </a:r>
            <a:r>
              <a:rPr lang="sv-SE" sz="1200" b="1" kern="1200" dirty="0">
                <a:solidFill>
                  <a:schemeClr val="tx1"/>
                </a:solidFill>
                <a:effectLst/>
                <a:latin typeface="+mn-lt"/>
                <a:ea typeface="+mn-ea"/>
                <a:cs typeface="+mn-cs"/>
              </a:rPr>
              <a:t>7</a:t>
            </a:r>
            <a:r>
              <a:rPr lang="sv-SE" sz="1200" kern="1200" dirty="0">
                <a:solidFill>
                  <a:schemeClr val="tx1"/>
                </a:solidFill>
                <a:effectLst/>
                <a:latin typeface="+mn-lt"/>
                <a:ea typeface="+mn-ea"/>
                <a:cs typeface="+mn-cs"/>
              </a:rPr>
              <a:t> inom området Plant &amp; Animal Science </a:t>
            </a:r>
            <a:r>
              <a:rPr lang="sv-SE" sz="1200" i="1" kern="1200" dirty="0">
                <a:solidFill>
                  <a:schemeClr val="tx1"/>
                </a:solidFill>
                <a:effectLst/>
                <a:latin typeface="+mn-lt"/>
                <a:ea typeface="+mn-ea"/>
                <a:cs typeface="+mn-cs"/>
              </a:rPr>
              <a:t>(National Taiwan University Ranking 2019).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Jordbruksforskning</a:t>
            </a:r>
            <a:r>
              <a:rPr lang="sv-SE" sz="1200" kern="1200" dirty="0">
                <a:solidFill>
                  <a:schemeClr val="tx1"/>
                </a:solidFill>
                <a:effectLst/>
                <a:latin typeface="+mn-lt"/>
                <a:ea typeface="+mn-ea"/>
                <a:cs typeface="+mn-cs"/>
              </a:rPr>
              <a:t>: plats </a:t>
            </a:r>
            <a:r>
              <a:rPr lang="sv-SE" sz="1200" b="1" kern="1200" dirty="0">
                <a:solidFill>
                  <a:schemeClr val="tx1"/>
                </a:solidFill>
                <a:effectLst/>
                <a:latin typeface="+mn-lt"/>
                <a:ea typeface="+mn-ea"/>
                <a:cs typeface="+mn-cs"/>
              </a:rPr>
              <a:t>12</a:t>
            </a:r>
            <a:r>
              <a:rPr lang="sv-SE" sz="1200" kern="1200" dirty="0">
                <a:solidFill>
                  <a:schemeClr val="tx1"/>
                </a:solidFill>
                <a:effectLst/>
                <a:latin typeface="+mn-lt"/>
                <a:ea typeface="+mn-ea"/>
                <a:cs typeface="+mn-cs"/>
              </a:rPr>
              <a:t> inom området </a:t>
            </a:r>
            <a:r>
              <a:rPr lang="sv-SE" sz="1200" kern="1200" dirty="0" err="1">
                <a:solidFill>
                  <a:schemeClr val="tx1"/>
                </a:solidFill>
                <a:effectLst/>
                <a:latin typeface="+mn-lt"/>
                <a:ea typeface="+mn-ea"/>
                <a:cs typeface="+mn-cs"/>
              </a:rPr>
              <a:t>Agriculture</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(National Taiwan University Ranking 2019).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Miljö/Ekologi</a:t>
            </a:r>
            <a:r>
              <a:rPr lang="sv-SE" sz="1200" kern="1200" dirty="0">
                <a:solidFill>
                  <a:schemeClr val="tx1"/>
                </a:solidFill>
                <a:effectLst/>
                <a:latin typeface="+mn-lt"/>
                <a:ea typeface="+mn-ea"/>
                <a:cs typeface="+mn-cs"/>
              </a:rPr>
              <a:t>: plats </a:t>
            </a:r>
            <a:r>
              <a:rPr lang="sv-SE" sz="1200" b="1" kern="1200" dirty="0">
                <a:solidFill>
                  <a:schemeClr val="tx1"/>
                </a:solidFill>
                <a:effectLst/>
                <a:latin typeface="+mn-lt"/>
                <a:ea typeface="+mn-ea"/>
                <a:cs typeface="+mn-cs"/>
              </a:rPr>
              <a:t>15</a:t>
            </a:r>
            <a:r>
              <a:rPr lang="sv-SE" sz="1200" kern="1200" dirty="0">
                <a:solidFill>
                  <a:schemeClr val="tx1"/>
                </a:solidFill>
                <a:effectLst/>
                <a:latin typeface="+mn-lt"/>
                <a:ea typeface="+mn-ea"/>
                <a:cs typeface="+mn-cs"/>
              </a:rPr>
              <a:t> inom området Environment/</a:t>
            </a:r>
            <a:r>
              <a:rPr lang="sv-SE" sz="1200" kern="1200" dirty="0" err="1">
                <a:solidFill>
                  <a:schemeClr val="tx1"/>
                </a:solidFill>
                <a:effectLst/>
                <a:latin typeface="+mn-lt"/>
                <a:ea typeface="+mn-ea"/>
                <a:cs typeface="+mn-cs"/>
              </a:rPr>
              <a:t>Ecology</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(National Taiwan University Ranking 2019).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Jord- och skogsbruk</a:t>
            </a:r>
            <a:r>
              <a:rPr lang="sv-SE" sz="1200" kern="1200" dirty="0">
                <a:solidFill>
                  <a:schemeClr val="tx1"/>
                </a:solidFill>
                <a:effectLst/>
                <a:latin typeface="+mn-lt"/>
                <a:ea typeface="+mn-ea"/>
                <a:cs typeface="+mn-cs"/>
              </a:rPr>
              <a:t>: plats </a:t>
            </a:r>
            <a:r>
              <a:rPr lang="sv-SE" sz="1200" b="1" kern="1200" dirty="0">
                <a:solidFill>
                  <a:schemeClr val="tx1"/>
                </a:solidFill>
                <a:effectLst/>
                <a:latin typeface="+mn-lt"/>
                <a:ea typeface="+mn-ea"/>
                <a:cs typeface="+mn-cs"/>
              </a:rPr>
              <a:t>3</a:t>
            </a:r>
            <a:r>
              <a:rPr lang="sv-SE" sz="1200" kern="1200" dirty="0">
                <a:solidFill>
                  <a:schemeClr val="tx1"/>
                </a:solidFill>
                <a:effectLst/>
                <a:latin typeface="+mn-lt"/>
                <a:ea typeface="+mn-ea"/>
                <a:cs typeface="+mn-cs"/>
              </a:rPr>
              <a:t> inom området </a:t>
            </a:r>
            <a:r>
              <a:rPr lang="sv-SE" sz="1200" kern="1200" dirty="0" err="1">
                <a:solidFill>
                  <a:schemeClr val="tx1"/>
                </a:solidFill>
                <a:effectLst/>
                <a:latin typeface="+mn-lt"/>
                <a:ea typeface="+mn-ea"/>
                <a:cs typeface="+mn-cs"/>
              </a:rPr>
              <a:t>Agriculture</a:t>
            </a:r>
            <a:r>
              <a:rPr lang="sv-SE" sz="1200" kern="1200" dirty="0">
                <a:solidFill>
                  <a:schemeClr val="tx1"/>
                </a:solidFill>
                <a:effectLst/>
                <a:latin typeface="+mn-lt"/>
                <a:ea typeface="+mn-ea"/>
                <a:cs typeface="+mn-cs"/>
              </a:rPr>
              <a:t> &amp; </a:t>
            </a:r>
            <a:r>
              <a:rPr lang="sv-SE" sz="1200" kern="1200" dirty="0" err="1">
                <a:solidFill>
                  <a:schemeClr val="tx1"/>
                </a:solidFill>
                <a:effectLst/>
                <a:latin typeface="+mn-lt"/>
                <a:ea typeface="+mn-ea"/>
                <a:cs typeface="+mn-cs"/>
              </a:rPr>
              <a:t>Forestry</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(QS-rankningen 2019).</a:t>
            </a:r>
          </a:p>
          <a:p>
            <a:pPr marL="0" lvl="0" indent="0">
              <a:buFont typeface="Arial" panose="020B0604020202020204" pitchFamily="34" charset="0"/>
              <a:buNone/>
            </a:pPr>
            <a:endParaRPr lang="sv-SE" sz="1200" i="0" kern="1200" dirty="0">
              <a:solidFill>
                <a:schemeClr val="tx1"/>
              </a:solidFill>
              <a:effectLst/>
              <a:latin typeface="+mn-lt"/>
              <a:ea typeface="+mn-ea"/>
              <a:cs typeface="+mn-cs"/>
            </a:endParaRPr>
          </a:p>
          <a:p>
            <a:pPr marL="0" lvl="0" indent="0">
              <a:buFont typeface="Arial" panose="020B0604020202020204" pitchFamily="34" charset="0"/>
              <a:buNone/>
            </a:pPr>
            <a:r>
              <a:rPr lang="sv-SE" sz="1200" b="1" i="0" u="none" strike="noStrike" kern="1200" dirty="0">
                <a:solidFill>
                  <a:schemeClr val="tx1"/>
                </a:solidFill>
                <a:effectLst/>
                <a:latin typeface="+mn-lt"/>
                <a:ea typeface="+mn-ea"/>
                <a:cs typeface="+mn-cs"/>
              </a:rPr>
              <a:t>Agricultural Sciences: 8 </a:t>
            </a:r>
            <a:r>
              <a:rPr lang="sv-SE" sz="1200" i="1" kern="1200" dirty="0">
                <a:solidFill>
                  <a:schemeClr val="tx1"/>
                </a:solidFill>
                <a:effectLst/>
                <a:latin typeface="+mn-lt"/>
                <a:ea typeface="+mn-ea"/>
                <a:cs typeface="+mn-cs"/>
              </a:rPr>
              <a:t>(Shanghai Ranking 2020). </a:t>
            </a:r>
            <a:endParaRPr lang="sv-SE"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i="0" u="none" strike="noStrike" kern="1200" dirty="0" err="1">
                <a:solidFill>
                  <a:schemeClr val="tx1"/>
                </a:solidFill>
                <a:effectLst/>
                <a:latin typeface="+mn-lt"/>
                <a:ea typeface="+mn-ea"/>
                <a:cs typeface="+mn-cs"/>
              </a:rPr>
              <a:t>Ecology</a:t>
            </a:r>
            <a:r>
              <a:rPr lang="sv-SE" sz="1200" b="1" i="0" u="none" strike="noStrike" kern="1200" dirty="0">
                <a:solidFill>
                  <a:schemeClr val="tx1"/>
                </a:solidFill>
                <a:effectLst/>
                <a:latin typeface="+mn-lt"/>
                <a:ea typeface="+mn-ea"/>
                <a:cs typeface="+mn-cs"/>
              </a:rPr>
              <a:t>: 8 </a:t>
            </a:r>
            <a:r>
              <a:rPr lang="sv-SE" sz="1200" i="1" kern="1200" dirty="0">
                <a:solidFill>
                  <a:schemeClr val="tx1"/>
                </a:solidFill>
                <a:effectLst/>
                <a:latin typeface="+mn-lt"/>
                <a:ea typeface="+mn-ea"/>
                <a:cs typeface="+mn-cs"/>
              </a:rPr>
              <a:t>(Shanghai Ranking 2020). </a:t>
            </a:r>
            <a:endParaRPr lang="sv-SE" sz="1200" i="0" kern="1200" dirty="0">
              <a:solidFill>
                <a:schemeClr val="tx1"/>
              </a:solidFill>
              <a:effectLst/>
              <a:latin typeface="+mn-lt"/>
              <a:ea typeface="+mn-ea"/>
              <a:cs typeface="+mn-cs"/>
            </a:endParaRPr>
          </a:p>
          <a:p>
            <a:pPr marL="0" lvl="0" indent="0">
              <a:buFont typeface="Arial" panose="020B0604020202020204" pitchFamily="34" charset="0"/>
              <a:buNone/>
            </a:pPr>
            <a:endParaRPr lang="sv-SE"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Högsta betyg för vetenskaplig kvalitet inom: </a:t>
            </a:r>
            <a:r>
              <a:rPr lang="sv-SE" sz="1200" b="1" kern="1200" dirty="0">
                <a:solidFill>
                  <a:schemeClr val="tx1"/>
                </a:solidFill>
                <a:effectLst/>
                <a:latin typeface="+mn-lt"/>
                <a:ea typeface="+mn-ea"/>
                <a:cs typeface="+mn-cs"/>
              </a:rPr>
              <a:t>Skoglig mykologi och växtpatologi</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Kemisk ekologi</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Geokemi och organisk miljökemi</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Skoglig genetik och växtfysiologi</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Molekylär växtbiologi</a:t>
            </a:r>
            <a:r>
              <a:rPr lang="sv-SE" sz="1200" kern="1200" dirty="0">
                <a:solidFill>
                  <a:schemeClr val="tx1"/>
                </a:solidFill>
                <a:effectLst/>
                <a:latin typeface="+mn-lt"/>
                <a:ea typeface="+mn-ea"/>
                <a:cs typeface="+mn-cs"/>
              </a:rPr>
              <a:t> och </a:t>
            </a:r>
            <a:r>
              <a:rPr lang="sv-SE" sz="1200" b="1" kern="1200" dirty="0">
                <a:solidFill>
                  <a:schemeClr val="tx1"/>
                </a:solidFill>
                <a:effectLst/>
                <a:latin typeface="+mn-lt"/>
                <a:ea typeface="+mn-ea"/>
                <a:cs typeface="+mn-cs"/>
              </a:rPr>
              <a:t>Mikrobiell ekologi</a:t>
            </a:r>
            <a:r>
              <a:rPr lang="sv-SE" sz="1200" kern="1200" dirty="0">
                <a:solidFill>
                  <a:schemeClr val="tx1"/>
                </a:solidFill>
                <a:effectLst/>
                <a:latin typeface="+mn-lt"/>
                <a:ea typeface="+mn-ea"/>
                <a:cs typeface="+mn-cs"/>
              </a:rPr>
              <a:t>. </a:t>
            </a:r>
            <a:r>
              <a:rPr lang="sv-SE" sz="1200" b="0" i="1" kern="1200" dirty="0">
                <a:solidFill>
                  <a:schemeClr val="tx1"/>
                </a:solidFill>
                <a:effectLst/>
                <a:latin typeface="+mn-lt"/>
                <a:ea typeface="+mn-ea"/>
                <a:cs typeface="+mn-cs"/>
              </a:rPr>
              <a:t>(Kvalitet och nytta-undersökningen vid SLU 2018)</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Ett av världens </a:t>
            </a:r>
            <a:r>
              <a:rPr lang="sv-SE" sz="1200" b="1" kern="1200" dirty="0">
                <a:solidFill>
                  <a:schemeClr val="tx1"/>
                </a:solidFill>
                <a:effectLst/>
                <a:latin typeface="+mn-lt"/>
                <a:ea typeface="+mn-ea"/>
                <a:cs typeface="+mn-cs"/>
              </a:rPr>
              <a:t>251-300</a:t>
            </a:r>
            <a:r>
              <a:rPr lang="sv-SE" sz="1200" kern="1200" dirty="0">
                <a:solidFill>
                  <a:schemeClr val="tx1"/>
                </a:solidFill>
                <a:effectLst/>
                <a:latin typeface="+mn-lt"/>
                <a:ea typeface="+mn-ea"/>
                <a:cs typeface="+mn-cs"/>
              </a:rPr>
              <a:t> bästa universitet </a:t>
            </a:r>
            <a:r>
              <a:rPr lang="en-GB" sz="1200" i="0" kern="1200" dirty="0" err="1">
                <a:solidFill>
                  <a:schemeClr val="tx1"/>
                </a:solidFill>
                <a:effectLst/>
                <a:latin typeface="+mn-lt"/>
                <a:ea typeface="+mn-ea"/>
                <a:cs typeface="+mn-cs"/>
              </a:rPr>
              <a:t>i</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Times Higher Education 2018 (251-300) </a:t>
            </a:r>
            <a:r>
              <a:rPr lang="en-GB" sz="1200" i="1" kern="1200" dirty="0" err="1">
                <a:solidFill>
                  <a:schemeClr val="tx1"/>
                </a:solidFill>
                <a:effectLst/>
                <a:latin typeface="+mn-lt"/>
                <a:ea typeface="+mn-ea"/>
                <a:cs typeface="+mn-cs"/>
              </a:rPr>
              <a:t>och</a:t>
            </a:r>
            <a:r>
              <a:rPr lang="en-GB" sz="1200" i="1" kern="1200" baseline="0" dirty="0">
                <a:solidFill>
                  <a:schemeClr val="tx1"/>
                </a:solidFill>
                <a:effectLst/>
                <a:latin typeface="+mn-lt"/>
                <a:ea typeface="+mn-ea"/>
                <a:cs typeface="+mn-cs"/>
              </a:rPr>
              <a:t> I </a:t>
            </a:r>
            <a:r>
              <a:rPr lang="en-GB" sz="1200" i="1" kern="1200" dirty="0">
                <a:solidFill>
                  <a:schemeClr val="tx1"/>
                </a:solidFill>
                <a:effectLst/>
                <a:latin typeface="+mn-lt"/>
                <a:ea typeface="+mn-ea"/>
                <a:cs typeface="+mn-cs"/>
              </a:rPr>
              <a:t>Shanghai Ranking 2020 (301-400).</a:t>
            </a:r>
            <a:endParaRPr lang="sv-SE"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Plats </a:t>
            </a:r>
            <a:r>
              <a:rPr lang="sv-SE" sz="1200" b="1" kern="1200" dirty="0">
                <a:solidFill>
                  <a:schemeClr val="tx1"/>
                </a:solidFill>
                <a:effectLst/>
                <a:latin typeface="+mn-lt"/>
                <a:ea typeface="+mn-ea"/>
                <a:cs typeface="+mn-cs"/>
              </a:rPr>
              <a:t>60</a:t>
            </a:r>
            <a:r>
              <a:rPr lang="sv-SE" sz="1200" kern="1200" dirty="0">
                <a:solidFill>
                  <a:schemeClr val="tx1"/>
                </a:solidFill>
                <a:effectLst/>
                <a:latin typeface="+mn-lt"/>
                <a:ea typeface="+mn-ea"/>
                <a:cs typeface="+mn-cs"/>
              </a:rPr>
              <a:t> bland världens unga universitet (nr </a:t>
            </a:r>
            <a:r>
              <a:rPr lang="sv-SE" sz="1200" b="1" kern="1200" dirty="0">
                <a:solidFill>
                  <a:schemeClr val="tx1"/>
                </a:solidFill>
                <a:effectLst/>
                <a:latin typeface="+mn-lt"/>
                <a:ea typeface="+mn-ea"/>
                <a:cs typeface="+mn-cs"/>
              </a:rPr>
              <a:t>1</a:t>
            </a:r>
            <a:r>
              <a:rPr lang="sv-SE" sz="1200" kern="1200" dirty="0">
                <a:solidFill>
                  <a:schemeClr val="tx1"/>
                </a:solidFill>
                <a:effectLst/>
                <a:latin typeface="+mn-lt"/>
                <a:ea typeface="+mn-ea"/>
                <a:cs typeface="+mn-cs"/>
              </a:rPr>
              <a:t> i Sverige) </a:t>
            </a:r>
            <a:r>
              <a:rPr lang="sv-SE" sz="1200" i="1" kern="1200" dirty="0">
                <a:solidFill>
                  <a:schemeClr val="tx1"/>
                </a:solidFill>
                <a:effectLst/>
                <a:latin typeface="+mn-lt"/>
                <a:ea typeface="+mn-ea"/>
                <a:cs typeface="+mn-cs"/>
              </a:rPr>
              <a:t>(Times </a:t>
            </a:r>
            <a:r>
              <a:rPr lang="sv-SE" sz="1200" i="1" kern="1200" dirty="0" err="1">
                <a:solidFill>
                  <a:schemeClr val="tx1"/>
                </a:solidFill>
                <a:effectLst/>
                <a:latin typeface="+mn-lt"/>
                <a:ea typeface="+mn-ea"/>
                <a:cs typeface="+mn-cs"/>
              </a:rPr>
              <a:t>Higher</a:t>
            </a:r>
            <a:r>
              <a:rPr lang="sv-SE" sz="1200" i="1" kern="1200" dirty="0">
                <a:solidFill>
                  <a:schemeClr val="tx1"/>
                </a:solidFill>
                <a:effectLst/>
                <a:latin typeface="+mn-lt"/>
                <a:ea typeface="+mn-ea"/>
                <a:cs typeface="+mn-cs"/>
              </a:rPr>
              <a:t> </a:t>
            </a:r>
            <a:r>
              <a:rPr lang="sv-SE" sz="1200" i="1" kern="1200" dirty="0" err="1">
                <a:solidFill>
                  <a:schemeClr val="tx1"/>
                </a:solidFill>
                <a:effectLst/>
                <a:latin typeface="+mn-lt"/>
                <a:ea typeface="+mn-ea"/>
                <a:cs typeface="+mn-cs"/>
              </a:rPr>
              <a:t>Education</a:t>
            </a:r>
            <a:r>
              <a:rPr lang="sv-SE" sz="1200" i="1" kern="1200" dirty="0">
                <a:solidFill>
                  <a:schemeClr val="tx1"/>
                </a:solidFill>
                <a:effectLst/>
                <a:latin typeface="+mn-lt"/>
                <a:ea typeface="+mn-ea"/>
                <a:cs typeface="+mn-cs"/>
              </a:rPr>
              <a:t> 2021). universitet som är yngre än 50 år.</a:t>
            </a:r>
          </a:p>
          <a:p>
            <a:pPr marL="171450" lvl="0" indent="-171450">
              <a:buFont typeface="Arial" panose="020B0604020202020204" pitchFamily="34" charset="0"/>
              <a:buChar char="•"/>
            </a:pPr>
            <a:r>
              <a:rPr lang="sv-SE" sz="1200" i="0" kern="1200" dirty="0">
                <a:solidFill>
                  <a:schemeClr val="tx1"/>
                </a:solidFill>
                <a:effectLst/>
                <a:latin typeface="+mn-lt"/>
                <a:ea typeface="+mn-ea"/>
                <a:cs typeface="+mn-cs"/>
              </a:rPr>
              <a:t>Plats </a:t>
            </a:r>
            <a:r>
              <a:rPr lang="sv-SE" sz="1200" b="1" i="0" kern="1200" dirty="0">
                <a:solidFill>
                  <a:schemeClr val="tx1"/>
                </a:solidFill>
                <a:effectLst/>
                <a:latin typeface="+mn-lt"/>
                <a:ea typeface="+mn-ea"/>
                <a:cs typeface="+mn-cs"/>
              </a:rPr>
              <a:t>14</a:t>
            </a:r>
            <a:r>
              <a:rPr lang="sv-SE" sz="1200" i="0" kern="1200" dirty="0">
                <a:solidFill>
                  <a:schemeClr val="tx1"/>
                </a:solidFill>
                <a:effectLst/>
                <a:latin typeface="+mn-lt"/>
                <a:ea typeface="+mn-ea"/>
                <a:cs typeface="+mn-cs"/>
              </a:rPr>
              <a:t> bland världens bästa mindre universitet </a:t>
            </a:r>
            <a:r>
              <a:rPr lang="sv-SE" sz="1200" i="1" kern="1200" dirty="0">
                <a:solidFill>
                  <a:schemeClr val="tx1"/>
                </a:solidFill>
                <a:effectLst/>
                <a:latin typeface="+mn-lt"/>
                <a:ea typeface="+mn-ea"/>
                <a:cs typeface="+mn-cs"/>
              </a:rPr>
              <a:t>(Times </a:t>
            </a:r>
            <a:r>
              <a:rPr lang="sv-SE" sz="1200" i="1" kern="1200" dirty="0" err="1">
                <a:solidFill>
                  <a:schemeClr val="tx1"/>
                </a:solidFill>
                <a:effectLst/>
                <a:latin typeface="+mn-lt"/>
                <a:ea typeface="+mn-ea"/>
                <a:cs typeface="+mn-cs"/>
              </a:rPr>
              <a:t>Higher</a:t>
            </a:r>
            <a:r>
              <a:rPr lang="sv-SE" sz="1200" i="1" kern="1200" dirty="0">
                <a:solidFill>
                  <a:schemeClr val="tx1"/>
                </a:solidFill>
                <a:effectLst/>
                <a:latin typeface="+mn-lt"/>
                <a:ea typeface="+mn-ea"/>
                <a:cs typeface="+mn-cs"/>
              </a:rPr>
              <a:t> </a:t>
            </a:r>
            <a:r>
              <a:rPr lang="sv-SE" sz="1200" i="1" kern="1200" dirty="0" err="1">
                <a:solidFill>
                  <a:schemeClr val="tx1"/>
                </a:solidFill>
                <a:effectLst/>
                <a:latin typeface="+mn-lt"/>
                <a:ea typeface="+mn-ea"/>
                <a:cs typeface="+mn-cs"/>
              </a:rPr>
              <a:t>Education</a:t>
            </a:r>
            <a:r>
              <a:rPr lang="sv-SE" sz="1200" i="1" kern="1200" dirty="0">
                <a:solidFill>
                  <a:schemeClr val="tx1"/>
                </a:solidFill>
                <a:effectLst/>
                <a:latin typeface="+mn-lt"/>
                <a:ea typeface="+mn-ea"/>
                <a:cs typeface="+mn-cs"/>
              </a:rPr>
              <a:t> 2020 Färre studenter än 5 000.</a:t>
            </a:r>
          </a:p>
          <a:p>
            <a:pPr marL="171450" lvl="0" indent="-171450">
              <a:buFont typeface="Arial" panose="020B0604020202020204" pitchFamily="34" charset="0"/>
              <a:buChar char="•"/>
            </a:pPr>
            <a:endParaRPr lang="sv-SE"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i="0" u="none" strike="noStrike" kern="1200" dirty="0">
                <a:solidFill>
                  <a:schemeClr val="tx1"/>
                </a:solidFill>
                <a:effectLst/>
                <a:latin typeface="+mn-lt"/>
                <a:ea typeface="+mn-ea"/>
                <a:cs typeface="+mn-cs"/>
              </a:rPr>
              <a:t>STINT, Stiftelsen för internationalisering av högre utbildning och forskning</a:t>
            </a:r>
            <a:r>
              <a:rPr lang="sv-SE" sz="1200" b="0" i="0" u="none" strike="noStrike" kern="1200" dirty="0">
                <a:solidFill>
                  <a:schemeClr val="tx1"/>
                </a:solidFill>
                <a:effectLst/>
                <a:latin typeface="+mn-lt"/>
                <a:ea typeface="+mn-ea"/>
                <a:cs typeface="+mn-cs"/>
              </a:rPr>
              <a:t>, har SLU fått fem stjärnor av fem möjliga.</a:t>
            </a:r>
            <a:endParaRPr lang="sv-SE" sz="1200" i="0" kern="1200" dirty="0">
              <a:solidFill>
                <a:schemeClr val="tx1"/>
              </a:solidFill>
              <a:effectLst/>
              <a:latin typeface="+mn-lt"/>
              <a:ea typeface="+mn-ea"/>
              <a:cs typeface="+mn-cs"/>
            </a:endParaRPr>
          </a:p>
          <a:p>
            <a:endParaRPr lang="sv-SE" sz="1200" i="1"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a:t>
            </a:r>
            <a:r>
              <a:rPr lang="sv-SE" sz="1200" i="1" u="sng" kern="1200" dirty="0">
                <a:solidFill>
                  <a:schemeClr val="tx1"/>
                </a:solidFill>
                <a:effectLst/>
                <a:latin typeface="+mn-lt"/>
                <a:ea typeface="+mn-ea"/>
                <a:cs typeface="+mn-cs"/>
                <a:hlinkClick r:id="rId3"/>
              </a:rPr>
              <a:t>https://www.slu.se/om-slu/fakta-visioner-varderingar/universitetsrankningar2/</a:t>
            </a:r>
            <a:endParaRPr lang="sv-SE" sz="1200" i="1" u="sng"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7</a:t>
            </a:fld>
            <a:endParaRPr lang="sv-SE"/>
          </a:p>
        </p:txBody>
      </p:sp>
    </p:spTree>
    <p:extLst>
      <p:ext uri="{BB962C8B-B14F-4D97-AF65-F5344CB8AC3E}">
        <p14:creationId xmlns:p14="http://schemas.microsoft.com/office/powerpoint/2010/main" val="215427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Arial" panose="020B0604020202020204" pitchFamily="34" charset="0"/>
                <a:ea typeface="+mn-ea"/>
                <a:cs typeface="Arial" panose="020B0604020202020204" pitchFamily="34" charset="0"/>
              </a:rPr>
              <a:t>SLU arbetar med frågor som är livsviktiga för oss människor och som berör allt levande på jorden. </a:t>
            </a:r>
            <a:endParaRPr lang="sv-SE" sz="1200" b="1" i="0" kern="1200" baseline="0" dirty="0">
              <a:solidFill>
                <a:schemeClr val="tx1"/>
              </a:solidFill>
              <a:effectLst/>
              <a:latin typeface="Arial" panose="020B0604020202020204" pitchFamily="34" charset="0"/>
              <a:ea typeface="+mn-ea"/>
              <a:cs typeface="Arial" panose="020B0604020202020204" pitchFamily="34" charset="0"/>
            </a:endParaRPr>
          </a:p>
          <a:p>
            <a:endParaRPr lang="sv-SE" sz="1200" b="1" i="0" kern="1200" baseline="0" dirty="0">
              <a:solidFill>
                <a:schemeClr val="tx1"/>
              </a:solidFill>
              <a:effectLst/>
              <a:latin typeface="Arial" panose="020B0604020202020204" pitchFamily="34" charset="0"/>
              <a:ea typeface="+mn-ea"/>
              <a:cs typeface="Arial" panose="020B0604020202020204" pitchFamily="34" charset="0"/>
            </a:endParaRPr>
          </a:p>
          <a:p>
            <a:r>
              <a:rPr lang="sv-SE" sz="1200" i="0" kern="1200" dirty="0">
                <a:solidFill>
                  <a:schemeClr val="tx1"/>
                </a:solidFill>
                <a:effectLst/>
                <a:latin typeface="Arial" panose="020B0604020202020204" pitchFamily="34" charset="0"/>
                <a:ea typeface="+mn-ea"/>
                <a:cs typeface="Arial" panose="020B0604020202020204" pitchFamily="34" charset="0"/>
              </a:rPr>
              <a:t>Här är några exempel:</a:t>
            </a:r>
          </a:p>
          <a:p>
            <a:endParaRPr lang="sv-SE"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Hållbar livsmedelsförsörjning</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anpassning till klimatförändringar, ta fram nya livsmedel, mer miljö- och klimatvänlig livsmedelsproduktion, stadsodling, digitaliserad odling, matsvinn, hälsofrågor, konsumentfrågor, företagsekonomi och företagande i livsmedelsbranschen.</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Rent vatten och hav</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miljögifter, övergödning, fiskodling på land, hur fiskbestånden i vattnen mår, dricksvatten, problem med torka och översvämningar.</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Hållbara städer och landsbygd</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gröna tak, stadsodling, barnkartor i GIS, anpassning av bebyggelse till extrema väder och förhöjda havsnivåer.</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Biomaterial och bioenergi</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b="0" i="0" kern="1200" dirty="0">
                <a:solidFill>
                  <a:schemeClr val="tx1"/>
                </a:solidFill>
                <a:effectLst/>
                <a:latin typeface="Arial" panose="020B0604020202020204" pitchFamily="34" charset="0"/>
                <a:ea typeface="+mn-ea"/>
                <a:cs typeface="Arial" panose="020B0604020202020204" pitchFamily="34" charset="0"/>
              </a:rPr>
              <a:t>T.ex.</a:t>
            </a:r>
            <a:r>
              <a:rPr lang="sv-SE" sz="1200" b="0" i="0" kern="1200" baseline="0" dirty="0">
                <a:solidFill>
                  <a:schemeClr val="tx1"/>
                </a:solidFill>
                <a:effectLst/>
                <a:latin typeface="Arial" panose="020B0604020202020204" pitchFamily="34" charset="0"/>
                <a:ea typeface="+mn-ea"/>
                <a:cs typeface="Arial" panose="020B0604020202020204" pitchFamily="34" charset="0"/>
              </a:rPr>
              <a:t> m</a:t>
            </a:r>
            <a:r>
              <a:rPr lang="sv-SE" sz="1200" b="0" i="0" kern="1200" dirty="0">
                <a:solidFill>
                  <a:schemeClr val="tx1"/>
                </a:solidFill>
                <a:effectLst/>
                <a:latin typeface="Arial" panose="020B0604020202020204" pitchFamily="34" charset="0"/>
                <a:ea typeface="+mn-ea"/>
                <a:cs typeface="Arial" panose="020B0604020202020204" pitchFamily="34" charset="0"/>
              </a:rPr>
              <a:t>aterial </a:t>
            </a:r>
            <a:r>
              <a:rPr lang="sv-SE" sz="1200" i="0" kern="1200" dirty="0">
                <a:solidFill>
                  <a:schemeClr val="tx1"/>
                </a:solidFill>
                <a:effectLst/>
                <a:latin typeface="Arial" panose="020B0604020202020204" pitchFamily="34" charset="0"/>
                <a:ea typeface="+mn-ea"/>
                <a:cs typeface="Arial" panose="020B0604020202020204" pitchFamily="34" charset="0"/>
              </a:rPr>
              <a:t>och energi som kan ersätta fossilbaserade produkter och råvaror, t.ex. stärkelse/cellulosa istället för plaster, bioenergi som bränsle. </a:t>
            </a:r>
            <a:endParaRPr lang="sv-SE" sz="1200" b="1"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Djurs och människors välbefinnande</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antibiotikaresistens, zoonoser (smittsamma sjukdomar som överförs mellan djur och människa), mat och hälsa, gröna miljöer i städer, friluftsliv, djurvälfärd, sällskapsdjurens betydelse för människan,, trädgårdsrehabilitering, djur i vården.</a:t>
            </a:r>
          </a:p>
          <a:p>
            <a:pPr marL="171450" lvl="0" indent="-171450">
              <a:buFont typeface="Arial" panose="020B0604020202020204" pitchFamily="34" charset="0"/>
              <a:buChar char="•"/>
            </a:pPr>
            <a:r>
              <a:rPr lang="sv-SE" sz="1200" b="1" i="0" kern="1200" dirty="0">
                <a:solidFill>
                  <a:schemeClr val="tx1"/>
                </a:solidFill>
                <a:effectLst/>
                <a:latin typeface="Arial" panose="020B0604020202020204" pitchFamily="34" charset="0"/>
                <a:ea typeface="+mn-ea"/>
                <a:cs typeface="Arial" panose="020B0604020202020204" pitchFamily="34" charset="0"/>
              </a:rPr>
              <a:t>Biologisk mångfald</a:t>
            </a:r>
            <a:br>
              <a:rPr lang="sv-SE" sz="1200" b="1" i="0" kern="1200" dirty="0">
                <a:solidFill>
                  <a:schemeClr val="tx1"/>
                </a:solidFill>
                <a:effectLst/>
                <a:latin typeface="Arial" panose="020B0604020202020204" pitchFamily="34" charset="0"/>
                <a:ea typeface="+mn-ea"/>
                <a:cs typeface="Arial" panose="020B0604020202020204" pitchFamily="34" charset="0"/>
              </a:rPr>
            </a:br>
            <a:r>
              <a:rPr lang="sv-SE" sz="1200" i="0" kern="1200" dirty="0">
                <a:solidFill>
                  <a:schemeClr val="tx1"/>
                </a:solidFill>
                <a:effectLst/>
                <a:latin typeface="Arial" panose="020B0604020202020204" pitchFamily="34" charset="0"/>
                <a:ea typeface="+mn-ea"/>
                <a:cs typeface="Arial" panose="020B0604020202020204" pitchFamily="34" charset="0"/>
              </a:rPr>
              <a:t>T.ex. rovdjursfrågor, älgförvaltning, </a:t>
            </a:r>
            <a:r>
              <a:rPr lang="sv-SE" sz="1200" i="0" kern="1200" dirty="0" err="1">
                <a:solidFill>
                  <a:schemeClr val="tx1"/>
                </a:solidFill>
                <a:effectLst/>
                <a:latin typeface="Arial" panose="020B0604020202020204" pitchFamily="34" charset="0"/>
                <a:ea typeface="+mn-ea"/>
                <a:cs typeface="Arial" panose="020B0604020202020204" pitchFamily="34" charset="0"/>
              </a:rPr>
              <a:t>invasiva</a:t>
            </a:r>
            <a:r>
              <a:rPr lang="sv-SE" sz="1200" i="0" kern="1200" dirty="0">
                <a:solidFill>
                  <a:schemeClr val="tx1"/>
                </a:solidFill>
                <a:effectLst/>
                <a:latin typeface="Arial" panose="020B0604020202020204" pitchFamily="34" charset="0"/>
                <a:ea typeface="+mn-ea"/>
                <a:cs typeface="Arial" panose="020B0604020202020204" pitchFamily="34" charset="0"/>
              </a:rPr>
              <a:t> växter och djur, hur vi brukar skog och mark, kartläggning av arter och hotade arter .</a:t>
            </a: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8</a:t>
            </a:fld>
            <a:endParaRPr lang="sv-SE"/>
          </a:p>
        </p:txBody>
      </p:sp>
    </p:spTree>
    <p:extLst>
      <p:ext uri="{BB962C8B-B14F-4D97-AF65-F5344CB8AC3E}">
        <p14:creationId xmlns:p14="http://schemas.microsoft.com/office/powerpoint/2010/main" val="363331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Vår kunskap skapar förutsättningar för en hållbar, levande och bättre värld. SLU bidrar till att nå de globala målen (Agenda 2030), både i Sverige och internationellt.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Viktiga områden för SLU är: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Klimatförändring – </a:t>
            </a:r>
            <a:r>
              <a:rPr lang="sv-SE" sz="1200" kern="1200" dirty="0">
                <a:solidFill>
                  <a:schemeClr val="tx1"/>
                </a:solidFill>
                <a:effectLst/>
                <a:latin typeface="+mn-lt"/>
                <a:ea typeface="+mn-ea"/>
                <a:cs typeface="+mn-cs"/>
              </a:rPr>
              <a:t>att jord- och skogsbruket måste både </a:t>
            </a:r>
            <a:r>
              <a:rPr lang="sv-SE" sz="1200" b="1" kern="1200" dirty="0">
                <a:solidFill>
                  <a:schemeClr val="tx1"/>
                </a:solidFill>
                <a:effectLst/>
                <a:latin typeface="+mn-lt"/>
                <a:ea typeface="+mn-ea"/>
                <a:cs typeface="+mn-cs"/>
              </a:rPr>
              <a:t>anpassas till </a:t>
            </a:r>
            <a:r>
              <a:rPr lang="sv-SE" sz="1200" kern="1200" dirty="0">
                <a:solidFill>
                  <a:schemeClr val="tx1"/>
                </a:solidFill>
                <a:effectLst/>
                <a:latin typeface="+mn-lt"/>
                <a:ea typeface="+mn-ea"/>
                <a:cs typeface="+mn-cs"/>
              </a:rPr>
              <a:t>och bidra till att </a:t>
            </a:r>
            <a:r>
              <a:rPr lang="sv-SE" sz="1200" b="1" kern="1200" dirty="0">
                <a:solidFill>
                  <a:schemeClr val="tx1"/>
                </a:solidFill>
                <a:effectLst/>
                <a:latin typeface="+mn-lt"/>
                <a:ea typeface="+mn-ea"/>
                <a:cs typeface="+mn-cs"/>
              </a:rPr>
              <a:t>dämpa klimatförändringen</a:t>
            </a:r>
            <a:r>
              <a:rPr lang="sv-SE" sz="1200" kern="1200" dirty="0">
                <a:solidFill>
                  <a:schemeClr val="tx1"/>
                </a:solidFill>
                <a:effectLst/>
                <a:latin typeface="+mn-lt"/>
                <a:ea typeface="+mn-ea"/>
                <a:cs typeface="+mn-cs"/>
              </a:rPr>
              <a:t>. Vi utvecklar hållbara lösningar för vattenhushållning och minskade utsläpp av växthusgaser.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Livsmedelsförsörjning – </a:t>
            </a:r>
            <a:r>
              <a:rPr lang="sv-SE" sz="1200" kern="1200" dirty="0">
                <a:solidFill>
                  <a:schemeClr val="tx1"/>
                </a:solidFill>
                <a:effectLst/>
                <a:latin typeface="+mn-lt"/>
                <a:ea typeface="+mn-ea"/>
                <a:cs typeface="+mn-cs"/>
              </a:rPr>
              <a:t>att hitta resurseffektiva, både socialt, ekonomiskt och miljömässigt </a:t>
            </a:r>
            <a:r>
              <a:rPr lang="sv-SE" sz="1200" b="1" kern="1200" dirty="0">
                <a:solidFill>
                  <a:schemeClr val="tx1"/>
                </a:solidFill>
                <a:effectLst/>
                <a:latin typeface="+mn-lt"/>
                <a:ea typeface="+mn-ea"/>
                <a:cs typeface="+mn-cs"/>
              </a:rPr>
              <a:t>hållbara lösningar för en ökad global livsmedelsproduktion</a:t>
            </a:r>
            <a:r>
              <a:rPr lang="sv-SE" sz="1200" kern="1200" dirty="0">
                <a:solidFill>
                  <a:schemeClr val="tx1"/>
                </a:solidFill>
                <a:effectLst/>
                <a:latin typeface="+mn-lt"/>
                <a:ea typeface="+mn-ea"/>
                <a:cs typeface="+mn-cs"/>
              </a:rPr>
              <a:t>, bl.a. genom digitalisering och artificiell intelligens.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Hållbara städer – </a:t>
            </a:r>
            <a:r>
              <a:rPr lang="sv-SE" sz="1200" kern="1200" dirty="0">
                <a:solidFill>
                  <a:schemeClr val="tx1"/>
                </a:solidFill>
                <a:effectLst/>
                <a:latin typeface="+mn-lt"/>
                <a:ea typeface="+mn-ea"/>
                <a:cs typeface="+mn-cs"/>
              </a:rPr>
              <a:t>att </a:t>
            </a:r>
            <a:r>
              <a:rPr lang="sv-SE" sz="1200" b="1" kern="1200" dirty="0">
                <a:solidFill>
                  <a:schemeClr val="tx1"/>
                </a:solidFill>
                <a:effectLst/>
                <a:latin typeface="+mn-lt"/>
                <a:ea typeface="+mn-ea"/>
                <a:cs typeface="+mn-cs"/>
              </a:rPr>
              <a:t>planera för klimateffekter</a:t>
            </a:r>
            <a:r>
              <a:rPr lang="sv-SE" sz="1200" kern="1200" dirty="0">
                <a:solidFill>
                  <a:schemeClr val="tx1"/>
                </a:solidFill>
                <a:effectLst/>
                <a:latin typeface="+mn-lt"/>
                <a:ea typeface="+mn-ea"/>
                <a:cs typeface="+mn-cs"/>
              </a:rPr>
              <a:t>, t.ex. extrema väder och stigande havsytor och utveckla </a:t>
            </a:r>
            <a:r>
              <a:rPr lang="sv-SE" sz="1200" b="1" kern="1200" dirty="0">
                <a:solidFill>
                  <a:schemeClr val="tx1"/>
                </a:solidFill>
                <a:effectLst/>
                <a:latin typeface="+mn-lt"/>
                <a:ea typeface="+mn-ea"/>
                <a:cs typeface="+mn-cs"/>
              </a:rPr>
              <a:t>gröna infrastrukturer </a:t>
            </a:r>
            <a:r>
              <a:rPr lang="sv-SE" sz="1200" kern="1200" dirty="0">
                <a:solidFill>
                  <a:schemeClr val="tx1"/>
                </a:solidFill>
                <a:effectLst/>
                <a:latin typeface="+mn-lt"/>
                <a:ea typeface="+mn-ea"/>
                <a:cs typeface="+mn-cs"/>
              </a:rPr>
              <a:t>som bidrar till människans hälsa och välbefinnande.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Biobaserad ekonomi – </a:t>
            </a:r>
            <a:r>
              <a:rPr lang="sv-SE" sz="1200" kern="1200" dirty="0">
                <a:solidFill>
                  <a:schemeClr val="tx1"/>
                </a:solidFill>
                <a:effectLst/>
                <a:latin typeface="+mn-lt"/>
                <a:ea typeface="+mn-ea"/>
                <a:cs typeface="+mn-cs"/>
              </a:rPr>
              <a:t>att gå från fossilbaserad till biobaserad ekonomi kräver nya lösningar och avvägningar, t.ex. när det gäller </a:t>
            </a:r>
            <a:r>
              <a:rPr lang="sv-SE" sz="1200" b="1" kern="1200" dirty="0">
                <a:solidFill>
                  <a:schemeClr val="tx1"/>
                </a:solidFill>
                <a:effectLst/>
                <a:latin typeface="+mn-lt"/>
                <a:ea typeface="+mn-ea"/>
                <a:cs typeface="+mn-cs"/>
              </a:rPr>
              <a:t>markanvändning</a:t>
            </a:r>
            <a:r>
              <a:rPr lang="sv-SE" sz="1200" kern="1200" dirty="0">
                <a:solidFill>
                  <a:schemeClr val="tx1"/>
                </a:solidFill>
                <a:effectLst/>
                <a:latin typeface="+mn-lt"/>
                <a:ea typeface="+mn-ea"/>
                <a:cs typeface="+mn-cs"/>
              </a:rPr>
              <a:t>. Ska vi odla mat, foder, fiber eller energigrödor, och vem beslutar?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Global hälsa – </a:t>
            </a:r>
            <a:r>
              <a:rPr lang="sv-SE" sz="1200" kern="1200" dirty="0">
                <a:solidFill>
                  <a:schemeClr val="tx1"/>
                </a:solidFill>
                <a:effectLst/>
                <a:latin typeface="+mn-lt"/>
                <a:ea typeface="+mn-ea"/>
                <a:cs typeface="+mn-cs"/>
              </a:rPr>
              <a:t>att t.ex. minska risken för att </a:t>
            </a:r>
            <a:r>
              <a:rPr lang="sv-SE" sz="1200" b="1" kern="1200" dirty="0">
                <a:solidFill>
                  <a:schemeClr val="tx1"/>
                </a:solidFill>
                <a:effectLst/>
                <a:latin typeface="+mn-lt"/>
                <a:ea typeface="+mn-ea"/>
                <a:cs typeface="+mn-cs"/>
              </a:rPr>
              <a:t>zoonoser</a:t>
            </a:r>
            <a:r>
              <a:rPr lang="sv-SE" sz="1200" kern="1200" dirty="0">
                <a:solidFill>
                  <a:schemeClr val="tx1"/>
                </a:solidFill>
                <a:effectLst/>
                <a:latin typeface="+mn-lt"/>
                <a:ea typeface="+mn-ea"/>
                <a:cs typeface="+mn-cs"/>
              </a:rPr>
              <a:t> och sjukdomsbärande insekter sprids och minska </a:t>
            </a:r>
            <a:r>
              <a:rPr lang="sv-SE" sz="1200" b="1" kern="1200" dirty="0">
                <a:solidFill>
                  <a:schemeClr val="tx1"/>
                </a:solidFill>
                <a:effectLst/>
                <a:latin typeface="+mn-lt"/>
                <a:ea typeface="+mn-ea"/>
                <a:cs typeface="+mn-cs"/>
              </a:rPr>
              <a:t>antibiotikaanvändning</a:t>
            </a:r>
            <a:r>
              <a:rPr lang="sv-SE" sz="1200" kern="1200" dirty="0">
                <a:solidFill>
                  <a:schemeClr val="tx1"/>
                </a:solidFill>
                <a:effectLst/>
                <a:latin typeface="+mn-lt"/>
                <a:ea typeface="+mn-ea"/>
                <a:cs typeface="+mn-cs"/>
              </a:rPr>
              <a:t> inom djurhållningen, vilket bidrar till att dämpa utvecklingen av antibiotikaresistens.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Biologisk mångfald och ekosystem - </a:t>
            </a:r>
            <a:r>
              <a:rPr lang="sv-SE" sz="1200" kern="1200" dirty="0">
                <a:solidFill>
                  <a:schemeClr val="tx1"/>
                </a:solidFill>
                <a:effectLst/>
                <a:latin typeface="+mn-lt"/>
                <a:ea typeface="+mn-ea"/>
                <a:cs typeface="+mn-cs"/>
              </a:rPr>
              <a:t>att övervaka miljön ger underlag för </a:t>
            </a:r>
            <a:r>
              <a:rPr lang="sv-SE" sz="1200" b="1" kern="1200" dirty="0">
                <a:solidFill>
                  <a:schemeClr val="tx1"/>
                </a:solidFill>
                <a:effectLst/>
                <a:latin typeface="+mn-lt"/>
                <a:ea typeface="+mn-ea"/>
                <a:cs typeface="+mn-cs"/>
              </a:rPr>
              <a:t>förvaltning och återskapande av ekosystem </a:t>
            </a:r>
            <a:r>
              <a:rPr lang="sv-SE" sz="1200" kern="1200" dirty="0">
                <a:solidFill>
                  <a:schemeClr val="tx1"/>
                </a:solidFill>
                <a:effectLst/>
                <a:latin typeface="+mn-lt"/>
                <a:ea typeface="+mn-ea"/>
                <a:cs typeface="+mn-cs"/>
              </a:rPr>
              <a:t>både på land och i hav och sjöar.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några exempel på vad SLU gör för att förbättra världen:</a:t>
            </a:r>
          </a:p>
          <a:p>
            <a:pPr lvl="0"/>
            <a:r>
              <a:rPr lang="sv-SE" sz="1200" b="1" kern="1200" dirty="0">
                <a:solidFill>
                  <a:schemeClr val="tx1"/>
                </a:solidFill>
                <a:effectLst/>
                <a:latin typeface="+mn-lt"/>
                <a:ea typeface="+mn-ea"/>
                <a:cs typeface="+mn-cs"/>
              </a:rPr>
              <a:t>SLU Global</a:t>
            </a:r>
            <a:r>
              <a:rPr lang="sv-SE" sz="1200" kern="1200" dirty="0">
                <a:solidFill>
                  <a:schemeClr val="tx1"/>
                </a:solidFill>
                <a:effectLst/>
                <a:latin typeface="+mn-lt"/>
                <a:ea typeface="+mn-ea"/>
                <a:cs typeface="+mn-cs"/>
              </a:rPr>
              <a:t>: Central enhet som stöder forsknings- och utvecklingsprojekt i samarbete med forskare och universitet i låginkomstländer. </a:t>
            </a:r>
          </a:p>
          <a:p>
            <a:pPr lvl="0"/>
            <a:r>
              <a:rPr lang="sv-SE" sz="1200" b="1" kern="1200" dirty="0">
                <a:solidFill>
                  <a:schemeClr val="tx1"/>
                </a:solidFill>
                <a:effectLst/>
                <a:latin typeface="+mn-lt"/>
                <a:ea typeface="+mn-ea"/>
                <a:cs typeface="+mn-cs"/>
              </a:rPr>
              <a:t>Global Challenges University Alliance</a:t>
            </a:r>
            <a:r>
              <a:rPr lang="sv-SE" sz="1200" kern="1200" dirty="0">
                <a:solidFill>
                  <a:schemeClr val="tx1"/>
                </a:solidFill>
                <a:effectLst/>
                <a:latin typeface="+mn-lt"/>
                <a:ea typeface="+mn-ea"/>
                <a:cs typeface="+mn-cs"/>
              </a:rPr>
              <a:t>: SLU samverkar med lantbruksuniversitet i hela världen kring hållbarhetsmålen och Agenda 2030, t.ex. frågor om livsmedelsförsörjning, bioenergi, hållbar stadsutveckling och klimat. </a:t>
            </a:r>
          </a:p>
          <a:p>
            <a:pPr lvl="0"/>
            <a:r>
              <a:rPr lang="sv-SE" sz="1200" b="1" kern="1200" dirty="0">
                <a:solidFill>
                  <a:schemeClr val="tx1"/>
                </a:solidFill>
                <a:effectLst/>
                <a:latin typeface="+mn-lt"/>
                <a:ea typeface="+mn-ea"/>
                <a:cs typeface="+mn-cs"/>
              </a:rPr>
              <a:t>Innovationer</a:t>
            </a:r>
            <a:r>
              <a:rPr lang="sv-SE" sz="1200" kern="1200" dirty="0">
                <a:solidFill>
                  <a:schemeClr val="tx1"/>
                </a:solidFill>
                <a:effectLst/>
                <a:latin typeface="+mn-lt"/>
                <a:ea typeface="+mn-ea"/>
                <a:cs typeface="+mn-cs"/>
              </a:rPr>
              <a:t> baserade på kunskap från SLU gör stor skillnad i samhället.</a:t>
            </a:r>
          </a:p>
          <a:p>
            <a:pPr lvl="0"/>
            <a:r>
              <a:rPr lang="sv-SE" sz="1200" b="1" kern="1200" dirty="0">
                <a:solidFill>
                  <a:schemeClr val="tx1"/>
                </a:solidFill>
                <a:effectLst/>
                <a:latin typeface="+mn-lt"/>
                <a:ea typeface="+mn-ea"/>
                <a:cs typeface="+mn-cs"/>
              </a:rPr>
              <a:t>SLU:s miljöanalys </a:t>
            </a:r>
            <a:r>
              <a:rPr lang="sv-SE" sz="1200" kern="1200" dirty="0">
                <a:solidFill>
                  <a:schemeClr val="tx1"/>
                </a:solidFill>
                <a:effectLst/>
                <a:latin typeface="+mn-lt"/>
                <a:ea typeface="+mn-ea"/>
                <a:cs typeface="+mn-cs"/>
              </a:rPr>
              <a:t>bidrar med faktaunderlag, data och analyser, till grund för beslut i miljöfrågor, både nationellt och internationellt.</a:t>
            </a:r>
          </a:p>
          <a:p>
            <a:pPr lvl="0"/>
            <a:r>
              <a:rPr lang="sv-SE" sz="1200" b="1" kern="1200" dirty="0">
                <a:solidFill>
                  <a:schemeClr val="tx1"/>
                </a:solidFill>
                <a:effectLst/>
                <a:latin typeface="+mn-lt"/>
                <a:ea typeface="+mn-ea"/>
                <a:cs typeface="+mn-cs"/>
              </a:rPr>
              <a:t>Hela SLU är miljöcertifierat</a:t>
            </a:r>
            <a:r>
              <a:rPr lang="sv-SE" sz="1200" kern="1200" dirty="0">
                <a:solidFill>
                  <a:schemeClr val="tx1"/>
                </a:solidFill>
                <a:effectLst/>
                <a:latin typeface="+mn-lt"/>
                <a:ea typeface="+mn-ea"/>
                <a:cs typeface="+mn-cs"/>
              </a:rPr>
              <a:t> enligt ISO 14001 och har som mål att vara </a:t>
            </a:r>
            <a:r>
              <a:rPr lang="sv-SE" sz="1200" b="1" kern="1200" dirty="0">
                <a:solidFill>
                  <a:schemeClr val="tx1"/>
                </a:solidFill>
                <a:effectLst/>
                <a:latin typeface="+mn-lt"/>
                <a:ea typeface="+mn-ea"/>
                <a:cs typeface="+mn-cs"/>
              </a:rPr>
              <a:t>klimatneutralt år 2027</a:t>
            </a:r>
            <a:r>
              <a:rPr lang="sv-SE" sz="1200" kern="1200" dirty="0">
                <a:solidFill>
                  <a:schemeClr val="tx1"/>
                </a:solidFill>
                <a:effectLst/>
                <a:latin typeface="+mn-lt"/>
                <a:ea typeface="+mn-ea"/>
                <a:cs typeface="+mn-cs"/>
              </a:rPr>
              <a:t>. Vi är också registrerade i EMAS </a:t>
            </a:r>
            <a:r>
              <a:rPr lang="sv-SE" sz="1200" b="0" i="0" u="none" strike="noStrike" kern="1200" dirty="0">
                <a:solidFill>
                  <a:schemeClr val="tx1"/>
                </a:solidFill>
                <a:effectLst/>
                <a:latin typeface="+mn-lt"/>
                <a:ea typeface="+mn-ea"/>
                <a:cs typeface="+mn-cs"/>
              </a:rPr>
              <a:t>(</a:t>
            </a:r>
            <a:r>
              <a:rPr lang="sv-SE" sz="1200" b="0" i="1" u="none" strike="noStrike" kern="1200" dirty="0">
                <a:solidFill>
                  <a:schemeClr val="tx1"/>
                </a:solidFill>
                <a:effectLst/>
                <a:latin typeface="+mn-lt"/>
                <a:ea typeface="+mn-ea"/>
                <a:cs typeface="+mn-cs"/>
              </a:rPr>
              <a:t>Eco Management and </a:t>
            </a:r>
            <a:r>
              <a:rPr lang="sv-SE" sz="1200" b="0" i="1" u="none" strike="noStrike" kern="1200" dirty="0" err="1">
                <a:solidFill>
                  <a:schemeClr val="tx1"/>
                </a:solidFill>
                <a:effectLst/>
                <a:latin typeface="+mn-lt"/>
                <a:ea typeface="+mn-ea"/>
                <a:cs typeface="+mn-cs"/>
              </a:rPr>
              <a:t>Audit</a:t>
            </a:r>
            <a:r>
              <a:rPr lang="sv-SE" sz="1200" b="0" i="1" u="none" strike="noStrike" kern="1200" dirty="0">
                <a:solidFill>
                  <a:schemeClr val="tx1"/>
                </a:solidFill>
                <a:effectLst/>
                <a:latin typeface="+mn-lt"/>
                <a:ea typeface="+mn-ea"/>
                <a:cs typeface="+mn-cs"/>
              </a:rPr>
              <a:t> </a:t>
            </a:r>
            <a:r>
              <a:rPr lang="sv-SE" sz="1200" b="0" i="1" u="none" strike="noStrike" kern="1200" dirty="0" err="1">
                <a:solidFill>
                  <a:schemeClr val="tx1"/>
                </a:solidFill>
                <a:effectLst/>
                <a:latin typeface="+mn-lt"/>
                <a:ea typeface="+mn-ea"/>
                <a:cs typeface="+mn-cs"/>
              </a:rPr>
              <a:t>Scheme</a:t>
            </a:r>
            <a:r>
              <a:rPr lang="sv-SE" sz="1200" b="0" i="0" u="none" strike="noStrike" kern="1200" dirty="0">
                <a:solidFill>
                  <a:schemeClr val="tx1"/>
                </a:solidFill>
                <a:effectLst/>
                <a:latin typeface="+mn-lt"/>
                <a:ea typeface="+mn-ea"/>
                <a:cs typeface="+mn-cs"/>
              </a:rPr>
              <a:t>). Det är EU:s frivilliga miljölednings- och miljörevisionsordning.</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och Agenda 2030: </a:t>
            </a:r>
            <a:r>
              <a:rPr lang="sv-SE" sz="1200" i="1" u="sng" kern="1200" dirty="0">
                <a:solidFill>
                  <a:schemeClr val="tx1"/>
                </a:solidFill>
                <a:effectLst/>
                <a:latin typeface="+mn-lt"/>
                <a:ea typeface="+mn-ea"/>
                <a:cs typeface="+mn-cs"/>
                <a:hlinkClick r:id="rId3"/>
              </a:rPr>
              <a:t>https://www.slu.se/om-slu/fakta-visioner-varderingar/slu-och-agenda2030/</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 mer om SLU Global, GCUA: </a:t>
            </a:r>
            <a:r>
              <a:rPr lang="sv-SE" sz="1200" i="1" u="sng" kern="1200" dirty="0">
                <a:solidFill>
                  <a:schemeClr val="tx1"/>
                </a:solidFill>
                <a:effectLst/>
                <a:latin typeface="+mn-lt"/>
                <a:ea typeface="+mn-ea"/>
                <a:cs typeface="+mn-cs"/>
                <a:hlinkClick r:id="rId4"/>
              </a:rPr>
              <a:t>https://www.slu.se/en/collaboration/international/</a:t>
            </a:r>
            <a:endParaRPr lang="sv-SE" sz="14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9</a:t>
            </a:fld>
            <a:endParaRPr lang="sv-SE"/>
          </a:p>
        </p:txBody>
      </p:sp>
    </p:spTree>
    <p:extLst>
      <p:ext uri="{BB962C8B-B14F-4D97-AF65-F5344CB8AC3E}">
        <p14:creationId xmlns:p14="http://schemas.microsoft.com/office/powerpoint/2010/main" val="2541654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0"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0"/>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8619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10654146"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320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3"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vl1pPr>
          </a:lstStyle>
          <a:p>
            <a:pPr lvl="0"/>
            <a:r>
              <a:rPr lang="sv-SE"/>
              <a:t>Bildtext</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vl1pPr>
          </a:lstStyle>
          <a:p>
            <a:pPr lvl="0"/>
            <a:r>
              <a:rPr lang="sv-SE"/>
              <a:t>Bildtext</a:t>
            </a:r>
          </a:p>
        </p:txBody>
      </p:sp>
    </p:spTree>
    <p:extLst>
      <p:ext uri="{BB962C8B-B14F-4D97-AF65-F5344CB8AC3E}">
        <p14:creationId xmlns:p14="http://schemas.microsoft.com/office/powerpoint/2010/main" val="2759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7"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1"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7"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1"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dirty="0"/>
              <a:t>Välj objekt</a:t>
            </a:r>
          </a:p>
        </p:txBody>
      </p:sp>
    </p:spTree>
    <p:extLst>
      <p:ext uri="{BB962C8B-B14F-4D97-AF65-F5344CB8AC3E}">
        <p14:creationId xmlns:p14="http://schemas.microsoft.com/office/powerpoint/2010/main" val="318061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3"/>
            <a:ext cx="5187950" cy="2233613"/>
          </a:xfrm>
        </p:spPr>
        <p:txBody>
          <a:bodyPr/>
          <a:lstStyle>
            <a:lvl1pPr marL="0" indent="0" algn="ctr">
              <a:buNone/>
              <a:defRPr sz="1600"/>
            </a:lvl1pPr>
          </a:lstStyle>
          <a:p>
            <a:r>
              <a:rPr lang="sv-SE" dirty="0"/>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3"/>
            <a:ext cx="5187950" cy="2233613"/>
          </a:xfrm>
        </p:spPr>
        <p:txBody>
          <a:bodyPr/>
          <a:lstStyle>
            <a:lvl1pPr marL="0" indent="0" algn="ctr">
              <a:buNone/>
              <a:defRPr sz="1600"/>
            </a:lvl1pPr>
          </a:lstStyle>
          <a:p>
            <a:r>
              <a:rPr lang="sv-SE" dirty="0"/>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08"/>
            <a:ext cx="5187950" cy="2233613"/>
          </a:xfrm>
        </p:spPr>
        <p:txBody>
          <a:bodyPr/>
          <a:lstStyle>
            <a:lvl1pPr marL="0" indent="0" algn="ctr">
              <a:buNone/>
              <a:defRPr sz="1600"/>
            </a:lvl1pPr>
          </a:lstStyle>
          <a:p>
            <a:r>
              <a:rPr lang="sv-SE" dirty="0"/>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08"/>
            <a:ext cx="5187950" cy="2233613"/>
          </a:xfrm>
        </p:spPr>
        <p:txBody>
          <a:bodyPr/>
          <a:lstStyle>
            <a:lvl1pPr marL="0" indent="0" algn="ctr">
              <a:buNone/>
              <a:defRPr sz="1600"/>
            </a:lvl1pPr>
          </a:lstStyle>
          <a:p>
            <a:r>
              <a:rPr lang="sv-SE" dirty="0"/>
              <a:t>Plats för bild</a:t>
            </a:r>
          </a:p>
        </p:txBody>
      </p:sp>
    </p:spTree>
    <p:extLst>
      <p:ext uri="{BB962C8B-B14F-4D97-AF65-F5344CB8AC3E}">
        <p14:creationId xmlns:p14="http://schemas.microsoft.com/office/powerpoint/2010/main" val="1689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20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 y="872"/>
            <a:ext cx="1019908" cy="1019908"/>
          </a:xfrm>
          <a:prstGeom prst="rect">
            <a:avLst/>
          </a:prstGeom>
          <a:noFill/>
        </p:spPr>
      </p:pic>
    </p:spTree>
    <p:extLst>
      <p:ext uri="{BB962C8B-B14F-4D97-AF65-F5344CB8AC3E}">
        <p14:creationId xmlns:p14="http://schemas.microsoft.com/office/powerpoint/2010/main" val="3928367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2000">
                <a:solidFill>
                  <a:schemeClr val="bg1"/>
                </a:solidFill>
              </a:defRPr>
            </a:lvl1pPr>
            <a:lvl2pPr algn="ctr">
              <a:defRPr/>
            </a:lvl2pPr>
            <a:lvl3pPr algn="ctr">
              <a:defRPr/>
            </a:lvl3pPr>
            <a:lvl4pPr algn="ctr">
              <a:defRPr/>
            </a:lvl4pPr>
            <a:lvl5pPr algn="ctr">
              <a:defRPr/>
            </a:lvl5pPr>
          </a:lstStyle>
          <a:p>
            <a:pPr lvl="0"/>
            <a:r>
              <a:rPr lang="sv-SE" dirty="0"/>
              <a:t>Bild/Film</a:t>
            </a:r>
          </a:p>
        </p:txBody>
      </p:sp>
    </p:spTree>
    <p:extLst>
      <p:ext uri="{BB962C8B-B14F-4D97-AF65-F5344CB8AC3E}">
        <p14:creationId xmlns:p14="http://schemas.microsoft.com/office/powerpoint/2010/main" val="28083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0723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887104"/>
            <a:ext cx="8181111" cy="1529246"/>
          </a:xfrm>
        </p:spPr>
        <p:txBody>
          <a:bodyPr/>
          <a:lstStyle>
            <a:lvl1pPr>
              <a:defRPr/>
            </a:lvl1pPr>
          </a:lstStyle>
          <a:p>
            <a:r>
              <a:rPr lang="sv-SE" dirty="0"/>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58825" y="3195449"/>
            <a:ext cx="6501784" cy="2427429"/>
          </a:xfrm>
        </p:spPr>
        <p:txBody>
          <a:bodyPr/>
          <a:lstStyle>
            <a:lvl1pPr marL="0" indent="0">
              <a:lnSpc>
                <a:spcPct val="100000"/>
              </a:lnSpc>
              <a:spcBef>
                <a:spcPts val="0"/>
              </a:spcBef>
              <a:buNone/>
              <a:defRPr sz="1600"/>
            </a:lvl1pPr>
          </a:lstStyle>
          <a:p>
            <a:pPr lvl="0"/>
            <a:r>
              <a:rPr lang="sv-SE" dirty="0"/>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58825" y="2868783"/>
            <a:ext cx="6501784" cy="291089"/>
          </a:xfrm>
        </p:spPr>
        <p:txBody>
          <a:bodyPr anchor="b"/>
          <a:lstStyle>
            <a:lvl1pPr marL="0" indent="0">
              <a:lnSpc>
                <a:spcPts val="2400"/>
              </a:lnSpc>
              <a:spcBef>
                <a:spcPts val="0"/>
              </a:spcBef>
              <a:buNone/>
              <a:defRPr sz="1600"/>
            </a:lvl1pPr>
          </a:lstStyle>
          <a:p>
            <a:r>
              <a:rPr lang="sv-SE" sz="1600" dirty="0"/>
              <a:t>KONTAKTUPPGIFTER</a:t>
            </a:r>
          </a:p>
        </p:txBody>
      </p:sp>
    </p:spTree>
    <p:extLst>
      <p:ext uri="{BB962C8B-B14F-4D97-AF65-F5344CB8AC3E}">
        <p14:creationId xmlns:p14="http://schemas.microsoft.com/office/powerpoint/2010/main" val="13683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07015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5600"/>
              </a:lnSpc>
              <a:defRPr sz="4600">
                <a:solidFill>
                  <a:schemeClr val="tx1"/>
                </a:solidFill>
              </a:defRPr>
            </a:lvl1pPr>
          </a:lstStyle>
          <a:p>
            <a:r>
              <a:rPr lang="sv-SE" dirty="0"/>
              <a:t>Titel på presentationen </a:t>
            </a:r>
            <a:br>
              <a:rPr lang="sv-SE" dirty="0"/>
            </a:br>
            <a:r>
              <a:rPr lang="sv-SE" dirty="0"/>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6"/>
            <a:ext cx="9144000" cy="581891"/>
          </a:xfrm>
        </p:spPr>
        <p:txBody>
          <a:bodyPr/>
          <a:lstStyle>
            <a:lvl1pPr marL="0" indent="0" algn="l">
              <a:lnSpc>
                <a:spcPct val="100000"/>
              </a:lnSpc>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7864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Tree>
    <p:extLst>
      <p:ext uri="{BB962C8B-B14F-4D97-AF65-F5344CB8AC3E}">
        <p14:creationId xmlns:p14="http://schemas.microsoft.com/office/powerpoint/2010/main" val="29706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Tree>
    <p:extLst>
      <p:ext uri="{BB962C8B-B14F-4D97-AF65-F5344CB8AC3E}">
        <p14:creationId xmlns:p14="http://schemas.microsoft.com/office/powerpoint/2010/main" val="4255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dirty="0"/>
              <a:t>Titel på presentationen </a:t>
            </a:r>
            <a:br>
              <a:rPr lang="sv-SE" dirty="0"/>
            </a:br>
            <a:r>
              <a:rPr lang="sv-SE" dirty="0"/>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Tree>
    <p:extLst>
      <p:ext uri="{BB962C8B-B14F-4D97-AF65-F5344CB8AC3E}">
        <p14:creationId xmlns:p14="http://schemas.microsoft.com/office/powerpoint/2010/main" val="121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0" y="0"/>
            <a:ext cx="806823" cy="68580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861" y="0"/>
            <a:ext cx="12156139"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2" y="800100"/>
            <a:ext cx="8669483" cy="880197"/>
          </a:xfrm>
        </p:spPr>
        <p:txBody>
          <a:bodyPr/>
          <a:lstStyle>
            <a:lvl1pPr>
              <a:lnSpc>
                <a:spcPct val="100000"/>
              </a:lnSpc>
              <a:defRPr sz="36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22313" y="1960814"/>
            <a:ext cx="8710445" cy="4343400"/>
          </a:xfrm>
        </p:spPr>
        <p:txBody>
          <a:bodyPr/>
          <a:lstStyle>
            <a:lvl1pPr marL="457200" indent="-457200">
              <a:buFont typeface="+mj-lt"/>
              <a:buAutoNum type="arabicPeriod"/>
              <a:defRPr>
                <a:solidFill>
                  <a:schemeClr val="bg1"/>
                </a:solidFill>
              </a:defRPr>
            </a:lvl1pPr>
            <a:lvl2pPr marL="901700" indent="-457200">
              <a:buFont typeface="+mj-lt"/>
              <a:buAutoNum type="alphaLcParenR"/>
              <a:defRPr>
                <a:solidFill>
                  <a:schemeClr val="bg1"/>
                </a:solidFill>
              </a:defRPr>
            </a:lvl2pPr>
            <a:lvl3pPr marL="901700" indent="-457200">
              <a:buFont typeface="+mj-lt"/>
              <a:buAutoNum type="alphaLcParenR"/>
              <a:defRPr>
                <a:solidFill>
                  <a:schemeClr val="bg1"/>
                </a:solidFill>
              </a:defRPr>
            </a:lvl3pPr>
            <a:lvl4pPr marL="901700" indent="-457200">
              <a:buFont typeface="+mj-lt"/>
              <a:buAutoNum type="alphaLcParenR"/>
              <a:defRPr>
                <a:solidFill>
                  <a:schemeClr val="bg1"/>
                </a:solidFill>
              </a:defRPr>
            </a:lvl4pPr>
            <a:lvl5pPr marL="901700" indent="-457200">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89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l – liten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p>
            <a:r>
              <a:rPr lang="sv-SE"/>
              <a:t>Klicka här för att ändra mall för rubrikformat</a:t>
            </a:r>
            <a:endParaRPr lang="sv-SE" dirty="0"/>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638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0" y="1250479"/>
            <a:ext cx="5168055"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0" y="2397440"/>
            <a:ext cx="5168055"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26506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60072" y="258978"/>
            <a:ext cx="503569" cy="506904"/>
          </a:xfrm>
          <a:prstGeom prst="rect">
            <a:avLst/>
          </a:prstGeom>
        </p:spPr>
      </p:pic>
    </p:spTree>
    <p:extLst>
      <p:ext uri="{BB962C8B-B14F-4D97-AF65-F5344CB8AC3E}">
        <p14:creationId xmlns:p14="http://schemas.microsoft.com/office/powerpoint/2010/main" val="3950462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internt.slu.se/filmer-om-slu"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4.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172F786-E292-D252-4FC5-D3DCFC6158C1}"/>
              </a:ext>
            </a:extLst>
          </p:cNvPr>
          <p:cNvSpPr>
            <a:spLocks noGrp="1"/>
          </p:cNvSpPr>
          <p:nvPr>
            <p:ph type="body" sz="quarter" idx="11"/>
          </p:nvPr>
        </p:nvSpPr>
        <p:spPr/>
        <p:txBody>
          <a:bodyPr/>
          <a:lstStyle/>
          <a:p>
            <a:endParaRPr lang="sv-SE"/>
          </a:p>
        </p:txBody>
      </p:sp>
      <p:sp>
        <p:nvSpPr>
          <p:cNvPr id="2" name="Platshållare för bild 1">
            <a:extLst>
              <a:ext uri="{FF2B5EF4-FFF2-40B4-BE49-F238E27FC236}">
                <a16:creationId xmlns:a16="http://schemas.microsoft.com/office/drawing/2014/main" id="{ED1630D1-1275-53AA-B5FF-0B1DD9C503A8}"/>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sv-SE"/>
          </a:p>
        </p:txBody>
      </p:sp>
      <p:sp>
        <p:nvSpPr>
          <p:cNvPr id="5" name="Platshållare för innehåll 4"/>
          <p:cNvSpPr>
            <a:spLocks noGrp="1"/>
          </p:cNvSpPr>
          <p:nvPr>
            <p:ph idx="1"/>
          </p:nvPr>
        </p:nvSpPr>
        <p:spPr/>
        <p:txBody>
          <a:bodyPr/>
          <a:lstStyle/>
          <a:p>
            <a:r>
              <a:rPr lang="sv-SE" dirty="0"/>
              <a:t>Du kan använda hela presentationen och </a:t>
            </a:r>
            <a:r>
              <a:rPr lang="sv-SE" b="1" dirty="0"/>
              <a:t>komplettera med bilder som är mer specifika</a:t>
            </a:r>
            <a:r>
              <a:rPr lang="sv-SE" dirty="0"/>
              <a:t> för din verksamhet. </a:t>
            </a:r>
          </a:p>
          <a:p>
            <a:r>
              <a:rPr lang="sv-SE" dirty="0"/>
              <a:t>Du kan också </a:t>
            </a:r>
            <a:r>
              <a:rPr lang="sv-SE" b="1" dirty="0"/>
              <a:t>plocka ut de bilder du behöver </a:t>
            </a:r>
            <a:r>
              <a:rPr lang="sv-SE" dirty="0"/>
              <a:t>ur denna presentation för att lägga in i din egen presentation.</a:t>
            </a:r>
          </a:p>
          <a:p>
            <a:r>
              <a:rPr lang="sv-SE" dirty="0"/>
              <a:t>I anteckningsrutan finns det </a:t>
            </a:r>
            <a:r>
              <a:rPr lang="sv-SE" b="1" dirty="0"/>
              <a:t>talarmanus</a:t>
            </a:r>
            <a:r>
              <a:rPr lang="sv-SE" dirty="0"/>
              <a:t>, som du kan använda dig av som stomme för ditt anförande. Ofta finns det länkar till att läsa mer om de olika exemplen som tas upp. Komplettera gärna med </a:t>
            </a:r>
            <a:r>
              <a:rPr lang="sv-SE" b="1" dirty="0"/>
              <a:t>egna stolpar </a:t>
            </a:r>
            <a:r>
              <a:rPr lang="sv-SE" dirty="0"/>
              <a:t>för vad du tänker säga.</a:t>
            </a:r>
          </a:p>
          <a:p>
            <a:pPr marL="0" indent="0">
              <a:buNone/>
            </a:pPr>
            <a:endParaRPr lang="sv-SE" dirty="0"/>
          </a:p>
        </p:txBody>
      </p:sp>
      <p:sp>
        <p:nvSpPr>
          <p:cNvPr id="4" name="Rubrik 3"/>
          <p:cNvSpPr>
            <a:spLocks noGrp="1"/>
          </p:cNvSpPr>
          <p:nvPr>
            <p:ph type="title"/>
          </p:nvPr>
        </p:nvSpPr>
        <p:spPr/>
        <p:txBody>
          <a:bodyPr/>
          <a:lstStyle/>
          <a:p>
            <a:br>
              <a:rPr lang="sv-SE" dirty="0"/>
            </a:br>
            <a:r>
              <a:rPr lang="sv-SE" dirty="0"/>
              <a:t>Använd presentationen så här 1/3 </a:t>
            </a:r>
            <a:r>
              <a:rPr lang="sv-SE" b="0" i="1" dirty="0"/>
              <a:t>(dold bild)</a:t>
            </a:r>
          </a:p>
        </p:txBody>
      </p:sp>
    </p:spTree>
    <p:extLst>
      <p:ext uri="{BB962C8B-B14F-4D97-AF65-F5344CB8AC3E}">
        <p14:creationId xmlns:p14="http://schemas.microsoft.com/office/powerpoint/2010/main" val="40529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närbild som visar bin som samverkar på en vaxkaka.">
            <a:extLst>
              <a:ext uri="{FF2B5EF4-FFF2-40B4-BE49-F238E27FC236}">
                <a16:creationId xmlns:a16="http://schemas.microsoft.com/office/drawing/2014/main" id="{97BCDCC5-054B-0F7D-AA77-07640170A593}"/>
              </a:ext>
            </a:extLst>
          </p:cNvPr>
          <p:cNvPicPr>
            <a:picLocks noChangeAspect="1"/>
          </p:cNvPicPr>
          <p:nvPr/>
        </p:nvPicPr>
        <p:blipFill rotWithShape="1">
          <a:blip r:embed="rId3">
            <a:extLst>
              <a:ext uri="{28A0092B-C50C-407E-A947-70E740481C1C}">
                <a14:useLocalDpi xmlns:a14="http://schemas.microsoft.com/office/drawing/2010/main" val="0"/>
              </a:ext>
            </a:extLst>
          </a:blip>
          <a:srcRect t="2139" b="2524"/>
          <a:stretch/>
        </p:blipFill>
        <p:spPr>
          <a:xfrm>
            <a:off x="0" y="0"/>
            <a:ext cx="12239169" cy="6858000"/>
          </a:xfrm>
          <a:prstGeom prst="rect">
            <a:avLst/>
          </a:prstGeom>
        </p:spPr>
      </p:pic>
      <p:sp>
        <p:nvSpPr>
          <p:cNvPr id="3" name="Platshållare för innehåll 2">
            <a:extLst>
              <a:ext uri="{FF2B5EF4-FFF2-40B4-BE49-F238E27FC236}">
                <a16:creationId xmlns:a16="http://schemas.microsoft.com/office/drawing/2014/main" id="{4603316F-DE93-9580-2873-7DD861ED38BB}"/>
              </a:ext>
            </a:extLst>
          </p:cNvPr>
          <p:cNvSpPr>
            <a:spLocks noGrp="1"/>
          </p:cNvSpPr>
          <p:nvPr>
            <p:ph sz="quarter" idx="11"/>
          </p:nvPr>
        </p:nvSpPr>
        <p:spPr/>
        <p:txBody>
          <a:bodyPr/>
          <a:lstStyle/>
          <a:p>
            <a:endParaRPr lang="sv-SE"/>
          </a:p>
        </p:txBody>
      </p:sp>
      <p:sp>
        <p:nvSpPr>
          <p:cNvPr id="2" name="Rubrik 1">
            <a:extLst>
              <a:ext uri="{FF2B5EF4-FFF2-40B4-BE49-F238E27FC236}">
                <a16:creationId xmlns:a16="http://schemas.microsoft.com/office/drawing/2014/main" id="{3D7731EB-E4A2-EA4E-A8CE-83BE29F79045}"/>
              </a:ext>
            </a:extLst>
          </p:cNvPr>
          <p:cNvSpPr>
            <a:spLocks noGrp="1"/>
          </p:cNvSpPr>
          <p:nvPr>
            <p:ph type="title" idx="4294967295"/>
          </p:nvPr>
        </p:nvSpPr>
        <p:spPr>
          <a:xfrm>
            <a:off x="838200" y="1025525"/>
            <a:ext cx="10515600" cy="881063"/>
          </a:xfrm>
        </p:spPr>
        <p:txBody>
          <a:bodyPr/>
          <a:lstStyle/>
          <a:p>
            <a:r>
              <a:rPr lang="sv-SE" dirty="0">
                <a:solidFill>
                  <a:schemeClr val="bg1"/>
                </a:solidFill>
              </a:rPr>
              <a:t>SAMVERKA MED OSS</a:t>
            </a:r>
          </a:p>
        </p:txBody>
      </p:sp>
      <p:sp>
        <p:nvSpPr>
          <p:cNvPr id="7" name="Platshållare för innehåll 4">
            <a:extLst>
              <a:ext uri="{FF2B5EF4-FFF2-40B4-BE49-F238E27FC236}">
                <a16:creationId xmlns:a16="http://schemas.microsoft.com/office/drawing/2014/main" id="{AD38A7EA-0345-4342-92F8-ABD7CEFECACE}"/>
              </a:ext>
            </a:extLst>
          </p:cNvPr>
          <p:cNvSpPr txBox="1">
            <a:spLocks/>
          </p:cNvSpPr>
          <p:nvPr/>
        </p:nvSpPr>
        <p:spPr>
          <a:xfrm>
            <a:off x="770401" y="2141332"/>
            <a:ext cx="5014579" cy="4266244"/>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Vi på SLU är övertygade om att alla vinner på att samarbeta. Därför samverkar vi ofta med myndigheter, organisationer och företag där vi tillsammans uppnår mål och resultat, som ingen av oss skulle kunna nå på egen hand.</a:t>
            </a:r>
          </a:p>
        </p:txBody>
      </p: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65895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0152098-8207-ABE9-1856-A90794CBBAA3}"/>
              </a:ext>
            </a:extLst>
          </p:cNvPr>
          <p:cNvSpPr>
            <a:spLocks noGrp="1"/>
          </p:cNvSpPr>
          <p:nvPr>
            <p:ph sz="quarter" idx="11"/>
          </p:nvPr>
        </p:nvSpPr>
        <p:spPr/>
        <p:txBody>
          <a:bodyPr/>
          <a:lstStyle/>
          <a:p>
            <a:endParaRPr lang="sv-SE"/>
          </a:p>
        </p:txBody>
      </p:sp>
      <p:sp>
        <p:nvSpPr>
          <p:cNvPr id="3" name="Rubrik 2">
            <a:extLst>
              <a:ext uri="{FF2B5EF4-FFF2-40B4-BE49-F238E27FC236}">
                <a16:creationId xmlns:a16="http://schemas.microsoft.com/office/drawing/2014/main" id="{80F77CB1-AAB9-B643-97B4-964BCDC690B4}"/>
              </a:ext>
            </a:extLst>
          </p:cNvPr>
          <p:cNvSpPr>
            <a:spLocks noGrp="1"/>
          </p:cNvSpPr>
          <p:nvPr>
            <p:ph type="title" idx="4294967295"/>
          </p:nvPr>
        </p:nvSpPr>
        <p:spPr>
          <a:xfrm>
            <a:off x="0" y="800100"/>
            <a:ext cx="10515600" cy="879475"/>
          </a:xfrm>
        </p:spPr>
        <p:txBody>
          <a:bodyPr/>
          <a:lstStyle/>
          <a:p>
            <a:r>
              <a:rPr lang="sv-SE" dirty="0">
                <a:solidFill>
                  <a:schemeClr val="bg1">
                    <a:alpha val="0"/>
                  </a:schemeClr>
                </a:solidFill>
              </a:rPr>
              <a:t>Miljömål</a:t>
            </a:r>
            <a:r>
              <a:rPr lang="sv-SE" baseline="0" dirty="0">
                <a:solidFill>
                  <a:schemeClr val="bg1">
                    <a:alpha val="0"/>
                  </a:schemeClr>
                </a:solidFill>
              </a:rPr>
              <a:t> och miljövision</a:t>
            </a:r>
            <a:endParaRPr lang="sv-SE" dirty="0">
              <a:solidFill>
                <a:schemeClr val="bg1">
                  <a:alpha val="0"/>
                </a:schemeClr>
              </a:solidFill>
            </a:endParaRPr>
          </a:p>
        </p:txBody>
      </p:sp>
      <p:pic>
        <p:nvPicPr>
          <p:cNvPr id="6" name="Bildobjekt 5" descr="Ljusgrön bakgrundsbild med svagt färgade illustrationer som flygplan, DNA sträng, vindkraftverk, traktor, jordglob och människor.">
            <a:extLst>
              <a:ext uri="{FF2B5EF4-FFF2-40B4-BE49-F238E27FC236}">
                <a16:creationId xmlns:a16="http://schemas.microsoft.com/office/drawing/2014/main" id="{9A3D2903-863A-CA42-935C-C91BA0E1E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9" t="9254" r="4187" b="7029"/>
          <a:stretch/>
        </p:blipFill>
        <p:spPr>
          <a:xfrm>
            <a:off x="0" y="0"/>
            <a:ext cx="12192000" cy="6858000"/>
          </a:xfrm>
          <a:prstGeom prst="rect">
            <a:avLst/>
          </a:prstGeom>
        </p:spPr>
      </p:pic>
      <p:sp>
        <p:nvSpPr>
          <p:cNvPr id="8" name="Rubrik 3">
            <a:extLst>
              <a:ext uri="{FF2B5EF4-FFF2-40B4-BE49-F238E27FC236}">
                <a16:creationId xmlns:a16="http://schemas.microsoft.com/office/drawing/2014/main" id="{6C37945A-9E3B-1D4F-81AB-2298D71A1886}"/>
              </a:ext>
            </a:extLst>
          </p:cNvPr>
          <p:cNvSpPr txBox="1">
            <a:spLocks/>
          </p:cNvSpPr>
          <p:nvPr/>
        </p:nvSpPr>
        <p:spPr>
          <a:xfrm>
            <a:off x="938273" y="863204"/>
            <a:ext cx="3653608" cy="581978"/>
          </a:xfrm>
          <a:prstGeom prst="rect">
            <a:avLst/>
          </a:prstGeom>
        </p:spPr>
        <p:txBody>
          <a:bodyPr anchor="t" anchorCtr="0"/>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r>
              <a:rPr lang="sv-SE" sz="2800" dirty="0">
                <a:solidFill>
                  <a:schemeClr val="bg1"/>
                </a:solidFill>
              </a:rPr>
              <a:t>SLU:S MILJÖMÅL</a:t>
            </a:r>
            <a:endParaRPr lang="sv-SE" sz="3200" b="0" dirty="0"/>
          </a:p>
        </p:txBody>
      </p:sp>
      <p:sp>
        <p:nvSpPr>
          <p:cNvPr id="9" name="Rubrik 3">
            <a:extLst>
              <a:ext uri="{FF2B5EF4-FFF2-40B4-BE49-F238E27FC236}">
                <a16:creationId xmlns:a16="http://schemas.microsoft.com/office/drawing/2014/main" id="{446CCD0E-1A7C-3443-8726-80DA076C5A94}"/>
              </a:ext>
            </a:extLst>
          </p:cNvPr>
          <p:cNvSpPr txBox="1">
            <a:spLocks/>
          </p:cNvSpPr>
          <p:nvPr/>
        </p:nvSpPr>
        <p:spPr>
          <a:xfrm>
            <a:off x="4635062" y="864265"/>
            <a:ext cx="6962578" cy="618652"/>
          </a:xfrm>
          <a:prstGeom prst="rect">
            <a:avLst/>
          </a:prstGeom>
        </p:spPr>
        <p:txBody>
          <a:bodyPr anchor="t" anchorCtr="0"/>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pPr algn="r"/>
            <a:r>
              <a:rPr lang="sv-SE" sz="2800" dirty="0">
                <a:solidFill>
                  <a:srgbClr val="275329"/>
                </a:solidFill>
              </a:rPr>
              <a:t>VISION KLIMATNEUTRALT SLU 2027</a:t>
            </a:r>
            <a:endParaRPr lang="sv-SE" sz="2800" b="0" dirty="0">
              <a:solidFill>
                <a:srgbClr val="275329"/>
              </a:solidFill>
            </a:endParaRPr>
          </a:p>
        </p:txBody>
      </p:sp>
      <p:cxnSp>
        <p:nvCxnSpPr>
          <p:cNvPr id="11" name="Rak koppling 12">
            <a:extLst>
              <a:ext uri="{FF2B5EF4-FFF2-40B4-BE49-F238E27FC236}">
                <a16:creationId xmlns:a16="http://schemas.microsoft.com/office/drawing/2014/main" id="{047CC43F-0389-7F47-8D66-063668DC6CE8}"/>
              </a:ext>
              <a:ext uri="{C183D7F6-B498-43B3-948B-1728B52AA6E4}">
                <adec:decorative xmlns:adec="http://schemas.microsoft.com/office/drawing/2017/decorative" val="1"/>
              </a:ext>
            </a:extLst>
          </p:cNvPr>
          <p:cNvCxnSpPr/>
          <p:nvPr/>
        </p:nvCxnSpPr>
        <p:spPr>
          <a:xfrm flipV="1">
            <a:off x="1025718" y="1445183"/>
            <a:ext cx="10493092" cy="35262"/>
          </a:xfrm>
          <a:prstGeom prst="line">
            <a:avLst/>
          </a:prstGeom>
          <a:ln w="44450">
            <a:gradFill flip="none" rotWithShape="1">
              <a:gsLst>
                <a:gs pos="0">
                  <a:srgbClr val="86AD29"/>
                </a:gs>
                <a:gs pos="38000">
                  <a:srgbClr val="BACE24"/>
                </a:gs>
                <a:gs pos="100000">
                  <a:srgbClr val="73992D"/>
                </a:gs>
                <a:gs pos="48000">
                  <a:srgbClr val="84B02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238375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6" descr="En bild som visar en student med skyddshandskar och labbrock som håller upp två provrör mot ljuset i ett laboratorium. Foto: Jenny Svennås-Gillner, SLU">
            <a:extLst>
              <a:ext uri="{FF2B5EF4-FFF2-40B4-BE49-F238E27FC236}">
                <a16:creationId xmlns:a16="http://schemas.microsoft.com/office/drawing/2014/main" id="{FACADE0D-9F23-714C-8AE8-9907A7728864}"/>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9" b="29"/>
          <a:stretch/>
        </p:blipFill>
        <p:spPr/>
      </p:pic>
      <p:sp>
        <p:nvSpPr>
          <p:cNvPr id="4" name="Rubrik 3">
            <a:extLst>
              <a:ext uri="{FF2B5EF4-FFF2-40B4-BE49-F238E27FC236}">
                <a16:creationId xmlns:a16="http://schemas.microsoft.com/office/drawing/2014/main" id="{C810A4C1-9B9D-4943-88DC-D950669424F9}"/>
              </a:ext>
            </a:extLst>
          </p:cNvPr>
          <p:cNvSpPr>
            <a:spLocks noGrp="1"/>
          </p:cNvSpPr>
          <p:nvPr>
            <p:ph type="title"/>
          </p:nvPr>
        </p:nvSpPr>
        <p:spPr/>
        <p:txBody>
          <a:bodyPr/>
          <a:lstStyle/>
          <a:p>
            <a:r>
              <a:rPr lang="sv-SE" dirty="0"/>
              <a:t>UTBILDNING</a:t>
            </a:r>
          </a:p>
        </p:txBody>
      </p:sp>
      <p:sp>
        <p:nvSpPr>
          <p:cNvPr id="5" name="Platshållare för innehåll 4">
            <a:extLst>
              <a:ext uri="{FF2B5EF4-FFF2-40B4-BE49-F238E27FC236}">
                <a16:creationId xmlns:a16="http://schemas.microsoft.com/office/drawing/2014/main" id="{D493F874-2FAC-431D-898F-05AC91FDAA43}"/>
              </a:ext>
            </a:extLst>
          </p:cNvPr>
          <p:cNvSpPr>
            <a:spLocks noGrp="1"/>
          </p:cNvSpPr>
          <p:nvPr>
            <p:ph idx="1"/>
          </p:nvPr>
        </p:nvSpPr>
        <p:spPr/>
        <p:txBody>
          <a:bodyPr/>
          <a:lstStyle/>
          <a:p>
            <a:pPr marL="0" indent="0">
              <a:buNone/>
            </a:pPr>
            <a:r>
              <a:rPr lang="sv-SE" b="1" dirty="0"/>
              <a:t>Framtidens hållbarhetsexperter</a:t>
            </a:r>
          </a:p>
          <a:p>
            <a:pPr lvl="0"/>
            <a:r>
              <a:rPr lang="sv-SE" dirty="0"/>
              <a:t>Ett 50-tal utbildningsprogram</a:t>
            </a:r>
          </a:p>
          <a:p>
            <a:pPr lvl="0"/>
            <a:r>
              <a:rPr lang="sv-SE" dirty="0"/>
              <a:t>Flera populära internationella utbildningar</a:t>
            </a:r>
          </a:p>
          <a:p>
            <a:pPr marL="0" indent="0">
              <a:buNone/>
            </a:pPr>
            <a:endParaRPr lang="sv-SE" dirty="0"/>
          </a:p>
        </p:txBody>
      </p:sp>
      <p:sp>
        <p:nvSpPr>
          <p:cNvPr id="3" name="Platshållare för text 2">
            <a:extLst>
              <a:ext uri="{FF2B5EF4-FFF2-40B4-BE49-F238E27FC236}">
                <a16:creationId xmlns:a16="http://schemas.microsoft.com/office/drawing/2014/main" id="{F36C561A-1F9B-E65D-F36D-214BD7B4C84B}"/>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21395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descr="En bild som visar en storstad med olika växtodlingar på byggnadernas tak. Foto: Bildbyrå">
            <a:extLst>
              <a:ext uri="{FF2B5EF4-FFF2-40B4-BE49-F238E27FC236}">
                <a16:creationId xmlns:a16="http://schemas.microsoft.com/office/drawing/2014/main" id="{679AD314-5877-E049-BFEB-AE613CF5D7E5}"/>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121" b="121"/>
          <a:stretch/>
        </p:blipFill>
        <p:spPr/>
      </p:pic>
      <p:sp>
        <p:nvSpPr>
          <p:cNvPr id="4" name="Rubrik 3">
            <a:extLst>
              <a:ext uri="{FF2B5EF4-FFF2-40B4-BE49-F238E27FC236}">
                <a16:creationId xmlns:a16="http://schemas.microsoft.com/office/drawing/2014/main" id="{C810A4C1-9B9D-4943-88DC-D950669424F9}"/>
              </a:ext>
            </a:extLst>
          </p:cNvPr>
          <p:cNvSpPr>
            <a:spLocks noGrp="1"/>
          </p:cNvSpPr>
          <p:nvPr>
            <p:ph type="title"/>
          </p:nvPr>
        </p:nvSpPr>
        <p:spPr/>
        <p:txBody>
          <a:bodyPr/>
          <a:lstStyle/>
          <a:p>
            <a:r>
              <a:rPr lang="sv-SE" dirty="0"/>
              <a:t>FORSKNING</a:t>
            </a:r>
          </a:p>
        </p:txBody>
      </p:sp>
      <p:sp>
        <p:nvSpPr>
          <p:cNvPr id="5" name="Platshållare för innehåll 4">
            <a:extLst>
              <a:ext uri="{FF2B5EF4-FFF2-40B4-BE49-F238E27FC236}">
                <a16:creationId xmlns:a16="http://schemas.microsoft.com/office/drawing/2014/main" id="{D493F874-2FAC-431D-898F-05AC91FDAA43}"/>
              </a:ext>
            </a:extLst>
          </p:cNvPr>
          <p:cNvSpPr>
            <a:spLocks noGrp="1"/>
          </p:cNvSpPr>
          <p:nvPr>
            <p:ph idx="1"/>
          </p:nvPr>
        </p:nvSpPr>
        <p:spPr/>
        <p:txBody>
          <a:bodyPr/>
          <a:lstStyle/>
          <a:p>
            <a:pPr marL="0" indent="0">
              <a:buNone/>
            </a:pPr>
            <a:r>
              <a:rPr lang="sv-SE" b="1" dirty="0"/>
              <a:t>Inom naturvetenskap, samhällsvetenskap och humaniora</a:t>
            </a:r>
          </a:p>
          <a:p>
            <a:r>
              <a:rPr lang="sv-SE" dirty="0"/>
              <a:t>Tvärvetenskapligt arbetssätt </a:t>
            </a:r>
          </a:p>
          <a:p>
            <a:r>
              <a:rPr lang="sv-SE" dirty="0"/>
              <a:t>Nyfikenhetsbaserad grundforskning</a:t>
            </a:r>
          </a:p>
          <a:p>
            <a:r>
              <a:rPr lang="sv-SE" dirty="0"/>
              <a:t>Problemlösande studier</a:t>
            </a:r>
          </a:p>
          <a:p>
            <a:pPr marL="0" lvl="0" indent="0">
              <a:buNone/>
            </a:pPr>
            <a:endParaRPr lang="sv-SE" dirty="0"/>
          </a:p>
        </p:txBody>
      </p:sp>
      <p:sp>
        <p:nvSpPr>
          <p:cNvPr id="3" name="Platshållare för text 2">
            <a:extLst>
              <a:ext uri="{FF2B5EF4-FFF2-40B4-BE49-F238E27FC236}">
                <a16:creationId xmlns:a16="http://schemas.microsoft.com/office/drawing/2014/main" id="{581B143F-616F-B22C-5F10-23C73D0FB6BF}"/>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62707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7" descr="Två stycken händer i naturen som jobbar på en surfplatta som visar en skogskarta. Foto: Jenny Svennås-Gillner, SLU">
            <a:extLst>
              <a:ext uri="{FF2B5EF4-FFF2-40B4-BE49-F238E27FC236}">
                <a16:creationId xmlns:a16="http://schemas.microsoft.com/office/drawing/2014/main" id="{4E58D91D-1A5D-CD41-948D-E6D2777A96E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9" b="29"/>
          <a:stretch/>
        </p:blipFill>
        <p:spPr/>
      </p:pic>
      <p:sp>
        <p:nvSpPr>
          <p:cNvPr id="7" name="Rubrik 3">
            <a:extLst>
              <a:ext uri="{FF2B5EF4-FFF2-40B4-BE49-F238E27FC236}">
                <a16:creationId xmlns:a16="http://schemas.microsoft.com/office/drawing/2014/main" id="{431CABAC-68CF-7943-86E2-77936B892074}"/>
              </a:ext>
            </a:extLst>
          </p:cNvPr>
          <p:cNvSpPr>
            <a:spLocks noGrp="1"/>
          </p:cNvSpPr>
          <p:nvPr>
            <p:ph type="title"/>
          </p:nvPr>
        </p:nvSpPr>
        <p:spPr/>
        <p:txBody>
          <a:bodyPr/>
          <a:lstStyle/>
          <a:p>
            <a:r>
              <a:rPr lang="sv-SE" dirty="0"/>
              <a:t>MILJÖANALYS</a:t>
            </a:r>
          </a:p>
        </p:txBody>
      </p:sp>
      <p:sp>
        <p:nvSpPr>
          <p:cNvPr id="4" name="Platshållare för innehåll 3">
            <a:extLst>
              <a:ext uri="{FF2B5EF4-FFF2-40B4-BE49-F238E27FC236}">
                <a16:creationId xmlns:a16="http://schemas.microsoft.com/office/drawing/2014/main" id="{7D483414-3BFC-3926-186A-4674E078AB2E}"/>
              </a:ext>
            </a:extLst>
          </p:cNvPr>
          <p:cNvSpPr>
            <a:spLocks noGrp="1"/>
          </p:cNvSpPr>
          <p:nvPr>
            <p:ph idx="1"/>
          </p:nvPr>
        </p:nvSpPr>
        <p:spPr/>
        <p:txBody>
          <a:bodyPr/>
          <a:lstStyle/>
          <a:p>
            <a:pPr marL="0" indent="0">
              <a:buNone/>
            </a:pPr>
            <a:r>
              <a:rPr lang="sv-SE" b="1" dirty="0"/>
              <a:t>Håller koll på ekosystemen</a:t>
            </a:r>
          </a:p>
          <a:p>
            <a:r>
              <a:rPr lang="sv-SE" dirty="0"/>
              <a:t>Övervakar Sveriges land och vatten</a:t>
            </a:r>
          </a:p>
          <a:p>
            <a:r>
              <a:rPr lang="sv-SE" dirty="0"/>
              <a:t>Kunskaps- och beslutsunderlag</a:t>
            </a:r>
          </a:p>
          <a:p>
            <a:r>
              <a:rPr lang="sv-SE" dirty="0"/>
              <a:t>Analyser och metodutveckling</a:t>
            </a:r>
          </a:p>
          <a:p>
            <a:pPr lvl="0"/>
            <a:r>
              <a:rPr lang="sv-SE" dirty="0"/>
              <a:t>Öppna data och webbtjänster</a:t>
            </a:r>
          </a:p>
          <a:p>
            <a:pPr lvl="0"/>
            <a:r>
              <a:rPr lang="sv-SE" dirty="0"/>
              <a:t>Medborgarforskning</a:t>
            </a:r>
          </a:p>
        </p:txBody>
      </p:sp>
      <p:sp>
        <p:nvSpPr>
          <p:cNvPr id="9" name="Platshållare för text 8">
            <a:extLst>
              <a:ext uri="{FF2B5EF4-FFF2-40B4-BE49-F238E27FC236}">
                <a16:creationId xmlns:a16="http://schemas.microsoft.com/office/drawing/2014/main" id="{635CBDD2-8E80-238C-D9C5-C8DEE569DBD9}"/>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219860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descr="Forskningsfartyget Svea i sin naturliga miljö på västkusten bland klipporna. Foto: Hans C Nilsson, SLU"/>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155" r="155"/>
          <a:stretch/>
        </p:blipFill>
        <p:spPr/>
      </p:pic>
      <p:sp>
        <p:nvSpPr>
          <p:cNvPr id="2" name="Rubrik 1">
            <a:extLst>
              <a:ext uri="{FF2B5EF4-FFF2-40B4-BE49-F238E27FC236}">
                <a16:creationId xmlns:a16="http://schemas.microsoft.com/office/drawing/2014/main" id="{2A26813F-450D-4044-9499-F1A22834820B}"/>
              </a:ext>
            </a:extLst>
          </p:cNvPr>
          <p:cNvSpPr>
            <a:spLocks noGrp="1"/>
          </p:cNvSpPr>
          <p:nvPr>
            <p:ph type="title"/>
          </p:nvPr>
        </p:nvSpPr>
        <p:spPr/>
        <p:txBody>
          <a:bodyPr/>
          <a:lstStyle/>
          <a:p>
            <a:r>
              <a:rPr lang="sv-SE" dirty="0"/>
              <a:t>UNIK INFRASTRUKTUR</a:t>
            </a:r>
          </a:p>
        </p:txBody>
      </p:sp>
      <p:sp>
        <p:nvSpPr>
          <p:cNvPr id="8" name="Platshållare för innehåll 4">
            <a:extLst>
              <a:ext uri="{FF2B5EF4-FFF2-40B4-BE49-F238E27FC236}">
                <a16:creationId xmlns:a16="http://schemas.microsoft.com/office/drawing/2014/main" id="{AA688A4B-734D-084C-8046-9B2FE1E26FFC}"/>
              </a:ext>
            </a:extLst>
          </p:cNvPr>
          <p:cNvSpPr>
            <a:spLocks noGrp="1"/>
          </p:cNvSpPr>
          <p:nvPr>
            <p:ph idx="1"/>
          </p:nvPr>
        </p:nvSpPr>
        <p:spPr/>
        <p:txBody>
          <a:bodyPr/>
          <a:lstStyle/>
          <a:p>
            <a:r>
              <a:rPr lang="sv-SE" dirty="0"/>
              <a:t>Modernt forskningsfartyg</a:t>
            </a:r>
          </a:p>
          <a:p>
            <a:r>
              <a:rPr lang="sv-SE" dirty="0"/>
              <a:t>Universitetsdjursjukhus</a:t>
            </a:r>
          </a:p>
          <a:p>
            <a:r>
              <a:rPr lang="sv-SE" dirty="0"/>
              <a:t>Forskningsstationer och försöksparker</a:t>
            </a:r>
          </a:p>
          <a:p>
            <a:r>
              <a:rPr lang="sv-SE" dirty="0"/>
              <a:t>Anläggningar för djur- och växtforskning </a:t>
            </a:r>
          </a:p>
          <a:p>
            <a:r>
              <a:rPr lang="sv-SE" dirty="0"/>
              <a:t>Databaser, biobanker och laboratorier</a:t>
            </a:r>
          </a:p>
        </p:txBody>
      </p:sp>
      <p:sp>
        <p:nvSpPr>
          <p:cNvPr id="4" name="Platshållare för text 3">
            <a:extLst>
              <a:ext uri="{FF2B5EF4-FFF2-40B4-BE49-F238E27FC236}">
                <a16:creationId xmlns:a16="http://schemas.microsoft.com/office/drawing/2014/main" id="{4A983BD8-AD1E-8D3B-BE61-1C99217CF677}"/>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34281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953950DB-3923-5871-33AF-8F085FF3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12192000" cy="6858000"/>
          </a:xfrm>
          <a:prstGeom prst="rect">
            <a:avLst/>
          </a:prstGeom>
        </p:spPr>
      </p:pic>
      <p:pic>
        <p:nvPicPr>
          <p:cNvPr id="6" name="Bildobjekt 5">
            <a:extLst>
              <a:ext uri="{FF2B5EF4-FFF2-40B4-BE49-F238E27FC236}">
                <a16:creationId xmlns:a16="http://schemas.microsoft.com/office/drawing/2014/main" id="{370B0AF9-D33F-5D4C-A64F-99516CE543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cxnSp>
        <p:nvCxnSpPr>
          <p:cNvPr id="21" name="Rak 20">
            <a:extLst>
              <a:ext uri="{FF2B5EF4-FFF2-40B4-BE49-F238E27FC236}">
                <a16:creationId xmlns:a16="http://schemas.microsoft.com/office/drawing/2014/main" id="{582A8718-0FAC-F9FE-4B78-054B84934BD7}"/>
              </a:ext>
              <a:ext uri="{C183D7F6-B498-43B3-948B-1728B52AA6E4}">
                <adec:decorative xmlns:adec="http://schemas.microsoft.com/office/drawing/2017/decorative" val="1"/>
              </a:ext>
            </a:extLst>
          </p:cNvPr>
          <p:cNvCxnSpPr>
            <a:cxnSpLocks/>
          </p:cNvCxnSpPr>
          <p:nvPr/>
        </p:nvCxnSpPr>
        <p:spPr>
          <a:xfrm>
            <a:off x="882869" y="1728475"/>
            <a:ext cx="431092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86A75F3B-2442-1EA2-63EF-79582E74A819}"/>
              </a:ext>
            </a:extLst>
          </p:cNvPr>
          <p:cNvSpPr txBox="1"/>
          <p:nvPr/>
        </p:nvSpPr>
        <p:spPr>
          <a:xfrm>
            <a:off x="882869" y="2085093"/>
            <a:ext cx="5787753" cy="4087200"/>
          </a:xfrm>
          <a:prstGeom prst="rect">
            <a:avLst/>
          </a:prstGeom>
          <a:noFill/>
        </p:spPr>
        <p:txBody>
          <a:bodyPr wrap="square" lIns="0" tIns="0" rIns="0" bIns="0" rtlCol="0">
            <a:noAutofit/>
          </a:bodyPr>
          <a:lstStyle/>
          <a:p>
            <a:r>
              <a:rPr lang="sv-SE" sz="2400" dirty="0">
                <a:solidFill>
                  <a:schemeClr val="bg1"/>
                </a:solidFill>
              </a:rPr>
              <a:t>SLU har tre huvudorter men v</a:t>
            </a:r>
            <a:r>
              <a:rPr lang="sv-SE" sz="2400" i="0" kern="1200" dirty="0">
                <a:solidFill>
                  <a:schemeClr val="bg1"/>
                </a:solidFill>
                <a:effectLst/>
                <a:latin typeface="Arial" panose="020B0604020202020204" pitchFamily="34" charset="0"/>
                <a:ea typeface="+mn-ea"/>
                <a:cs typeface="Arial" panose="020B0604020202020204" pitchFamily="34" charset="0"/>
              </a:rPr>
              <a:t>i bedriver</a:t>
            </a:r>
            <a:r>
              <a:rPr lang="sv-SE" sz="2400" i="0" kern="1200" baseline="0" dirty="0">
                <a:solidFill>
                  <a:schemeClr val="bg1"/>
                </a:solidFill>
                <a:effectLst/>
                <a:latin typeface="Arial" panose="020B0604020202020204" pitchFamily="34" charset="0"/>
                <a:ea typeface="+mn-ea"/>
                <a:cs typeface="Arial" panose="020B0604020202020204" pitchFamily="34" charset="0"/>
              </a:rPr>
              <a:t> också f</a:t>
            </a:r>
            <a:r>
              <a:rPr lang="sv-SE" sz="2400" i="0" kern="1200" dirty="0">
                <a:solidFill>
                  <a:schemeClr val="bg1"/>
                </a:solidFill>
                <a:effectLst/>
                <a:latin typeface="Arial" panose="020B0604020202020204" pitchFamily="34" charset="0"/>
                <a:ea typeface="+mn-ea"/>
                <a:cs typeface="Arial" panose="020B0604020202020204" pitchFamily="34" charset="0"/>
              </a:rPr>
              <a:t>orskning, utbildning, miljöanalys och samverkan </a:t>
            </a:r>
            <a:r>
              <a:rPr lang="sv-SE" sz="2400" i="0" kern="1200" baseline="0" dirty="0">
                <a:solidFill>
                  <a:schemeClr val="bg1"/>
                </a:solidFill>
                <a:effectLst/>
                <a:latin typeface="Arial" panose="020B0604020202020204" pitchFamily="34" charset="0"/>
                <a:ea typeface="+mn-ea"/>
                <a:cs typeface="Arial" panose="020B0604020202020204" pitchFamily="34" charset="0"/>
              </a:rPr>
              <a:t>vid många</a:t>
            </a:r>
            <a:r>
              <a:rPr lang="sv-SE" sz="2400" i="0" kern="1200" dirty="0">
                <a:solidFill>
                  <a:schemeClr val="bg1"/>
                </a:solidFill>
                <a:effectLst/>
                <a:latin typeface="Arial" panose="020B0604020202020204" pitchFamily="34" charset="0"/>
                <a:ea typeface="+mn-ea"/>
                <a:cs typeface="Arial" panose="020B0604020202020204" pitchFamily="34" charset="0"/>
              </a:rPr>
              <a:t> forskningsstationer, försöksparker och utbildningsorter i hela landet</a:t>
            </a:r>
            <a:r>
              <a:rPr lang="sv-SE" sz="2400" i="0" kern="1200" dirty="0">
                <a:solidFill>
                  <a:schemeClr val="tx1"/>
                </a:solidFill>
                <a:effectLst/>
                <a:latin typeface="Arial" panose="020B0604020202020204" pitchFamily="34" charset="0"/>
                <a:ea typeface="+mn-ea"/>
                <a:cs typeface="Arial" panose="020B0604020202020204" pitchFamily="34" charset="0"/>
              </a:rPr>
              <a:t>. </a:t>
            </a:r>
            <a:endParaRPr lang="sv-SE" sz="2400" dirty="0">
              <a:solidFill>
                <a:schemeClr val="bg1"/>
              </a:solidFill>
            </a:endParaRPr>
          </a:p>
        </p:txBody>
      </p:sp>
      <p:sp>
        <p:nvSpPr>
          <p:cNvPr id="14" name="textruta 13">
            <a:extLst>
              <a:ext uri="{FF2B5EF4-FFF2-40B4-BE49-F238E27FC236}">
                <a16:creationId xmlns:a16="http://schemas.microsoft.com/office/drawing/2014/main" id="{EB18B6E6-2256-4356-6B68-C142CB471518}"/>
              </a:ext>
            </a:extLst>
          </p:cNvPr>
          <p:cNvSpPr txBox="1"/>
          <p:nvPr/>
        </p:nvSpPr>
        <p:spPr>
          <a:xfrm>
            <a:off x="7312099" y="6103470"/>
            <a:ext cx="2499360" cy="369332"/>
          </a:xfrm>
          <a:prstGeom prst="rect">
            <a:avLst/>
          </a:prstGeom>
        </p:spPr>
        <p:txBody>
          <a:bodyPr wrap="square" rtlCol="0" anchor="b" anchorCtr="0">
            <a:spAutoFit/>
          </a:bodyPr>
          <a:lstStyle/>
          <a:p>
            <a:pPr algn="l"/>
            <a:r>
              <a:rPr lang="sv-SE" b="1" dirty="0">
                <a:solidFill>
                  <a:schemeClr val="bg1"/>
                </a:solidFill>
              </a:rPr>
              <a:t>Alnarp</a:t>
            </a:r>
          </a:p>
        </p:txBody>
      </p:sp>
      <p:sp>
        <p:nvSpPr>
          <p:cNvPr id="15" name="textruta 14">
            <a:extLst>
              <a:ext uri="{FF2B5EF4-FFF2-40B4-BE49-F238E27FC236}">
                <a16:creationId xmlns:a16="http://schemas.microsoft.com/office/drawing/2014/main" id="{C3464142-7A73-B7B5-21B7-05B805EB4098}"/>
              </a:ext>
            </a:extLst>
          </p:cNvPr>
          <p:cNvSpPr txBox="1"/>
          <p:nvPr/>
        </p:nvSpPr>
        <p:spPr>
          <a:xfrm>
            <a:off x="10018723" y="4283127"/>
            <a:ext cx="2499360" cy="369332"/>
          </a:xfrm>
          <a:prstGeom prst="rect">
            <a:avLst/>
          </a:prstGeom>
        </p:spPr>
        <p:txBody>
          <a:bodyPr wrap="square" rtlCol="0" anchor="b" anchorCtr="0">
            <a:spAutoFit/>
          </a:bodyPr>
          <a:lstStyle/>
          <a:p>
            <a:pPr algn="l"/>
            <a:r>
              <a:rPr lang="sv-SE" b="1" dirty="0">
                <a:solidFill>
                  <a:schemeClr val="bg1"/>
                </a:solidFill>
              </a:rPr>
              <a:t>Uppsala</a:t>
            </a:r>
          </a:p>
        </p:txBody>
      </p:sp>
      <p:sp>
        <p:nvSpPr>
          <p:cNvPr id="16" name="textruta 15">
            <a:extLst>
              <a:ext uri="{FF2B5EF4-FFF2-40B4-BE49-F238E27FC236}">
                <a16:creationId xmlns:a16="http://schemas.microsoft.com/office/drawing/2014/main" id="{2A46FE8F-CDFC-D5E2-60C7-A3736263D0E1}"/>
              </a:ext>
            </a:extLst>
          </p:cNvPr>
          <p:cNvSpPr txBox="1"/>
          <p:nvPr/>
        </p:nvSpPr>
        <p:spPr>
          <a:xfrm>
            <a:off x="10509556" y="2402381"/>
            <a:ext cx="2499360" cy="369332"/>
          </a:xfrm>
          <a:prstGeom prst="rect">
            <a:avLst/>
          </a:prstGeom>
        </p:spPr>
        <p:txBody>
          <a:bodyPr wrap="square" rtlCol="0" anchor="b" anchorCtr="0">
            <a:spAutoFit/>
          </a:bodyPr>
          <a:lstStyle/>
          <a:p>
            <a:pPr algn="l"/>
            <a:r>
              <a:rPr lang="sv-SE" b="1" dirty="0">
                <a:solidFill>
                  <a:schemeClr val="bg1"/>
                </a:solidFill>
              </a:rPr>
              <a:t>Umeå</a:t>
            </a:r>
          </a:p>
        </p:txBody>
      </p:sp>
      <p:pic>
        <p:nvPicPr>
          <p:cNvPr id="8" name="Platshållare för innehåll 7" descr="Sverigekarta med punkter utplacerade vid orter där vi bedriver verksamhet av olika slag. Tre större punkter markerar våra huvudorter från norr till söder.">
            <a:extLst>
              <a:ext uri="{FF2B5EF4-FFF2-40B4-BE49-F238E27FC236}">
                <a16:creationId xmlns:a16="http://schemas.microsoft.com/office/drawing/2014/main" id="{B86A43E3-A021-7E25-8047-DA23E0AA8DF9}"/>
              </a:ext>
            </a:extLst>
          </p:cNvPr>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6870192" y="0"/>
            <a:ext cx="5143500" cy="6858000"/>
          </a:xfrm>
        </p:spPr>
      </p:pic>
      <p:sp>
        <p:nvSpPr>
          <p:cNvPr id="2" name="Rubrik 1">
            <a:extLst>
              <a:ext uri="{FF2B5EF4-FFF2-40B4-BE49-F238E27FC236}">
                <a16:creationId xmlns:a16="http://schemas.microsoft.com/office/drawing/2014/main" id="{1E71C7C1-EAC3-1043-BF92-3E98546242FE}"/>
              </a:ext>
            </a:extLst>
          </p:cNvPr>
          <p:cNvSpPr>
            <a:spLocks noGrp="1"/>
          </p:cNvSpPr>
          <p:nvPr>
            <p:ph type="title" idx="4294967295"/>
          </p:nvPr>
        </p:nvSpPr>
        <p:spPr>
          <a:xfrm>
            <a:off x="882869" y="696913"/>
            <a:ext cx="10515600" cy="881062"/>
          </a:xfrm>
        </p:spPr>
        <p:txBody>
          <a:bodyPr/>
          <a:lstStyle/>
          <a:p>
            <a:r>
              <a:rPr lang="sv-SE" dirty="0">
                <a:solidFill>
                  <a:schemeClr val="bg1"/>
                </a:solidFill>
              </a:rPr>
              <a:t>SLU I SVERIGE</a:t>
            </a:r>
          </a:p>
        </p:txBody>
      </p:sp>
    </p:spTree>
    <p:extLst>
      <p:ext uri="{BB962C8B-B14F-4D97-AF65-F5344CB8AC3E}">
        <p14:creationId xmlns:p14="http://schemas.microsoft.com/office/powerpoint/2010/main" val="5849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4B37F24F-2B93-BB41-8B21-24A2663CFE6E}"/>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p:pic>
      <p:sp>
        <p:nvSpPr>
          <p:cNvPr id="2" name="Rubrik 1">
            <a:extLst>
              <a:ext uri="{FF2B5EF4-FFF2-40B4-BE49-F238E27FC236}">
                <a16:creationId xmlns:a16="http://schemas.microsoft.com/office/drawing/2014/main" id="{EF033D04-3B08-304A-8626-1207095BD7CE}"/>
              </a:ext>
            </a:extLst>
          </p:cNvPr>
          <p:cNvSpPr>
            <a:spLocks noGrp="1"/>
          </p:cNvSpPr>
          <p:nvPr>
            <p:ph type="title" idx="4294967295"/>
          </p:nvPr>
        </p:nvSpPr>
        <p:spPr>
          <a:xfrm>
            <a:off x="882869" y="698500"/>
            <a:ext cx="10515600" cy="879475"/>
          </a:xfrm>
        </p:spPr>
        <p:txBody>
          <a:bodyPr/>
          <a:lstStyle/>
          <a:p>
            <a:r>
              <a:rPr lang="sv-SE" dirty="0">
                <a:solidFill>
                  <a:schemeClr val="bg1"/>
                </a:solidFill>
              </a:rPr>
              <a:t>SLU I SIFFROR</a:t>
            </a:r>
          </a:p>
        </p:txBody>
      </p:sp>
      <p:sp>
        <p:nvSpPr>
          <p:cNvPr id="33" name="textruta 32" descr="Lista:&#10;4200 helårsstudenter.&#10;560 forskarstuderande.&#10;48 utbildningsprogram.&#10;3,8 miljoner kronor i årsomsättning år 2020.&#10;3200 helårsanställda.&#10;200 professorer.">
            <a:extLst>
              <a:ext uri="{FF2B5EF4-FFF2-40B4-BE49-F238E27FC236}">
                <a16:creationId xmlns:a16="http://schemas.microsoft.com/office/drawing/2014/main" id="{7956F95C-6B20-A543-9CC3-554E2CE1846D}"/>
              </a:ext>
            </a:extLst>
          </p:cNvPr>
          <p:cNvSpPr txBox="1"/>
          <p:nvPr/>
        </p:nvSpPr>
        <p:spPr>
          <a:xfrm>
            <a:off x="882869" y="2260147"/>
            <a:ext cx="9981074" cy="4087200"/>
          </a:xfrm>
          <a:prstGeom prst="rect">
            <a:avLst/>
          </a:prstGeom>
          <a:noFill/>
        </p:spPr>
        <p:txBody>
          <a:bodyPr wrap="square" lIns="0" tIns="0" rIns="0" bIns="0" rtlCol="0">
            <a:noAutofit/>
          </a:bodyPr>
          <a:lstStyle/>
          <a:p>
            <a:pPr algn="l">
              <a:lnSpc>
                <a:spcPts val="2700"/>
              </a:lnSpc>
            </a:pPr>
            <a:r>
              <a:rPr lang="sv-SE" sz="3200" b="1" dirty="0">
                <a:solidFill>
                  <a:schemeClr val="bg1"/>
                </a:solidFill>
              </a:rPr>
              <a:t>4 207  </a:t>
            </a:r>
            <a:r>
              <a:rPr lang="sv-SE" sz="2400" dirty="0">
                <a:solidFill>
                  <a:schemeClr val="bg1"/>
                </a:solidFill>
              </a:rPr>
              <a:t>HELÅRSSTUDENTER</a:t>
            </a:r>
          </a:p>
          <a:p>
            <a:pPr>
              <a:lnSpc>
                <a:spcPts val="2700"/>
              </a:lnSpc>
            </a:pPr>
            <a:endParaRPr lang="sv-SE" sz="2400" dirty="0">
              <a:solidFill>
                <a:schemeClr val="bg1"/>
              </a:solidFill>
            </a:endParaRPr>
          </a:p>
          <a:p>
            <a:pPr>
              <a:lnSpc>
                <a:spcPts val="2700"/>
              </a:lnSpc>
            </a:pPr>
            <a:r>
              <a:rPr lang="sv-SE" sz="3200" b="1" dirty="0">
                <a:solidFill>
                  <a:schemeClr val="bg1"/>
                </a:solidFill>
              </a:rPr>
              <a:t>575</a:t>
            </a:r>
            <a:r>
              <a:rPr lang="sv-SE" sz="2400" dirty="0">
                <a:solidFill>
                  <a:schemeClr val="bg1"/>
                </a:solidFill>
              </a:rPr>
              <a:t> 	FORSKARSTUDERANDE</a:t>
            </a:r>
          </a:p>
          <a:p>
            <a:pPr>
              <a:lnSpc>
                <a:spcPts val="2700"/>
              </a:lnSpc>
            </a:pPr>
            <a:endParaRPr lang="sv-SE" sz="2400" dirty="0">
              <a:solidFill>
                <a:schemeClr val="bg1"/>
              </a:solidFill>
            </a:endParaRPr>
          </a:p>
          <a:p>
            <a:pPr>
              <a:lnSpc>
                <a:spcPts val="2700"/>
              </a:lnSpc>
            </a:pPr>
            <a:r>
              <a:rPr lang="sv-SE" sz="3200" b="1" dirty="0">
                <a:solidFill>
                  <a:schemeClr val="bg1"/>
                </a:solidFill>
              </a:rPr>
              <a:t>190</a:t>
            </a:r>
            <a:r>
              <a:rPr lang="sv-SE" sz="2400" dirty="0">
                <a:solidFill>
                  <a:schemeClr val="bg1"/>
                </a:solidFill>
              </a:rPr>
              <a:t> 	PROFESSORER</a:t>
            </a:r>
          </a:p>
          <a:p>
            <a:pPr>
              <a:lnSpc>
                <a:spcPts val="2700"/>
              </a:lnSpc>
            </a:pPr>
            <a:endParaRPr lang="sv-SE" sz="2400" dirty="0">
              <a:solidFill>
                <a:schemeClr val="bg1"/>
              </a:solidFill>
            </a:endParaRPr>
          </a:p>
          <a:p>
            <a:pPr>
              <a:lnSpc>
                <a:spcPts val="2700"/>
              </a:lnSpc>
            </a:pPr>
            <a:r>
              <a:rPr lang="sv-SE" sz="3200" b="1" dirty="0">
                <a:solidFill>
                  <a:schemeClr val="bg1"/>
                </a:solidFill>
              </a:rPr>
              <a:t>3 223  </a:t>
            </a:r>
            <a:r>
              <a:rPr lang="sv-SE" sz="2400" dirty="0">
                <a:solidFill>
                  <a:schemeClr val="bg1"/>
                </a:solidFill>
              </a:rPr>
              <a:t>HELÅRSANSTÄLLDA</a:t>
            </a:r>
          </a:p>
          <a:p>
            <a:pPr>
              <a:lnSpc>
                <a:spcPts val="2700"/>
              </a:lnSpc>
            </a:pPr>
            <a:endParaRPr lang="sv-SE" sz="2400" dirty="0">
              <a:solidFill>
                <a:schemeClr val="bg1"/>
              </a:solidFill>
            </a:endParaRPr>
          </a:p>
          <a:p>
            <a:pPr>
              <a:lnSpc>
                <a:spcPts val="2700"/>
              </a:lnSpc>
            </a:pPr>
            <a:r>
              <a:rPr lang="sv-SE" sz="3200" b="1" dirty="0">
                <a:solidFill>
                  <a:schemeClr val="bg1"/>
                </a:solidFill>
              </a:rPr>
              <a:t>47</a:t>
            </a:r>
            <a:r>
              <a:rPr lang="sv-SE" sz="2400" dirty="0">
                <a:solidFill>
                  <a:schemeClr val="bg1"/>
                </a:solidFill>
              </a:rPr>
              <a:t>  UTBILDNINGSPROGRAM</a:t>
            </a:r>
          </a:p>
          <a:p>
            <a:pPr>
              <a:lnSpc>
                <a:spcPts val="2700"/>
              </a:lnSpc>
            </a:pPr>
            <a:endParaRPr lang="sv-SE" sz="2400" dirty="0">
              <a:solidFill>
                <a:schemeClr val="bg1"/>
              </a:solidFill>
            </a:endParaRPr>
          </a:p>
          <a:p>
            <a:pPr>
              <a:lnSpc>
                <a:spcPts val="2700"/>
              </a:lnSpc>
            </a:pPr>
            <a:r>
              <a:rPr lang="sv-SE" sz="3200" b="1" dirty="0">
                <a:solidFill>
                  <a:schemeClr val="bg1"/>
                </a:solidFill>
              </a:rPr>
              <a:t>4.4</a:t>
            </a:r>
            <a:r>
              <a:rPr lang="sv-SE" sz="2400" dirty="0">
                <a:solidFill>
                  <a:schemeClr val="bg1"/>
                </a:solidFill>
              </a:rPr>
              <a:t> miljarder kronor ÅRSOMSÄTTNING - 2023</a:t>
            </a:r>
          </a:p>
        </p:txBody>
      </p:sp>
      <p:cxnSp>
        <p:nvCxnSpPr>
          <p:cNvPr id="10" name="Rak 9">
            <a:extLst>
              <a:ext uri="{FF2B5EF4-FFF2-40B4-BE49-F238E27FC236}">
                <a16:creationId xmlns:a16="http://schemas.microsoft.com/office/drawing/2014/main" id="{BC462150-590E-F149-9E0F-2618F23C33EB}"/>
              </a:ext>
              <a:ext uri="{C183D7F6-B498-43B3-948B-1728B52AA6E4}">
                <adec:decorative xmlns:adec="http://schemas.microsoft.com/office/drawing/2017/decorative" val="1"/>
              </a:ext>
            </a:extLst>
          </p:cNvPr>
          <p:cNvCxnSpPr/>
          <p:nvPr/>
        </p:nvCxnSpPr>
        <p:spPr>
          <a:xfrm>
            <a:off x="882869" y="1728475"/>
            <a:ext cx="6926317"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4FD24D9F-7894-EB46-AD66-0B0939CFB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3495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akgrundsbild som visar närbild på ett grönt löv.">
            <a:extLst>
              <a:ext uri="{FF2B5EF4-FFF2-40B4-BE49-F238E27FC236}">
                <a16:creationId xmlns:a16="http://schemas.microsoft.com/office/drawing/2014/main" id="{4B37F24F-2B93-BB41-8B21-24A2663CFE6E}"/>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p:pic>
      <p:sp>
        <p:nvSpPr>
          <p:cNvPr id="4" name="Rubrik 3">
            <a:extLst>
              <a:ext uri="{FF2B5EF4-FFF2-40B4-BE49-F238E27FC236}">
                <a16:creationId xmlns:a16="http://schemas.microsoft.com/office/drawing/2014/main" id="{A1BB783B-9BBE-794E-A885-5CB15BC9AC85}"/>
              </a:ext>
            </a:extLst>
          </p:cNvPr>
          <p:cNvSpPr>
            <a:spLocks noGrp="1"/>
          </p:cNvSpPr>
          <p:nvPr>
            <p:ph type="title" idx="4294967295"/>
          </p:nvPr>
        </p:nvSpPr>
        <p:spPr>
          <a:xfrm>
            <a:off x="848888" y="1187450"/>
            <a:ext cx="6448425" cy="879475"/>
          </a:xfrm>
        </p:spPr>
        <p:txBody>
          <a:bodyPr/>
          <a:lstStyle/>
          <a:p>
            <a:pPr rtl="0" eaLnBrk="1" latinLnBrk="0" hangingPunct="1"/>
            <a:r>
              <a:rPr lang="sv-SE" kern="1200" dirty="0">
                <a:solidFill>
                  <a:srgbClr val="FFFFFF"/>
                </a:solidFill>
                <a:effectLst/>
                <a:latin typeface="Arial" panose="020B0604020202020204" pitchFamily="34" charset="0"/>
                <a:ea typeface="+mn-ea"/>
                <a:cs typeface="+mn-cs"/>
              </a:rPr>
              <a:t>KOSTNADSFÖRDELNING</a:t>
            </a:r>
            <a:endParaRPr lang="sv-SE" dirty="0">
              <a:effectLst/>
            </a:endParaRPr>
          </a:p>
          <a:p>
            <a:endParaRPr lang="sv-SE" dirty="0"/>
          </a:p>
        </p:txBody>
      </p:sp>
      <p:sp>
        <p:nvSpPr>
          <p:cNvPr id="14" name="textruta 13">
            <a:extLst>
              <a:ext uri="{FF2B5EF4-FFF2-40B4-BE49-F238E27FC236}">
                <a16:creationId xmlns:a16="http://schemas.microsoft.com/office/drawing/2014/main" id="{C2D7266C-6E8D-CF46-ACBC-2862AEF9CC4E}"/>
              </a:ext>
            </a:extLst>
          </p:cNvPr>
          <p:cNvSpPr txBox="1"/>
          <p:nvPr/>
        </p:nvSpPr>
        <p:spPr>
          <a:xfrm>
            <a:off x="882869" y="2085093"/>
            <a:ext cx="6665380" cy="4087200"/>
          </a:xfrm>
          <a:prstGeom prst="rect">
            <a:avLst/>
          </a:prstGeom>
          <a:noFill/>
        </p:spPr>
        <p:txBody>
          <a:bodyPr wrap="square" lIns="0" tIns="0" rIns="0" bIns="0" rtlCol="0">
            <a:noAutofit/>
          </a:bodyPr>
          <a:lstStyle/>
          <a:p>
            <a:pPr algn="l"/>
            <a:r>
              <a:rPr lang="sv-SE" sz="2400" dirty="0">
                <a:solidFill>
                  <a:schemeClr val="bg1"/>
                </a:solidFill>
              </a:rPr>
              <a:t>Våra kostnader (2021) fördelas över </a:t>
            </a:r>
          </a:p>
          <a:p>
            <a:pPr algn="l"/>
            <a:r>
              <a:rPr lang="sv-SE" sz="2400" dirty="0">
                <a:solidFill>
                  <a:schemeClr val="bg1"/>
                </a:solidFill>
              </a:rPr>
              <a:t>tre verksamhetsområden:</a:t>
            </a:r>
          </a:p>
          <a:p>
            <a:pPr algn="l"/>
            <a:r>
              <a:rPr lang="sv-SE" sz="2400" dirty="0">
                <a:solidFill>
                  <a:schemeClr val="bg1"/>
                </a:solidFill>
              </a:rPr>
              <a:t> </a:t>
            </a:r>
          </a:p>
          <a:p>
            <a:pPr marL="457200" indent="-457200" algn="l">
              <a:buFont typeface="+mj-lt"/>
              <a:buAutoNum type="arabicPeriod"/>
            </a:pPr>
            <a:r>
              <a:rPr lang="sv-SE" sz="2400" dirty="0">
                <a:solidFill>
                  <a:schemeClr val="bg1"/>
                </a:solidFill>
              </a:rPr>
              <a:t>Forskning och doktorandutbildning 70%</a:t>
            </a:r>
            <a:br>
              <a:rPr lang="sv-SE" sz="2400" dirty="0">
                <a:solidFill>
                  <a:schemeClr val="bg1"/>
                </a:solidFill>
              </a:rPr>
            </a:br>
            <a:endParaRPr lang="sv-SE" sz="2400" dirty="0">
              <a:solidFill>
                <a:schemeClr val="bg1"/>
              </a:solidFill>
            </a:endParaRPr>
          </a:p>
          <a:p>
            <a:pPr marL="457200" indent="-457200" algn="l">
              <a:buFont typeface="+mj-lt"/>
              <a:buAutoNum type="arabicPeriod"/>
            </a:pPr>
            <a:r>
              <a:rPr lang="sv-SE" sz="2400" dirty="0">
                <a:solidFill>
                  <a:schemeClr val="bg1"/>
                </a:solidFill>
              </a:rPr>
              <a:t>Utbildningsprogram, master &amp; grundnivå 17%</a:t>
            </a:r>
            <a:br>
              <a:rPr lang="sv-SE" sz="2400" dirty="0">
                <a:solidFill>
                  <a:schemeClr val="bg1"/>
                </a:solidFill>
              </a:rPr>
            </a:br>
            <a:endParaRPr lang="sv-SE" sz="2400" dirty="0">
              <a:solidFill>
                <a:schemeClr val="bg1"/>
              </a:solidFill>
            </a:endParaRPr>
          </a:p>
          <a:p>
            <a:pPr marL="457200" indent="-457200" algn="l">
              <a:buFont typeface="+mj-lt"/>
              <a:buAutoNum type="arabicPeriod"/>
            </a:pPr>
            <a:r>
              <a:rPr lang="sv-SE" sz="2400" dirty="0">
                <a:solidFill>
                  <a:schemeClr val="bg1"/>
                </a:solidFill>
              </a:rPr>
              <a:t>Fortlöpande miljöanalys 13%</a:t>
            </a:r>
          </a:p>
        </p:txBody>
      </p:sp>
      <p:sp>
        <p:nvSpPr>
          <p:cNvPr id="2" name="Rektangel 1">
            <a:extLst>
              <a:ext uri="{FF2B5EF4-FFF2-40B4-BE49-F238E27FC236}">
                <a16:creationId xmlns:a16="http://schemas.microsoft.com/office/drawing/2014/main" id="{2AB73331-C5E2-2C4F-BE53-F0F32776FD06}"/>
              </a:ext>
              <a:ext uri="{C183D7F6-B498-43B3-948B-1728B52AA6E4}">
                <adec:decorative xmlns:adec="http://schemas.microsoft.com/office/drawing/2017/decorative" val="1"/>
              </a:ext>
            </a:extLst>
          </p:cNvPr>
          <p:cNvSpPr/>
          <p:nvPr/>
        </p:nvSpPr>
        <p:spPr>
          <a:xfrm rot="16200000">
            <a:off x="7501082" y="2539519"/>
            <a:ext cx="4320000" cy="4199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3" name="textruta 32">
            <a:extLst>
              <a:ext uri="{FF2B5EF4-FFF2-40B4-BE49-F238E27FC236}">
                <a16:creationId xmlns:a16="http://schemas.microsoft.com/office/drawing/2014/main" id="{7956F95C-6B20-A543-9CC3-554E2CE1846D}"/>
              </a:ext>
            </a:extLst>
          </p:cNvPr>
          <p:cNvSpPr txBox="1"/>
          <p:nvPr/>
        </p:nvSpPr>
        <p:spPr>
          <a:xfrm>
            <a:off x="7749622" y="2582896"/>
            <a:ext cx="3998535"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1. Forskning 70%</a:t>
            </a:r>
          </a:p>
        </p:txBody>
      </p:sp>
      <p:sp>
        <p:nvSpPr>
          <p:cNvPr id="9" name="Rektangel 8">
            <a:extLst>
              <a:ext uri="{FF2B5EF4-FFF2-40B4-BE49-F238E27FC236}">
                <a16:creationId xmlns:a16="http://schemas.microsoft.com/office/drawing/2014/main" id="{D2628C63-3E25-E341-ACA2-27C7DBF89583}"/>
              </a:ext>
              <a:ext uri="{C183D7F6-B498-43B3-948B-1728B52AA6E4}">
                <adec:decorative xmlns:adec="http://schemas.microsoft.com/office/drawing/2017/decorative" val="1"/>
              </a:ext>
            </a:extLst>
          </p:cNvPr>
          <p:cNvSpPr/>
          <p:nvPr/>
        </p:nvSpPr>
        <p:spPr>
          <a:xfrm rot="5400000">
            <a:off x="9121084" y="-207044"/>
            <a:ext cx="1080000" cy="4199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textruta 12">
            <a:extLst>
              <a:ext uri="{FF2B5EF4-FFF2-40B4-BE49-F238E27FC236}">
                <a16:creationId xmlns:a16="http://schemas.microsoft.com/office/drawing/2014/main" id="{23DF7455-6F1C-6443-840E-E35919C4B5E6}"/>
              </a:ext>
            </a:extLst>
          </p:cNvPr>
          <p:cNvSpPr txBox="1"/>
          <p:nvPr/>
        </p:nvSpPr>
        <p:spPr>
          <a:xfrm>
            <a:off x="7689821" y="1452445"/>
            <a:ext cx="2891553"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2. Utbildning 17%</a:t>
            </a:r>
          </a:p>
        </p:txBody>
      </p:sp>
      <p:sp>
        <p:nvSpPr>
          <p:cNvPr id="11" name="Rektangel 10">
            <a:extLst>
              <a:ext uri="{FF2B5EF4-FFF2-40B4-BE49-F238E27FC236}">
                <a16:creationId xmlns:a16="http://schemas.microsoft.com/office/drawing/2014/main" id="{D7F69F0E-39A6-A849-A86F-A0A5F20FAB2D}"/>
              </a:ext>
              <a:ext uri="{C183D7F6-B498-43B3-948B-1728B52AA6E4}">
                <adec:decorative xmlns:adec="http://schemas.microsoft.com/office/drawing/2017/decorative" val="1"/>
              </a:ext>
            </a:extLst>
          </p:cNvPr>
          <p:cNvSpPr/>
          <p:nvPr/>
        </p:nvSpPr>
        <p:spPr>
          <a:xfrm rot="5400000">
            <a:off x="9211083" y="-1255573"/>
            <a:ext cx="900000" cy="41999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2" name="textruta 11">
            <a:extLst>
              <a:ext uri="{FF2B5EF4-FFF2-40B4-BE49-F238E27FC236}">
                <a16:creationId xmlns:a16="http://schemas.microsoft.com/office/drawing/2014/main" id="{E161019E-C2AB-1548-9D81-F0043B0E9CB1}"/>
              </a:ext>
            </a:extLst>
          </p:cNvPr>
          <p:cNvSpPr txBox="1"/>
          <p:nvPr/>
        </p:nvSpPr>
        <p:spPr>
          <a:xfrm>
            <a:off x="7689821" y="454808"/>
            <a:ext cx="2877761"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3. Miljöanalys 13%</a:t>
            </a:r>
          </a:p>
        </p:txBody>
      </p:sp>
      <p:cxnSp>
        <p:nvCxnSpPr>
          <p:cNvPr id="10" name="Rak 9">
            <a:extLst>
              <a:ext uri="{FF2B5EF4-FFF2-40B4-BE49-F238E27FC236}">
                <a16:creationId xmlns:a16="http://schemas.microsoft.com/office/drawing/2014/main" id="{BC462150-590E-F149-9E0F-2618F23C33EB}"/>
              </a:ext>
              <a:ext uri="{C183D7F6-B498-43B3-948B-1728B52AA6E4}">
                <adec:decorative xmlns:adec="http://schemas.microsoft.com/office/drawing/2017/decorative" val="1"/>
              </a:ext>
            </a:extLst>
          </p:cNvPr>
          <p:cNvCxnSpPr>
            <a:cxnSpLocks/>
          </p:cNvCxnSpPr>
          <p:nvPr/>
        </p:nvCxnSpPr>
        <p:spPr>
          <a:xfrm>
            <a:off x="882869" y="1728475"/>
            <a:ext cx="615063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4FD24D9F-7894-EB46-AD66-0B0939CFB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7021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p:bldP spid="9" grpId="0" animBg="1"/>
      <p:bldP spid="13" grpId="0"/>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2A8B8D98-BB5F-B647-BBEA-043A6EC0E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12192000" cy="6858000"/>
          </a:xfrm>
          <a:prstGeom prst="rect">
            <a:avLst/>
          </a:prstGeom>
        </p:spPr>
      </p:pic>
      <p:pic>
        <p:nvPicPr>
          <p:cNvPr id="6" name="Bildobjekt 5">
            <a:extLst>
              <a:ext uri="{FF2B5EF4-FFF2-40B4-BE49-F238E27FC236}">
                <a16:creationId xmlns:a16="http://schemas.microsoft.com/office/drawing/2014/main" id="{6E694782-A222-3044-AE29-664339A2897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17" y="0"/>
            <a:ext cx="1025718" cy="1025718"/>
          </a:xfrm>
          <a:prstGeom prst="rect">
            <a:avLst/>
          </a:prstGeom>
        </p:spPr>
      </p:pic>
      <p:cxnSp>
        <p:nvCxnSpPr>
          <p:cNvPr id="50" name="Rak 49">
            <a:extLst>
              <a:ext uri="{FF2B5EF4-FFF2-40B4-BE49-F238E27FC236}">
                <a16:creationId xmlns:a16="http://schemas.microsoft.com/office/drawing/2014/main" id="{50DB65AD-B47E-5620-931B-4655E7443C65}"/>
              </a:ext>
              <a:ext uri="{C183D7F6-B498-43B3-948B-1728B52AA6E4}">
                <adec:decorative xmlns:adec="http://schemas.microsoft.com/office/drawing/2017/decorative" val="1"/>
              </a:ext>
            </a:extLst>
          </p:cNvPr>
          <p:cNvCxnSpPr>
            <a:cxnSpLocks/>
          </p:cNvCxnSpPr>
          <p:nvPr/>
        </p:nvCxnSpPr>
        <p:spPr>
          <a:xfrm>
            <a:off x="882869" y="1728475"/>
            <a:ext cx="331126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7DF81F69-AD20-7C44-B296-C64AA4BE6F47}"/>
              </a:ext>
              <a:ext uri="{C183D7F6-B498-43B3-948B-1728B52AA6E4}">
                <adec:decorative xmlns:adec="http://schemas.microsoft.com/office/drawing/2017/decorative" val="1"/>
              </a:ext>
            </a:extLst>
          </p:cNvPr>
          <p:cNvCxnSpPr>
            <a:cxnSpLocks/>
            <a:stCxn id="9" idx="2"/>
            <a:endCxn id="10" idx="0"/>
          </p:cNvCxnSpPr>
          <p:nvPr/>
        </p:nvCxnSpPr>
        <p:spPr>
          <a:xfrm flipH="1">
            <a:off x="6233947" y="1735015"/>
            <a:ext cx="442675" cy="3531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81404E5C-B58D-B944-A984-3E21E52E5A35}"/>
              </a:ext>
              <a:ext uri="{C183D7F6-B498-43B3-948B-1728B52AA6E4}">
                <adec:decorative xmlns:adec="http://schemas.microsoft.com/office/drawing/2017/decorative" val="1"/>
              </a:ext>
            </a:extLst>
          </p:cNvPr>
          <p:cNvCxnSpPr>
            <a:cxnSpLocks/>
            <a:endCxn id="14" idx="0"/>
          </p:cNvCxnSpPr>
          <p:nvPr/>
        </p:nvCxnSpPr>
        <p:spPr>
          <a:xfrm>
            <a:off x="6233947" y="2426676"/>
            <a:ext cx="11722" cy="10564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9D55D5A6-8104-2945-9469-BA32EE7BDC5F}"/>
              </a:ext>
              <a:ext uri="{C183D7F6-B498-43B3-948B-1728B52AA6E4}">
                <adec:decorative xmlns:adec="http://schemas.microsoft.com/office/drawing/2017/decorative" val="1"/>
              </a:ext>
            </a:extLst>
          </p:cNvPr>
          <p:cNvCxnSpPr>
            <a:cxnSpLocks/>
            <a:endCxn id="11" idx="1"/>
          </p:cNvCxnSpPr>
          <p:nvPr/>
        </p:nvCxnSpPr>
        <p:spPr>
          <a:xfrm>
            <a:off x="7948824" y="2257400"/>
            <a:ext cx="5326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7D086592-AA78-C442-B36D-50640AAF2EDB}"/>
              </a:ext>
              <a:ext uri="{C183D7F6-B498-43B3-948B-1728B52AA6E4}">
                <adec:decorative xmlns:adec="http://schemas.microsoft.com/office/drawing/2017/decorative" val="1"/>
              </a:ext>
            </a:extLst>
          </p:cNvPr>
          <p:cNvCxnSpPr>
            <a:cxnSpLocks/>
            <a:stCxn id="14" idx="3"/>
          </p:cNvCxnSpPr>
          <p:nvPr/>
        </p:nvCxnSpPr>
        <p:spPr>
          <a:xfrm>
            <a:off x="7948824" y="3652446"/>
            <a:ext cx="5326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7785ABCD-FFE3-0E4A-82B4-E3CA417E62A2}"/>
              </a:ext>
              <a:ext uri="{C183D7F6-B498-43B3-948B-1728B52AA6E4}">
                <adec:decorative xmlns:adec="http://schemas.microsoft.com/office/drawing/2017/decorative" val="1"/>
              </a:ext>
            </a:extLst>
          </p:cNvPr>
          <p:cNvCxnSpPr>
            <a:cxnSpLocks/>
          </p:cNvCxnSpPr>
          <p:nvPr/>
        </p:nvCxnSpPr>
        <p:spPr>
          <a:xfrm>
            <a:off x="3998148" y="3645168"/>
            <a:ext cx="54436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a16="http://schemas.microsoft.com/office/drawing/2014/main" id="{BAA8D683-E1B2-8244-8184-48D465BAE17F}"/>
              </a:ext>
              <a:ext uri="{C183D7F6-B498-43B3-948B-1728B52AA6E4}">
                <adec:decorative xmlns:adec="http://schemas.microsoft.com/office/drawing/2017/decorative" val="1"/>
              </a:ext>
            </a:extLst>
          </p:cNvPr>
          <p:cNvCxnSpPr>
            <a:cxnSpLocks/>
          </p:cNvCxnSpPr>
          <p:nvPr/>
        </p:nvCxnSpPr>
        <p:spPr>
          <a:xfrm>
            <a:off x="6233947" y="3833446"/>
            <a:ext cx="0" cy="2227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ak 35">
            <a:extLst>
              <a:ext uri="{FF2B5EF4-FFF2-40B4-BE49-F238E27FC236}">
                <a16:creationId xmlns:a16="http://schemas.microsoft.com/office/drawing/2014/main" id="{C33C357B-8E9E-FD4D-B4B1-A69A54D3EBC4}"/>
              </a:ext>
              <a:ext uri="{C183D7F6-B498-43B3-948B-1728B52AA6E4}">
                <adec:decorative xmlns:adec="http://schemas.microsoft.com/office/drawing/2017/decorative" val="1"/>
              </a:ext>
            </a:extLst>
          </p:cNvPr>
          <p:cNvCxnSpPr>
            <a:cxnSpLocks/>
          </p:cNvCxnSpPr>
          <p:nvPr/>
        </p:nvCxnSpPr>
        <p:spPr>
          <a:xfrm>
            <a:off x="2004646" y="4078922"/>
            <a:ext cx="86516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B7E30B6C-ACC1-BA44-A939-B1FD466A4F93}"/>
              </a:ext>
              <a:ext uri="{C183D7F6-B498-43B3-948B-1728B52AA6E4}">
                <adec:decorative xmlns:adec="http://schemas.microsoft.com/office/drawing/2017/decorative" val="1"/>
              </a:ext>
            </a:extLst>
          </p:cNvPr>
          <p:cNvCxnSpPr>
            <a:cxnSpLocks/>
          </p:cNvCxnSpPr>
          <p:nvPr/>
        </p:nvCxnSpPr>
        <p:spPr>
          <a:xfrm>
            <a:off x="2013639"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ak 40">
            <a:extLst>
              <a:ext uri="{FF2B5EF4-FFF2-40B4-BE49-F238E27FC236}">
                <a16:creationId xmlns:a16="http://schemas.microsoft.com/office/drawing/2014/main" id="{D365FF4A-8B5F-4F41-8ECD-A48A2038EE13}"/>
              </a:ext>
              <a:ext uri="{C183D7F6-B498-43B3-948B-1728B52AA6E4}">
                <adec:decorative xmlns:adec="http://schemas.microsoft.com/office/drawing/2017/decorative" val="1"/>
              </a:ext>
            </a:extLst>
          </p:cNvPr>
          <p:cNvCxnSpPr>
            <a:cxnSpLocks/>
          </p:cNvCxnSpPr>
          <p:nvPr/>
        </p:nvCxnSpPr>
        <p:spPr>
          <a:xfrm>
            <a:off x="4815455"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ak 43">
            <a:extLst>
              <a:ext uri="{FF2B5EF4-FFF2-40B4-BE49-F238E27FC236}">
                <a16:creationId xmlns:a16="http://schemas.microsoft.com/office/drawing/2014/main" id="{66972CF8-690D-234F-A0DE-C3FD8A145C07}"/>
              </a:ext>
              <a:ext uri="{C183D7F6-B498-43B3-948B-1728B52AA6E4}">
                <adec:decorative xmlns:adec="http://schemas.microsoft.com/office/drawing/2017/decorative" val="1"/>
              </a:ext>
            </a:extLst>
          </p:cNvPr>
          <p:cNvCxnSpPr>
            <a:cxnSpLocks/>
          </p:cNvCxnSpPr>
          <p:nvPr/>
        </p:nvCxnSpPr>
        <p:spPr>
          <a:xfrm>
            <a:off x="7788510"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ak 44">
            <a:extLst>
              <a:ext uri="{FF2B5EF4-FFF2-40B4-BE49-F238E27FC236}">
                <a16:creationId xmlns:a16="http://schemas.microsoft.com/office/drawing/2014/main" id="{43B75CC0-F26C-C44C-AB65-DC742C67BF5D}"/>
              </a:ext>
              <a:ext uri="{C183D7F6-B498-43B3-948B-1728B52AA6E4}">
                <adec:decorative xmlns:adec="http://schemas.microsoft.com/office/drawing/2017/decorative" val="1"/>
              </a:ext>
            </a:extLst>
          </p:cNvPr>
          <p:cNvCxnSpPr>
            <a:cxnSpLocks/>
          </p:cNvCxnSpPr>
          <p:nvPr/>
        </p:nvCxnSpPr>
        <p:spPr>
          <a:xfrm>
            <a:off x="10641824"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12672FF7-E8B1-944A-A5C8-AC94D948B20C}"/>
              </a:ext>
              <a:ext uri="{C183D7F6-B498-43B3-948B-1728B52AA6E4}">
                <adec:decorative xmlns:adec="http://schemas.microsoft.com/office/drawing/2017/decorative" val="1"/>
              </a:ext>
            </a:extLst>
          </p:cNvPr>
          <p:cNvCxnSpPr>
            <a:cxnSpLocks/>
          </p:cNvCxnSpPr>
          <p:nvPr/>
        </p:nvCxnSpPr>
        <p:spPr>
          <a:xfrm>
            <a:off x="2001916"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8EB8A770-F841-E342-98C8-5514A29D0ACA}"/>
              </a:ext>
              <a:ext uri="{C183D7F6-B498-43B3-948B-1728B52AA6E4}">
                <adec:decorative xmlns:adec="http://schemas.microsoft.com/office/drawing/2017/decorative" val="1"/>
              </a:ext>
            </a:extLst>
          </p:cNvPr>
          <p:cNvCxnSpPr>
            <a:cxnSpLocks/>
          </p:cNvCxnSpPr>
          <p:nvPr/>
        </p:nvCxnSpPr>
        <p:spPr>
          <a:xfrm>
            <a:off x="4827178"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ak 47">
            <a:extLst>
              <a:ext uri="{FF2B5EF4-FFF2-40B4-BE49-F238E27FC236}">
                <a16:creationId xmlns:a16="http://schemas.microsoft.com/office/drawing/2014/main" id="{8610F342-8B98-C64A-9AF9-100A8AA3C352}"/>
              </a:ext>
              <a:ext uri="{C183D7F6-B498-43B3-948B-1728B52AA6E4}">
                <adec:decorative xmlns:adec="http://schemas.microsoft.com/office/drawing/2017/decorative" val="1"/>
              </a:ext>
            </a:extLst>
          </p:cNvPr>
          <p:cNvCxnSpPr>
            <a:cxnSpLocks/>
          </p:cNvCxnSpPr>
          <p:nvPr/>
        </p:nvCxnSpPr>
        <p:spPr>
          <a:xfrm>
            <a:off x="7804839"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ak 48">
            <a:extLst>
              <a:ext uri="{FF2B5EF4-FFF2-40B4-BE49-F238E27FC236}">
                <a16:creationId xmlns:a16="http://schemas.microsoft.com/office/drawing/2014/main" id="{7E5FD40E-4481-6448-BAB2-86EF8C92A913}"/>
              </a:ext>
              <a:ext uri="{C183D7F6-B498-43B3-948B-1728B52AA6E4}">
                <adec:decorative xmlns:adec="http://schemas.microsoft.com/office/drawing/2017/decorative" val="1"/>
              </a:ext>
            </a:extLst>
          </p:cNvPr>
          <p:cNvCxnSpPr>
            <a:cxnSpLocks/>
          </p:cNvCxnSpPr>
          <p:nvPr/>
        </p:nvCxnSpPr>
        <p:spPr>
          <a:xfrm>
            <a:off x="10641824"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Rak 70">
            <a:extLst>
              <a:ext uri="{FF2B5EF4-FFF2-40B4-BE49-F238E27FC236}">
                <a16:creationId xmlns:a16="http://schemas.microsoft.com/office/drawing/2014/main" id="{618D52C1-B8E0-3B43-A8E6-31483293D323}"/>
              </a:ext>
              <a:ext uri="{C183D7F6-B498-43B3-948B-1728B52AA6E4}">
                <adec:decorative xmlns:adec="http://schemas.microsoft.com/office/drawing/2017/decorative" val="1"/>
              </a:ext>
            </a:extLst>
          </p:cNvPr>
          <p:cNvCxnSpPr>
            <a:cxnSpLocks/>
          </p:cNvCxnSpPr>
          <p:nvPr/>
        </p:nvCxnSpPr>
        <p:spPr>
          <a:xfrm flipH="1">
            <a:off x="4006562" y="2878723"/>
            <a:ext cx="26376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Rak 71">
            <a:extLst>
              <a:ext uri="{FF2B5EF4-FFF2-40B4-BE49-F238E27FC236}">
                <a16:creationId xmlns:a16="http://schemas.microsoft.com/office/drawing/2014/main" id="{C38C42A0-89D8-424F-A6E8-5931B72B12CC}"/>
              </a:ext>
              <a:ext uri="{C183D7F6-B498-43B3-948B-1728B52AA6E4}">
                <adec:decorative xmlns:adec="http://schemas.microsoft.com/office/drawing/2017/decorative" val="1"/>
              </a:ext>
            </a:extLst>
          </p:cNvPr>
          <p:cNvCxnSpPr>
            <a:cxnSpLocks/>
          </p:cNvCxnSpPr>
          <p:nvPr/>
        </p:nvCxnSpPr>
        <p:spPr>
          <a:xfrm flipH="1" flipV="1">
            <a:off x="4264471" y="2866293"/>
            <a:ext cx="5859" cy="7861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ruta 20" descr="INSTITUTIONER">
            <a:extLst>
              <a:ext uri="{FF2B5EF4-FFF2-40B4-BE49-F238E27FC236}">
                <a16:creationId xmlns:a16="http://schemas.microsoft.com/office/drawing/2014/main" id="{A5D18ABF-4C7F-674A-8A98-C4332529D69A}"/>
              </a:ext>
            </a:extLst>
          </p:cNvPr>
          <p:cNvSpPr txBox="1"/>
          <p:nvPr/>
        </p:nvSpPr>
        <p:spPr>
          <a:xfrm>
            <a:off x="597408" y="5827783"/>
            <a:ext cx="1129037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INSTITUTIONER</a:t>
            </a:r>
          </a:p>
        </p:txBody>
      </p:sp>
      <p:sp>
        <p:nvSpPr>
          <p:cNvPr id="20" name="textruta 19" descr="Fakulteten för landskapsarkitektur, trädgårds- och växtproduktionsvetenskap&#13;&#10;">
            <a:extLst>
              <a:ext uri="{FF2B5EF4-FFF2-40B4-BE49-F238E27FC236}">
                <a16:creationId xmlns:a16="http://schemas.microsoft.com/office/drawing/2014/main" id="{F5FBA9A4-5ECC-B44F-A310-0FD18FD7D6B4}"/>
              </a:ext>
            </a:extLst>
          </p:cNvPr>
          <p:cNvSpPr txBox="1"/>
          <p:nvPr/>
        </p:nvSpPr>
        <p:spPr>
          <a:xfrm>
            <a:off x="9272487"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skogsvetenskap</a:t>
            </a:r>
          </a:p>
          <a:p>
            <a:pPr algn="ctr"/>
            <a:endParaRPr lang="sv-SE" sz="1600" dirty="0">
              <a:solidFill>
                <a:schemeClr val="bg1"/>
              </a:solidFill>
            </a:endParaRPr>
          </a:p>
          <a:p>
            <a:pPr algn="ctr"/>
            <a:endParaRPr lang="sv-SE" sz="1600" dirty="0">
              <a:solidFill>
                <a:schemeClr val="bg1"/>
              </a:solidFill>
            </a:endParaRPr>
          </a:p>
        </p:txBody>
      </p:sp>
      <p:sp>
        <p:nvSpPr>
          <p:cNvPr id="19" name="textruta 18" descr="Fakulteten för landskapsarkitektur, trädgårds- och växtproduktionsvetenskap&#13;&#10;">
            <a:extLst>
              <a:ext uri="{FF2B5EF4-FFF2-40B4-BE49-F238E27FC236}">
                <a16:creationId xmlns:a16="http://schemas.microsoft.com/office/drawing/2014/main" id="{0C0CE454-7FD4-E54F-9B4A-19382C739EAA}"/>
              </a:ext>
            </a:extLst>
          </p:cNvPr>
          <p:cNvSpPr txBox="1"/>
          <p:nvPr/>
        </p:nvSpPr>
        <p:spPr>
          <a:xfrm>
            <a:off x="6365164"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veterinärmedicin och husdjursvetenskap</a:t>
            </a:r>
          </a:p>
          <a:p>
            <a:pPr algn="ctr"/>
            <a:endParaRPr lang="sv-SE" sz="1600" dirty="0">
              <a:solidFill>
                <a:schemeClr val="bg1"/>
              </a:solidFill>
            </a:endParaRPr>
          </a:p>
        </p:txBody>
      </p:sp>
      <p:sp>
        <p:nvSpPr>
          <p:cNvPr id="18" name="textruta 17" descr="Fakulteten för landskapsarkitektur, trädgårds- och växtproduktionsvetenskap&#13;&#10;">
            <a:extLst>
              <a:ext uri="{FF2B5EF4-FFF2-40B4-BE49-F238E27FC236}">
                <a16:creationId xmlns:a16="http://schemas.microsoft.com/office/drawing/2014/main" id="{6D20A53B-F4B8-2245-B8E7-C45E5E119031}"/>
              </a:ext>
            </a:extLst>
          </p:cNvPr>
          <p:cNvSpPr txBox="1"/>
          <p:nvPr/>
        </p:nvSpPr>
        <p:spPr>
          <a:xfrm>
            <a:off x="3481286"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naturresurser och jordbruksvetenskap</a:t>
            </a:r>
          </a:p>
          <a:p>
            <a:pPr algn="ctr"/>
            <a:endParaRPr lang="sv-SE" sz="1600" dirty="0">
              <a:solidFill>
                <a:schemeClr val="bg1"/>
              </a:solidFill>
            </a:endParaRPr>
          </a:p>
        </p:txBody>
      </p:sp>
      <p:sp>
        <p:nvSpPr>
          <p:cNvPr id="17" name="textruta 16" descr="Fakulteten för landskapsarkitektur, trädgårds- och växtproduktionsvetenskap">
            <a:extLst>
              <a:ext uri="{FF2B5EF4-FFF2-40B4-BE49-F238E27FC236}">
                <a16:creationId xmlns:a16="http://schemas.microsoft.com/office/drawing/2014/main" id="{FCD00742-D314-4848-97F5-3000E1E6C446}"/>
              </a:ext>
            </a:extLst>
          </p:cNvPr>
          <p:cNvSpPr txBox="1"/>
          <p:nvPr/>
        </p:nvSpPr>
        <p:spPr>
          <a:xfrm>
            <a:off x="597409" y="4421014"/>
            <a:ext cx="2638160" cy="1077218"/>
          </a:xfrm>
          <a:prstGeom prst="rect">
            <a:avLst/>
          </a:prstGeom>
          <a:ln>
            <a:solidFill>
              <a:schemeClr val="bg1"/>
            </a:solidFill>
          </a:ln>
        </p:spPr>
        <p:txBody>
          <a:bodyPr wrap="square" rtlCol="0" anchor="b" anchorCtr="0">
            <a:spAutoFit/>
          </a:bodyPr>
          <a:lstStyle/>
          <a:p>
            <a:pPr algn="ctr"/>
            <a:r>
              <a:rPr lang="sv-SE" sz="1600" dirty="0">
                <a:solidFill>
                  <a:schemeClr val="bg1"/>
                </a:solidFill>
              </a:rPr>
              <a:t>Fakulteten för landskapsarkitektur, trädgårds- och växtproduktionsvetenskap</a:t>
            </a:r>
          </a:p>
        </p:txBody>
      </p:sp>
      <p:sp>
        <p:nvSpPr>
          <p:cNvPr id="15" name="textruta 14" descr="BIBLIOTEK&#13;&#10;">
            <a:extLst>
              <a:ext uri="{FF2B5EF4-FFF2-40B4-BE49-F238E27FC236}">
                <a16:creationId xmlns:a16="http://schemas.microsoft.com/office/drawing/2014/main" id="{B9654461-6656-1F46-B6C9-77EB23E76779}"/>
              </a:ext>
            </a:extLst>
          </p:cNvPr>
          <p:cNvSpPr txBox="1"/>
          <p:nvPr/>
        </p:nvSpPr>
        <p:spPr>
          <a:xfrm>
            <a:off x="597408" y="3483169"/>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BIBLIOTEK</a:t>
            </a:r>
          </a:p>
        </p:txBody>
      </p:sp>
      <p:sp>
        <p:nvSpPr>
          <p:cNvPr id="14" name="textruta 13" descr="UNIVERSITETSLEDNING&#13;&#10;">
            <a:extLst>
              <a:ext uri="{FF2B5EF4-FFF2-40B4-BE49-F238E27FC236}">
                <a16:creationId xmlns:a16="http://schemas.microsoft.com/office/drawing/2014/main" id="{387527A1-420C-AF42-BD23-70FB47DE40BC}"/>
              </a:ext>
            </a:extLst>
          </p:cNvPr>
          <p:cNvSpPr txBox="1"/>
          <p:nvPr/>
        </p:nvSpPr>
        <p:spPr>
          <a:xfrm>
            <a:off x="4542513" y="3483169"/>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UNIVERSITETSLEDNING</a:t>
            </a:r>
          </a:p>
        </p:txBody>
      </p:sp>
      <p:sp>
        <p:nvSpPr>
          <p:cNvPr id="12" name="textruta 11" descr="SLU HOLDING AB&#13;&#10;">
            <a:extLst>
              <a:ext uri="{FF2B5EF4-FFF2-40B4-BE49-F238E27FC236}">
                <a16:creationId xmlns:a16="http://schemas.microsoft.com/office/drawing/2014/main" id="{75357DAB-A983-2F4B-A801-E4DE02553B12}"/>
              </a:ext>
            </a:extLst>
          </p:cNvPr>
          <p:cNvSpPr txBox="1"/>
          <p:nvPr/>
        </p:nvSpPr>
        <p:spPr>
          <a:xfrm>
            <a:off x="8481468" y="3470890"/>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SLU HOLDING AB</a:t>
            </a:r>
          </a:p>
        </p:txBody>
      </p:sp>
      <p:sp>
        <p:nvSpPr>
          <p:cNvPr id="8" name="textruta 7" descr="GEMENSAMMA VERKSAMHETSSTÖDET&#13;&#10;">
            <a:extLst>
              <a:ext uri="{FF2B5EF4-FFF2-40B4-BE49-F238E27FC236}">
                <a16:creationId xmlns:a16="http://schemas.microsoft.com/office/drawing/2014/main" id="{007EEB05-27A3-8B42-8D91-7AB458A5041F}"/>
              </a:ext>
            </a:extLst>
          </p:cNvPr>
          <p:cNvSpPr txBox="1"/>
          <p:nvPr/>
        </p:nvSpPr>
        <p:spPr>
          <a:xfrm>
            <a:off x="597409" y="2557009"/>
            <a:ext cx="3406311" cy="584775"/>
          </a:xfrm>
          <a:prstGeom prst="rect">
            <a:avLst/>
          </a:prstGeom>
          <a:ln>
            <a:solidFill>
              <a:schemeClr val="bg1"/>
            </a:solidFill>
          </a:ln>
        </p:spPr>
        <p:txBody>
          <a:bodyPr wrap="square" rtlCol="0" anchor="b" anchorCtr="0">
            <a:spAutoFit/>
          </a:bodyPr>
          <a:lstStyle/>
          <a:p>
            <a:pPr algn="ctr"/>
            <a:r>
              <a:rPr lang="sv-SE" sz="1600" dirty="0">
                <a:solidFill>
                  <a:schemeClr val="bg1"/>
                </a:solidFill>
              </a:rPr>
              <a:t>GEMENSAMMA VERKSAMHETSSTÖDET</a:t>
            </a:r>
          </a:p>
        </p:txBody>
      </p:sp>
      <p:sp>
        <p:nvSpPr>
          <p:cNvPr id="11" name="textruta 10" descr="INTERNREVISION&#13;&#10;">
            <a:extLst>
              <a:ext uri="{FF2B5EF4-FFF2-40B4-BE49-F238E27FC236}">
                <a16:creationId xmlns:a16="http://schemas.microsoft.com/office/drawing/2014/main" id="{D92B8E29-1D2C-7847-B1B4-945B7349E459}"/>
              </a:ext>
            </a:extLst>
          </p:cNvPr>
          <p:cNvSpPr txBox="1"/>
          <p:nvPr/>
        </p:nvSpPr>
        <p:spPr>
          <a:xfrm>
            <a:off x="8481468" y="2088123"/>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INTERNREVISION</a:t>
            </a:r>
          </a:p>
        </p:txBody>
      </p:sp>
      <p:sp>
        <p:nvSpPr>
          <p:cNvPr id="10" name="textruta 9" descr="STYRELSEN FÖR SLU&#13;&#10;">
            <a:extLst>
              <a:ext uri="{FF2B5EF4-FFF2-40B4-BE49-F238E27FC236}">
                <a16:creationId xmlns:a16="http://schemas.microsoft.com/office/drawing/2014/main" id="{B7FA4414-471D-FD42-9D09-E28B3AB55A45}"/>
              </a:ext>
            </a:extLst>
          </p:cNvPr>
          <p:cNvSpPr txBox="1"/>
          <p:nvPr/>
        </p:nvSpPr>
        <p:spPr>
          <a:xfrm>
            <a:off x="4530791" y="2088123"/>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STYRELSEN FÖR SLU</a:t>
            </a:r>
          </a:p>
        </p:txBody>
      </p:sp>
      <p:sp>
        <p:nvSpPr>
          <p:cNvPr id="9" name="textruta 8" descr="NÄRINGSDEPARTEMENTET&#13;&#10;">
            <a:extLst>
              <a:ext uri="{FF2B5EF4-FFF2-40B4-BE49-F238E27FC236}">
                <a16:creationId xmlns:a16="http://schemas.microsoft.com/office/drawing/2014/main" id="{B9A4C8A1-E6CD-2D44-9ED4-48822539E057}"/>
              </a:ext>
            </a:extLst>
          </p:cNvPr>
          <p:cNvSpPr txBox="1"/>
          <p:nvPr/>
        </p:nvSpPr>
        <p:spPr>
          <a:xfrm>
            <a:off x="4530791" y="1150240"/>
            <a:ext cx="4291662" cy="584775"/>
          </a:xfrm>
          <a:prstGeom prst="rect">
            <a:avLst/>
          </a:prstGeom>
          <a:ln>
            <a:solidFill>
              <a:schemeClr val="bg1"/>
            </a:solidFill>
          </a:ln>
        </p:spPr>
        <p:txBody>
          <a:bodyPr wrap="square" rtlCol="0" anchor="b" anchorCtr="0">
            <a:spAutoFit/>
          </a:bodyPr>
          <a:lstStyle/>
          <a:p>
            <a:pPr algn="ctr"/>
            <a:r>
              <a:rPr lang="sv-SE" sz="1600" dirty="0">
                <a:solidFill>
                  <a:schemeClr val="bg1"/>
                </a:solidFill>
              </a:rPr>
              <a:t>LANDSBYGDS- OCH INFRASTRUKTURDEPARTEMENTET</a:t>
            </a:r>
          </a:p>
        </p:txBody>
      </p:sp>
      <p:sp>
        <p:nvSpPr>
          <p:cNvPr id="2" name="Rubrik 1" descr="Organisation">
            <a:extLst>
              <a:ext uri="{FF2B5EF4-FFF2-40B4-BE49-F238E27FC236}">
                <a16:creationId xmlns:a16="http://schemas.microsoft.com/office/drawing/2014/main" id="{3C1E9A9A-A8CA-DB49-A3FA-11E7715CFEAF}"/>
              </a:ext>
            </a:extLst>
          </p:cNvPr>
          <p:cNvSpPr>
            <a:spLocks noGrp="1"/>
          </p:cNvSpPr>
          <p:nvPr>
            <p:ph type="ctrTitle"/>
          </p:nvPr>
        </p:nvSpPr>
        <p:spPr>
          <a:xfrm>
            <a:off x="849745" y="815508"/>
            <a:ext cx="3591624" cy="790581"/>
          </a:xfrm>
        </p:spPr>
        <p:txBody>
          <a:bodyPr/>
          <a:lstStyle/>
          <a:p>
            <a:r>
              <a:rPr lang="sv-SE" sz="3400" dirty="0"/>
              <a:t>ORGANISATION</a:t>
            </a:r>
          </a:p>
        </p:txBody>
      </p:sp>
    </p:spTree>
    <p:extLst>
      <p:ext uri="{BB962C8B-B14F-4D97-AF65-F5344CB8AC3E}">
        <p14:creationId xmlns:p14="http://schemas.microsoft.com/office/powerpoint/2010/main" val="1647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5567C08-18DC-AB54-DB0E-B987F772842F}"/>
              </a:ext>
            </a:extLst>
          </p:cNvPr>
          <p:cNvSpPr>
            <a:spLocks noGrp="1"/>
          </p:cNvSpPr>
          <p:nvPr>
            <p:ph type="body" sz="quarter" idx="11"/>
          </p:nvPr>
        </p:nvSpPr>
        <p:spPr/>
        <p:txBody>
          <a:bodyPr/>
          <a:lstStyle/>
          <a:p>
            <a:endParaRPr lang="sv-SE"/>
          </a:p>
        </p:txBody>
      </p:sp>
      <p:sp>
        <p:nvSpPr>
          <p:cNvPr id="2" name="Platshållare för bild 1">
            <a:extLst>
              <a:ext uri="{FF2B5EF4-FFF2-40B4-BE49-F238E27FC236}">
                <a16:creationId xmlns:a16="http://schemas.microsoft.com/office/drawing/2014/main" id="{12A01F47-EF69-7512-15D2-E4B46E2F913B}"/>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sv-SE"/>
          </a:p>
        </p:txBody>
      </p:sp>
      <p:sp>
        <p:nvSpPr>
          <p:cNvPr id="5" name="Platshållare för innehåll 4"/>
          <p:cNvSpPr>
            <a:spLocks noGrp="1"/>
          </p:cNvSpPr>
          <p:nvPr>
            <p:ph idx="1"/>
          </p:nvPr>
        </p:nvSpPr>
        <p:spPr/>
        <p:txBody>
          <a:bodyPr/>
          <a:lstStyle/>
          <a:p>
            <a:r>
              <a:rPr lang="sv-SE" dirty="0"/>
              <a:t>Om du ska mejla din presentation så kan du </a:t>
            </a:r>
            <a:r>
              <a:rPr lang="sv-SE" b="1" dirty="0"/>
              <a:t>minska storleken </a:t>
            </a:r>
            <a:r>
              <a:rPr lang="sv-SE" dirty="0"/>
              <a:t>på presentationen genom att </a:t>
            </a:r>
            <a:r>
              <a:rPr lang="sv-SE" b="1" dirty="0"/>
              <a:t>”Komprimera bilder…”</a:t>
            </a:r>
            <a:r>
              <a:rPr lang="sv-SE" dirty="0"/>
              <a:t>, välj något av alternativen </a:t>
            </a:r>
            <a:r>
              <a:rPr lang="sv-SE" b="1" dirty="0"/>
              <a:t>e-post</a:t>
            </a:r>
            <a:r>
              <a:rPr lang="sv-SE" dirty="0"/>
              <a:t>(96ppi) eller </a:t>
            </a:r>
            <a:r>
              <a:rPr lang="sv-SE" b="1" dirty="0"/>
              <a:t>Skärmvisning</a:t>
            </a:r>
            <a:r>
              <a:rPr lang="sv-SE" dirty="0"/>
              <a:t>(150ppi).  </a:t>
            </a:r>
          </a:p>
          <a:p>
            <a:r>
              <a:rPr lang="sv-SE" dirty="0"/>
              <a:t>Gör presentationen tillgänglig genom att ”</a:t>
            </a:r>
            <a:r>
              <a:rPr lang="sv-SE" b="1" dirty="0"/>
              <a:t>Kontrollera tillgänglighet”</a:t>
            </a:r>
            <a:r>
              <a:rPr lang="sv-SE" dirty="0"/>
              <a:t> om den ska spridas/publiceras inom eller utanför organisationen, </a:t>
            </a:r>
            <a:br>
              <a:rPr lang="sv-SE" dirty="0"/>
            </a:br>
            <a:r>
              <a:rPr lang="sv-SE" dirty="0"/>
              <a:t>t ex studenter, allmänhet, medarbetare osv.</a:t>
            </a:r>
          </a:p>
        </p:txBody>
      </p:sp>
      <p:sp>
        <p:nvSpPr>
          <p:cNvPr id="4" name="Rubrik 3"/>
          <p:cNvSpPr>
            <a:spLocks noGrp="1"/>
          </p:cNvSpPr>
          <p:nvPr>
            <p:ph type="title"/>
          </p:nvPr>
        </p:nvSpPr>
        <p:spPr/>
        <p:txBody>
          <a:bodyPr/>
          <a:lstStyle/>
          <a:p>
            <a:br>
              <a:rPr lang="sv-SE" dirty="0"/>
            </a:br>
            <a:r>
              <a:rPr lang="sv-SE" dirty="0"/>
              <a:t>Använd presentationen så här 2/3 </a:t>
            </a:r>
            <a:r>
              <a:rPr lang="sv-SE" b="0" i="1" dirty="0"/>
              <a:t>(dold bild)</a:t>
            </a:r>
          </a:p>
        </p:txBody>
      </p:sp>
    </p:spTree>
    <p:extLst>
      <p:ext uri="{BB962C8B-B14F-4D97-AF65-F5344CB8AC3E}">
        <p14:creationId xmlns:p14="http://schemas.microsoft.com/office/powerpoint/2010/main" val="140705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60CDA3-37D9-44F7-B33A-6F5F20EC4876}"/>
              </a:ext>
            </a:extLst>
          </p:cNvPr>
          <p:cNvSpPr>
            <a:spLocks noGrp="1"/>
          </p:cNvSpPr>
          <p:nvPr>
            <p:ph type="title"/>
          </p:nvPr>
        </p:nvSpPr>
        <p:spPr/>
        <p:txBody>
          <a:bodyPr/>
          <a:lstStyle/>
          <a:p>
            <a:r>
              <a:rPr lang="sv-SE" dirty="0"/>
              <a:t>Tack för uppmärksamheten!</a:t>
            </a:r>
          </a:p>
        </p:txBody>
      </p:sp>
      <p:sp>
        <p:nvSpPr>
          <p:cNvPr id="5" name="Platshållare för text 4">
            <a:extLst>
              <a:ext uri="{FF2B5EF4-FFF2-40B4-BE49-F238E27FC236}">
                <a16:creationId xmlns:a16="http://schemas.microsoft.com/office/drawing/2014/main" id="{3F4E275B-7CD1-7FD5-2E43-7FB358900D58}"/>
              </a:ext>
            </a:extLst>
          </p:cNvPr>
          <p:cNvSpPr>
            <a:spLocks noGrp="1"/>
          </p:cNvSpPr>
          <p:nvPr>
            <p:ph type="body" sz="quarter" idx="10"/>
          </p:nvPr>
        </p:nvSpPr>
        <p:spPr/>
        <p:txBody>
          <a:bodyPr/>
          <a:lstStyle/>
          <a:p>
            <a:endParaRPr lang="sv-SE"/>
          </a:p>
        </p:txBody>
      </p:sp>
      <p:sp>
        <p:nvSpPr>
          <p:cNvPr id="6" name="Platshållare för text 5">
            <a:extLst>
              <a:ext uri="{FF2B5EF4-FFF2-40B4-BE49-F238E27FC236}">
                <a16:creationId xmlns:a16="http://schemas.microsoft.com/office/drawing/2014/main" id="{B638CDFF-2F62-3329-F382-6235AF7D7465}"/>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283433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6C5002A-6372-C636-DBDB-DE2D9789DACD}"/>
              </a:ext>
            </a:extLst>
          </p:cNvPr>
          <p:cNvSpPr>
            <a:spLocks noGrp="1"/>
          </p:cNvSpPr>
          <p:nvPr>
            <p:ph type="body" sz="quarter" idx="11"/>
          </p:nvPr>
        </p:nvSpPr>
        <p:spPr/>
        <p:txBody>
          <a:bodyPr/>
          <a:lstStyle/>
          <a:p>
            <a:endParaRPr lang="sv-SE"/>
          </a:p>
        </p:txBody>
      </p:sp>
      <p:sp>
        <p:nvSpPr>
          <p:cNvPr id="2" name="Platshållare för bild 1">
            <a:extLst>
              <a:ext uri="{FF2B5EF4-FFF2-40B4-BE49-F238E27FC236}">
                <a16:creationId xmlns:a16="http://schemas.microsoft.com/office/drawing/2014/main" id="{61CF7D65-F3D8-C9AF-B72C-EB7FA6CDF7F4}"/>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sv-SE"/>
          </a:p>
        </p:txBody>
      </p:sp>
      <p:sp>
        <p:nvSpPr>
          <p:cNvPr id="5" name="Platshållare för innehåll 4"/>
          <p:cNvSpPr>
            <a:spLocks noGrp="1"/>
          </p:cNvSpPr>
          <p:nvPr>
            <p:ph idx="1"/>
          </p:nvPr>
        </p:nvSpPr>
        <p:spPr/>
        <p:txBody>
          <a:bodyPr/>
          <a:lstStyle/>
          <a:p>
            <a:pPr>
              <a:lnSpc>
                <a:spcPct val="100000"/>
              </a:lnSpc>
            </a:pPr>
            <a:r>
              <a:rPr lang="sv-SE" b="1" dirty="0"/>
              <a:t>Använd/komplettera gärna med våra filmer </a:t>
            </a:r>
            <a:r>
              <a:rPr lang="sv-SE" dirty="0"/>
              <a:t>när du ska presentera SLU: </a:t>
            </a:r>
            <a:r>
              <a:rPr lang="sv-SE" dirty="0">
                <a:hlinkClick r:id="rId3"/>
              </a:rPr>
              <a:t>https://internt.slu.se/filmer-om-slu</a:t>
            </a:r>
            <a:endParaRPr lang="sv-SE" dirty="0"/>
          </a:p>
          <a:p>
            <a:pPr marL="0" indent="0">
              <a:buNone/>
            </a:pPr>
            <a:r>
              <a:rPr lang="sv-SE" i="1" dirty="0"/>
              <a:t>Se till att ladda ned filmen till din dator i samma folder/mapp som din PPT ligger. Spela upp filmen från mappen för att säkerställa att den visas utan avbrott </a:t>
            </a:r>
            <a:r>
              <a:rPr lang="sv-SE" i="1" dirty="0" err="1"/>
              <a:t>pga</a:t>
            </a:r>
            <a:r>
              <a:rPr lang="sv-SE" i="1" dirty="0"/>
              <a:t> t ex dålig uppkoppling.</a:t>
            </a:r>
          </a:p>
        </p:txBody>
      </p:sp>
      <p:sp>
        <p:nvSpPr>
          <p:cNvPr id="4" name="Rubrik 3"/>
          <p:cNvSpPr>
            <a:spLocks noGrp="1"/>
          </p:cNvSpPr>
          <p:nvPr>
            <p:ph type="title"/>
          </p:nvPr>
        </p:nvSpPr>
        <p:spPr/>
        <p:txBody>
          <a:bodyPr/>
          <a:lstStyle/>
          <a:p>
            <a:br>
              <a:rPr lang="sv-SE" dirty="0"/>
            </a:br>
            <a:r>
              <a:rPr lang="sv-SE" dirty="0"/>
              <a:t>Använd presentationen så här 3/3 </a:t>
            </a:r>
            <a:r>
              <a:rPr lang="sv-SE" b="0" i="1" dirty="0"/>
              <a:t>(dold bild)</a:t>
            </a:r>
          </a:p>
        </p:txBody>
      </p:sp>
    </p:spTree>
    <p:extLst>
      <p:ext uri="{BB962C8B-B14F-4D97-AF65-F5344CB8AC3E}">
        <p14:creationId xmlns:p14="http://schemas.microsoft.com/office/powerpoint/2010/main" val="37777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hidden="1">
            <a:extLst>
              <a:ext uri="{FF2B5EF4-FFF2-40B4-BE49-F238E27FC236}">
                <a16:creationId xmlns:a16="http://schemas.microsoft.com/office/drawing/2014/main" id="{A7560C3B-A69A-914D-93A1-08CFDBEA995B}"/>
              </a:ext>
            </a:extLst>
          </p:cNvPr>
          <p:cNvSpPr>
            <a:spLocks noGrp="1"/>
          </p:cNvSpPr>
          <p:nvPr>
            <p:ph type="title" idx="4294967295"/>
          </p:nvPr>
        </p:nvSpPr>
        <p:spPr>
          <a:xfrm>
            <a:off x="0" y="-1179513"/>
            <a:ext cx="10515600" cy="881063"/>
          </a:xfrm>
        </p:spPr>
        <p:txBody>
          <a:bodyPr/>
          <a:lstStyle/>
          <a:p>
            <a:r>
              <a:rPr lang="sv-SE" dirty="0"/>
              <a:t>Startsida</a:t>
            </a:r>
            <a:r>
              <a:rPr lang="sv-SE" baseline="0" dirty="0"/>
              <a:t> för presentationen</a:t>
            </a:r>
            <a:endParaRPr lang="sv-SE" dirty="0"/>
          </a:p>
        </p:txBody>
      </p:sp>
    </p:spTree>
    <p:extLst>
      <p:ext uri="{BB962C8B-B14F-4D97-AF65-F5344CB8AC3E}">
        <p14:creationId xmlns:p14="http://schemas.microsoft.com/office/powerpoint/2010/main" val="21104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innehåll 10" descr="Inzoomad bild över profilkollagets cirkel liggande till vänster.">
            <a:extLst>
              <a:ext uri="{FF2B5EF4-FFF2-40B4-BE49-F238E27FC236}">
                <a16:creationId xmlns:a16="http://schemas.microsoft.com/office/drawing/2014/main" id="{32D54D67-A220-4B40-98DE-E14BEBDDE034}"/>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a:xfrm>
            <a:off x="0" y="7905"/>
            <a:ext cx="12192000" cy="6842190"/>
          </a:xfrm>
        </p:spPr>
      </p:pic>
      <p:sp>
        <p:nvSpPr>
          <p:cNvPr id="2" name="Rubrik 1">
            <a:extLst>
              <a:ext uri="{FF2B5EF4-FFF2-40B4-BE49-F238E27FC236}">
                <a16:creationId xmlns:a16="http://schemas.microsoft.com/office/drawing/2014/main" id="{D4B50B6C-9F0E-6D40-AE7C-6CA616B4A4B7}"/>
              </a:ext>
            </a:extLst>
          </p:cNvPr>
          <p:cNvSpPr>
            <a:spLocks noGrp="1"/>
          </p:cNvSpPr>
          <p:nvPr>
            <p:ph type="title" idx="4294967295"/>
          </p:nvPr>
        </p:nvSpPr>
        <p:spPr>
          <a:xfrm>
            <a:off x="892320" y="2549525"/>
            <a:ext cx="3906838" cy="879475"/>
          </a:xfrm>
        </p:spPr>
        <p:txBody>
          <a:bodyPr/>
          <a:lstStyle/>
          <a:p>
            <a:r>
              <a:rPr lang="sv-SE" dirty="0">
                <a:solidFill>
                  <a:schemeClr val="bg1"/>
                </a:solidFill>
              </a:rPr>
              <a:t>VISION</a:t>
            </a:r>
          </a:p>
        </p:txBody>
      </p:sp>
      <p:sp>
        <p:nvSpPr>
          <p:cNvPr id="7" name="Platshållare för innehåll 4">
            <a:extLst>
              <a:ext uri="{FF2B5EF4-FFF2-40B4-BE49-F238E27FC236}">
                <a16:creationId xmlns:a16="http://schemas.microsoft.com/office/drawing/2014/main" id="{089CEA3F-1832-634E-9774-9DF550B1D605}"/>
              </a:ext>
            </a:extLst>
          </p:cNvPr>
          <p:cNvSpPr txBox="1">
            <a:spLocks/>
          </p:cNvSpPr>
          <p:nvPr/>
        </p:nvSpPr>
        <p:spPr>
          <a:xfrm>
            <a:off x="770400" y="3598111"/>
            <a:ext cx="6014864" cy="4605079"/>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SLU har en nyckelroll i utvecklingen </a:t>
            </a:r>
            <a:br>
              <a:rPr lang="sv-SE" dirty="0">
                <a:solidFill>
                  <a:schemeClr val="bg1"/>
                </a:solidFill>
              </a:rPr>
            </a:br>
            <a:r>
              <a:rPr lang="sv-SE" dirty="0">
                <a:solidFill>
                  <a:schemeClr val="bg1"/>
                </a:solidFill>
              </a:rPr>
              <a:t>för hållbart liv, grundad i vetenskap </a:t>
            </a:r>
            <a:br>
              <a:rPr lang="sv-SE" dirty="0">
                <a:solidFill>
                  <a:schemeClr val="bg1"/>
                </a:solidFill>
              </a:rPr>
            </a:br>
            <a:r>
              <a:rPr lang="sv-SE" dirty="0">
                <a:solidFill>
                  <a:schemeClr val="bg1"/>
                </a:solidFill>
              </a:rPr>
              <a:t>och utbildning. </a:t>
            </a:r>
            <a:endParaRPr lang="sv-SE" b="1" dirty="0">
              <a:solidFill>
                <a:schemeClr val="bg1"/>
              </a:solidFill>
            </a:endParaRPr>
          </a:p>
        </p:txBody>
      </p:sp>
      <p:pic>
        <p:nvPicPr>
          <p:cNvPr id="20" name="Bildobjekt 19">
            <a:extLst>
              <a:ext uri="{FF2B5EF4-FFF2-40B4-BE49-F238E27FC236}">
                <a16:creationId xmlns:a16="http://schemas.microsoft.com/office/drawing/2014/main" id="{68B59373-57E5-1845-BB4E-89590E52189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4962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Del av profilkollaget med en ljusblå blixt till höger.">
            <a:extLst>
              <a:ext uri="{FF2B5EF4-FFF2-40B4-BE49-F238E27FC236}">
                <a16:creationId xmlns:a16="http://schemas.microsoft.com/office/drawing/2014/main" id="{4ACDE713-96DB-B544-8CFB-A2867DD29624}"/>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p:pic>
      <p:sp>
        <p:nvSpPr>
          <p:cNvPr id="2" name="Rubrik 1">
            <a:extLst>
              <a:ext uri="{FF2B5EF4-FFF2-40B4-BE49-F238E27FC236}">
                <a16:creationId xmlns:a16="http://schemas.microsoft.com/office/drawing/2014/main" id="{3E686671-2942-7A4C-BDE0-A861EB7D5378}"/>
              </a:ext>
            </a:extLst>
          </p:cNvPr>
          <p:cNvSpPr>
            <a:spLocks noGrp="1"/>
          </p:cNvSpPr>
          <p:nvPr>
            <p:ph type="title" idx="4294967295"/>
          </p:nvPr>
        </p:nvSpPr>
        <p:spPr>
          <a:xfrm>
            <a:off x="837601" y="787400"/>
            <a:ext cx="4813300" cy="879475"/>
          </a:xfrm>
        </p:spPr>
        <p:txBody>
          <a:bodyPr/>
          <a:lstStyle/>
          <a:p>
            <a:r>
              <a:rPr lang="sv-SE" dirty="0">
                <a:solidFill>
                  <a:schemeClr val="bg1"/>
                </a:solidFill>
              </a:rPr>
              <a:t>VERKSAMHETSIDÉ</a:t>
            </a:r>
          </a:p>
        </p:txBody>
      </p:sp>
      <p:sp>
        <p:nvSpPr>
          <p:cNvPr id="7" name="Platshållare för innehåll 4">
            <a:extLst>
              <a:ext uri="{FF2B5EF4-FFF2-40B4-BE49-F238E27FC236}">
                <a16:creationId xmlns:a16="http://schemas.microsoft.com/office/drawing/2014/main" id="{089CEA3F-1832-634E-9774-9DF550B1D605}"/>
              </a:ext>
            </a:extLst>
          </p:cNvPr>
          <p:cNvSpPr txBox="1">
            <a:spLocks/>
          </p:cNvSpPr>
          <p:nvPr/>
        </p:nvSpPr>
        <p:spPr>
          <a:xfrm>
            <a:off x="770400" y="1880315"/>
            <a:ext cx="6014864" cy="4605079"/>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SLU bedriver forskning, utbildning och miljöanalys i samverkan med omgivande samhälle. </a:t>
            </a:r>
          </a:p>
          <a:p>
            <a:pPr marL="0" indent="0">
              <a:buNone/>
            </a:pPr>
            <a:r>
              <a:rPr lang="sv-SE" dirty="0">
                <a:solidFill>
                  <a:schemeClr val="bg1"/>
                </a:solidFill>
              </a:rPr>
              <a:t>Genom vårt fokus på samspelen mellan människa, djur och ekosystem och ett ansvarsfullt brukande av naturresurserna bidrar vi till en hållbar samhällsutveckling och goda livsvillkor på vår planet.</a:t>
            </a:r>
            <a:endParaRPr lang="sv-SE" b="1" dirty="0">
              <a:solidFill>
                <a:schemeClr val="bg1"/>
              </a:solidFill>
            </a:endParaRPr>
          </a:p>
        </p:txBody>
      </p:sp>
      <p:pic>
        <p:nvPicPr>
          <p:cNvPr id="8" name="Bildobjekt 7" descr="Illustration av jordglob i grönt.">
            <a:extLst>
              <a:ext uri="{FF2B5EF4-FFF2-40B4-BE49-F238E27FC236}">
                <a16:creationId xmlns:a16="http://schemas.microsoft.com/office/drawing/2014/main" id="{C484D7DC-F465-EB4B-8937-D9562F1FE0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0901" y="5073114"/>
            <a:ext cx="1683756" cy="1683756"/>
          </a:xfrm>
          <a:prstGeom prst="rect">
            <a:avLst/>
          </a:prstGeom>
        </p:spPr>
      </p:pic>
      <p:pic>
        <p:nvPicPr>
          <p:cNvPr id="20" name="Bildobjekt 19">
            <a:extLst>
              <a:ext uri="{FF2B5EF4-FFF2-40B4-BE49-F238E27FC236}">
                <a16:creationId xmlns:a16="http://schemas.microsoft.com/office/drawing/2014/main" id="{68B59373-57E5-1845-BB4E-89590E52189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10408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innehåll 1" descr="En hand håller upp en genomskinlig provburk med vätska, burken innehåller också en grön planta med synligt rotsystem. Foto: Jenny Svennås-Gillner, SLU">
            <a:extLst>
              <a:ext uri="{FF2B5EF4-FFF2-40B4-BE49-F238E27FC236}">
                <a16:creationId xmlns:a16="http://schemas.microsoft.com/office/drawing/2014/main" id="{FAE1A7A9-E800-A18E-2418-FC31900BB410}"/>
              </a:ext>
            </a:extLst>
          </p:cNvPr>
          <p:cNvSpPr>
            <a:spLocks noGrp="1"/>
          </p:cNvSpPr>
          <p:nvPr>
            <p:ph sz="quarter" idx="11"/>
          </p:nvPr>
        </p:nvSpPr>
        <p:spPr>
          <a:xfrm>
            <a:off x="0" y="0"/>
            <a:ext cx="12192000" cy="6858000"/>
          </a:xfrm>
          <a:blipFill>
            <a:blip r:embed="rId3"/>
            <a:stretch>
              <a:fillRect/>
            </a:stretch>
          </a:blipFill>
        </p:spPr>
        <p:txBody>
          <a:bodyPr/>
          <a:lstStyle/>
          <a:p>
            <a:endParaRPr lang="sv-SE" dirty="0"/>
          </a:p>
        </p:txBody>
      </p:sp>
      <p:sp>
        <p:nvSpPr>
          <p:cNvPr id="2" name="Rubrik 1">
            <a:extLst>
              <a:ext uri="{FF2B5EF4-FFF2-40B4-BE49-F238E27FC236}">
                <a16:creationId xmlns:a16="http://schemas.microsoft.com/office/drawing/2014/main" id="{CF6B1308-ED70-E142-8B42-B6B5C395EDFB}"/>
              </a:ext>
            </a:extLst>
          </p:cNvPr>
          <p:cNvSpPr>
            <a:spLocks noGrp="1"/>
          </p:cNvSpPr>
          <p:nvPr>
            <p:ph type="title" idx="4294967295"/>
          </p:nvPr>
        </p:nvSpPr>
        <p:spPr>
          <a:xfrm>
            <a:off x="838200" y="1025525"/>
            <a:ext cx="10515600" cy="1500188"/>
          </a:xfrm>
        </p:spPr>
        <p:txBody>
          <a:bodyPr/>
          <a:lstStyle/>
          <a:p>
            <a:r>
              <a:rPr lang="sv-SE" dirty="0">
                <a:solidFill>
                  <a:schemeClr val="bg1"/>
                </a:solidFill>
              </a:rPr>
              <a:t>VI ÄR ETT UNIVERSITET</a:t>
            </a:r>
            <a:br>
              <a:rPr lang="sv-SE" dirty="0">
                <a:solidFill>
                  <a:schemeClr val="bg1"/>
                </a:solidFill>
              </a:rPr>
            </a:br>
            <a:r>
              <a:rPr lang="sv-SE" dirty="0">
                <a:solidFill>
                  <a:schemeClr val="bg1"/>
                </a:solidFill>
              </a:rPr>
              <a:t>I INTERNATIONELL</a:t>
            </a:r>
            <a:br>
              <a:rPr lang="sv-SE" dirty="0">
                <a:solidFill>
                  <a:schemeClr val="bg1"/>
                </a:solidFill>
              </a:rPr>
            </a:br>
            <a:r>
              <a:rPr lang="sv-SE" dirty="0">
                <a:solidFill>
                  <a:schemeClr val="bg1"/>
                </a:solidFill>
              </a:rPr>
              <a:t>TOPPKLASS</a:t>
            </a:r>
          </a:p>
        </p:txBody>
      </p:sp>
      <p:sp>
        <p:nvSpPr>
          <p:cNvPr id="5" name="Platshållare för innehåll 4">
            <a:extLst>
              <a:ext uri="{FF2B5EF4-FFF2-40B4-BE49-F238E27FC236}">
                <a16:creationId xmlns:a16="http://schemas.microsoft.com/office/drawing/2014/main" id="{C82BE354-AC8A-0A42-9948-811A96BFEC33}"/>
              </a:ext>
            </a:extLst>
          </p:cNvPr>
          <p:cNvSpPr txBox="1">
            <a:spLocks/>
          </p:cNvSpPr>
          <p:nvPr/>
        </p:nvSpPr>
        <p:spPr>
          <a:xfrm>
            <a:off x="770400" y="2760785"/>
            <a:ext cx="5168055" cy="3861797"/>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bg1"/>
                </a:solidFill>
              </a:rPr>
              <a:t>Hög vetenskaplig kvalitet </a:t>
            </a:r>
            <a:br>
              <a:rPr lang="sv-SE" dirty="0">
                <a:solidFill>
                  <a:schemeClr val="bg1"/>
                </a:solidFill>
              </a:rPr>
            </a:br>
            <a:r>
              <a:rPr lang="sv-SE" dirty="0">
                <a:solidFill>
                  <a:schemeClr val="bg1"/>
                </a:solidFill>
              </a:rPr>
              <a:t>inom våra områden</a:t>
            </a:r>
          </a:p>
          <a:p>
            <a:r>
              <a:rPr lang="sv-SE" dirty="0">
                <a:solidFill>
                  <a:schemeClr val="bg1"/>
                </a:solidFill>
              </a:rPr>
              <a:t>Ett av världens 300 bästa</a:t>
            </a:r>
          </a:p>
          <a:p>
            <a:r>
              <a:rPr lang="sv-SE" dirty="0">
                <a:solidFill>
                  <a:schemeClr val="bg1"/>
                </a:solidFill>
              </a:rPr>
              <a:t>Plats 60 bland världens </a:t>
            </a:r>
            <a:br>
              <a:rPr lang="sv-SE" dirty="0">
                <a:solidFill>
                  <a:schemeClr val="bg1"/>
                </a:solidFill>
              </a:rPr>
            </a:br>
            <a:r>
              <a:rPr lang="sv-SE" dirty="0">
                <a:solidFill>
                  <a:schemeClr val="bg1"/>
                </a:solidFill>
              </a:rPr>
              <a:t>unga universitet</a:t>
            </a:r>
          </a:p>
          <a:p>
            <a:r>
              <a:rPr lang="sv-SE" dirty="0">
                <a:solidFill>
                  <a:schemeClr val="bg1"/>
                </a:solidFill>
              </a:rPr>
              <a:t> 5/5 stjärnor i STINT</a:t>
            </a:r>
          </a:p>
        </p:txBody>
      </p:sp>
      <p:pic>
        <p:nvPicPr>
          <p:cNvPr id="7" name="Bildobjekt 6">
            <a:extLst>
              <a:ext uri="{FF2B5EF4-FFF2-40B4-BE49-F238E27FC236}">
                <a16:creationId xmlns:a16="http://schemas.microsoft.com/office/drawing/2014/main" id="{A3E3E951-E7B7-524A-90E8-5A17F39086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45840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Grön bakgrundsbild med texterna:&#10;Hållbara städer och landsbygd. &#10;Biologisk mångfald. &#10;Biomaterial och energi. &#10;Rent vatten och hav.&#10;Hållbar livsmedelsförsörjning.&#10;Djurs och människors välbefinnande.">
            <a:extLst>
              <a:ext uri="{FF2B5EF4-FFF2-40B4-BE49-F238E27FC236}">
                <a16:creationId xmlns:a16="http://schemas.microsoft.com/office/drawing/2014/main" id="{D14E2671-076E-654C-BC7D-8806920FA1AA}"/>
              </a:ext>
              <a:ext uri="{C183D7F6-B498-43B3-948B-1728B52AA6E4}">
                <adec:decorative xmlns:adec="http://schemas.microsoft.com/office/drawing/2017/decorative" val="0"/>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p:pic>
      <p:sp>
        <p:nvSpPr>
          <p:cNvPr id="2" name="Rubrik 1">
            <a:extLst>
              <a:ext uri="{FF2B5EF4-FFF2-40B4-BE49-F238E27FC236}">
                <a16:creationId xmlns:a16="http://schemas.microsoft.com/office/drawing/2014/main" id="{255E1A02-62EE-7E4E-8AAE-A8BD211F08E4}"/>
              </a:ext>
            </a:extLst>
          </p:cNvPr>
          <p:cNvSpPr>
            <a:spLocks noGrp="1"/>
          </p:cNvSpPr>
          <p:nvPr>
            <p:ph type="title" idx="4294967295"/>
          </p:nvPr>
        </p:nvSpPr>
        <p:spPr>
          <a:xfrm>
            <a:off x="838200" y="809625"/>
            <a:ext cx="10515600" cy="1692275"/>
          </a:xfrm>
        </p:spPr>
        <p:txBody>
          <a:bodyPr/>
          <a:lstStyle/>
          <a:p>
            <a:r>
              <a:rPr lang="sv-SE" dirty="0">
                <a:solidFill>
                  <a:schemeClr val="bg1"/>
                </a:solidFill>
              </a:rPr>
              <a:t>VI TAR OSS AN </a:t>
            </a:r>
            <a:br>
              <a:rPr lang="sv-SE" dirty="0">
                <a:solidFill>
                  <a:schemeClr val="bg1"/>
                </a:solidFill>
              </a:rPr>
            </a:br>
            <a:r>
              <a:rPr lang="sv-SE" dirty="0">
                <a:solidFill>
                  <a:schemeClr val="bg1"/>
                </a:solidFill>
              </a:rPr>
              <a:t>LIVSVIKTIGA FRÅGOR </a:t>
            </a:r>
            <a:br>
              <a:rPr lang="sv-SE" dirty="0">
                <a:solidFill>
                  <a:schemeClr val="bg1"/>
                </a:solidFill>
              </a:rPr>
            </a:br>
            <a:r>
              <a:rPr lang="sv-SE" dirty="0">
                <a:solidFill>
                  <a:schemeClr val="bg1"/>
                </a:solidFill>
              </a:rPr>
              <a:t>SOM BERÖR OSS ALLA</a:t>
            </a:r>
          </a:p>
        </p:txBody>
      </p:sp>
      <p:pic>
        <p:nvPicPr>
          <p:cNvPr id="10" name="Bildobjekt 9">
            <a:extLst>
              <a:ext uri="{FF2B5EF4-FFF2-40B4-BE49-F238E27FC236}">
                <a16:creationId xmlns:a16="http://schemas.microsoft.com/office/drawing/2014/main" id="{E690AC86-F92C-4E49-BBC1-6569BCE51A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17934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1" descr="Två händer som håller upp en mobiltelefon mot en oskarp bakgrund, mobilens skärm visar att mobilen spelar in en film över en stad. Foto: Bildbyrå">
            <a:extLst>
              <a:ext uri="{FF2B5EF4-FFF2-40B4-BE49-F238E27FC236}">
                <a16:creationId xmlns:a16="http://schemas.microsoft.com/office/drawing/2014/main" id="{B99FC9D1-8DDE-9575-353A-6D293BE58FB6}"/>
              </a:ext>
            </a:extLst>
          </p:cNvPr>
          <p:cNvSpPr>
            <a:spLocks noGrp="1" noChangeAspect="1"/>
          </p:cNvSpPr>
          <p:nvPr>
            <p:ph sz="quarter" idx="11"/>
          </p:nvPr>
        </p:nvSpPr>
        <p:spPr>
          <a:xfrm>
            <a:off x="0" y="0"/>
            <a:ext cx="12193200" cy="6858000"/>
          </a:xfrm>
          <a:blipFill>
            <a:blip r:embed="rId3"/>
            <a:stretch>
              <a:fillRect/>
            </a:stretch>
          </a:blipFill>
        </p:spPr>
        <p:txBody>
          <a:bodyPr/>
          <a:lstStyle/>
          <a:p>
            <a:endParaRPr lang="sv-SE" dirty="0"/>
          </a:p>
        </p:txBody>
      </p:sp>
      <p:sp>
        <p:nvSpPr>
          <p:cNvPr id="2" name="Rubrik 1">
            <a:extLst>
              <a:ext uri="{FF2B5EF4-FFF2-40B4-BE49-F238E27FC236}">
                <a16:creationId xmlns:a16="http://schemas.microsoft.com/office/drawing/2014/main" id="{3D7731EB-E4A2-EA4E-A8CE-83BE29F79045}"/>
              </a:ext>
            </a:extLst>
          </p:cNvPr>
          <p:cNvSpPr>
            <a:spLocks noGrp="1"/>
          </p:cNvSpPr>
          <p:nvPr>
            <p:ph type="title" idx="4294967295"/>
          </p:nvPr>
        </p:nvSpPr>
        <p:spPr>
          <a:xfrm>
            <a:off x="838200" y="1241425"/>
            <a:ext cx="10515600" cy="879475"/>
          </a:xfrm>
        </p:spPr>
        <p:txBody>
          <a:bodyPr/>
          <a:lstStyle/>
          <a:p>
            <a:r>
              <a:rPr lang="sv-SE" dirty="0">
                <a:solidFill>
                  <a:schemeClr val="bg1"/>
                </a:solidFill>
              </a:rPr>
              <a:t>VI FÖRBÄTTRAR</a:t>
            </a:r>
            <a:br>
              <a:rPr lang="sv-SE" dirty="0">
                <a:solidFill>
                  <a:schemeClr val="bg1"/>
                </a:solidFill>
              </a:rPr>
            </a:br>
            <a:r>
              <a:rPr lang="sv-SE" dirty="0">
                <a:solidFill>
                  <a:schemeClr val="bg1"/>
                </a:solidFill>
              </a:rPr>
              <a:t>VÄRLDEN</a:t>
            </a:r>
          </a:p>
        </p:txBody>
      </p:sp>
      <p:sp>
        <p:nvSpPr>
          <p:cNvPr id="7" name="Platshållare för innehåll 4">
            <a:extLst>
              <a:ext uri="{FF2B5EF4-FFF2-40B4-BE49-F238E27FC236}">
                <a16:creationId xmlns:a16="http://schemas.microsoft.com/office/drawing/2014/main" id="{AD38A7EA-0345-4342-92F8-ABD7CEFECACE}"/>
              </a:ext>
            </a:extLst>
          </p:cNvPr>
          <p:cNvSpPr txBox="1">
            <a:spLocks/>
          </p:cNvSpPr>
          <p:nvPr/>
        </p:nvSpPr>
        <p:spPr>
          <a:xfrm>
            <a:off x="770401" y="2356339"/>
            <a:ext cx="5494212" cy="4266244"/>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chemeClr val="bg1"/>
                </a:solidFill>
              </a:rPr>
              <a:t>Några viktiga områden: </a:t>
            </a:r>
            <a:br>
              <a:rPr lang="sv-SE" dirty="0">
                <a:solidFill>
                  <a:schemeClr val="bg1"/>
                </a:solidFill>
              </a:rPr>
            </a:br>
            <a:r>
              <a:rPr lang="sv-SE" dirty="0">
                <a:solidFill>
                  <a:schemeClr val="bg1"/>
                </a:solidFill>
              </a:rPr>
              <a:t>klimatförändring, hållbara städer,</a:t>
            </a:r>
            <a:br>
              <a:rPr lang="sv-SE" dirty="0">
                <a:solidFill>
                  <a:schemeClr val="bg1"/>
                </a:solidFill>
              </a:rPr>
            </a:br>
            <a:r>
              <a:rPr lang="sv-SE" dirty="0">
                <a:solidFill>
                  <a:schemeClr val="bg1"/>
                </a:solidFill>
              </a:rPr>
              <a:t>global hälsa, biologisk mångfald etc.</a:t>
            </a:r>
          </a:p>
          <a:p>
            <a:r>
              <a:rPr lang="sv-SE" dirty="0">
                <a:solidFill>
                  <a:schemeClr val="bg1"/>
                </a:solidFill>
              </a:rPr>
              <a:t>Bidrar till utvecklingen i låginkomstländer</a:t>
            </a:r>
          </a:p>
          <a:p>
            <a:pPr lvl="0"/>
            <a:r>
              <a:rPr lang="sv-SE" dirty="0">
                <a:solidFill>
                  <a:schemeClr val="bg1"/>
                </a:solidFill>
              </a:rPr>
              <a:t>Faktaunderlag för miljöbeslut</a:t>
            </a:r>
          </a:p>
          <a:p>
            <a:pPr lvl="0"/>
            <a:r>
              <a:rPr lang="sv-SE" dirty="0">
                <a:solidFill>
                  <a:schemeClr val="bg1"/>
                </a:solidFill>
              </a:rPr>
              <a:t>Klimatneutralt 2027!</a:t>
            </a:r>
          </a:p>
        </p:txBody>
      </p: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218936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Presentation1" id="{F986576F-8F12-A943-9ADC-77D7C7FDCD27}" vid="{F6D5B2BB-0341-7F47-8AF2-2CED401A9AB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SLU mallsidor</Template>
  <TotalTime>43</TotalTime>
  <Words>3422</Words>
  <Application>Microsoft Macintosh PowerPoint</Application>
  <PresentationFormat>Bredbild</PresentationFormat>
  <Paragraphs>306</Paragraphs>
  <Slides>20</Slides>
  <Notes>20</Notes>
  <HiddenSlides>3</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20</vt:i4>
      </vt:variant>
    </vt:vector>
  </HeadingPairs>
  <TitlesOfParts>
    <vt:vector size="24" baseType="lpstr">
      <vt:lpstr>Arial</vt:lpstr>
      <vt:lpstr>Calibri</vt:lpstr>
      <vt:lpstr>open_sanslight</vt:lpstr>
      <vt:lpstr>SLU mallsidor</vt:lpstr>
      <vt:lpstr> Använd presentationen så här 1/3 (dold bild)</vt:lpstr>
      <vt:lpstr> Använd presentationen så här 2/3 (dold bild)</vt:lpstr>
      <vt:lpstr> Använd presentationen så här 3/3 (dold bild)</vt:lpstr>
      <vt:lpstr>Startsida för presentationen</vt:lpstr>
      <vt:lpstr>VISION</vt:lpstr>
      <vt:lpstr>VERKSAMHETSIDÉ</vt:lpstr>
      <vt:lpstr>VI ÄR ETT UNIVERSITET I INTERNATIONELL TOPPKLASS</vt:lpstr>
      <vt:lpstr>VI TAR OSS AN  LIVSVIKTIGA FRÅGOR  SOM BERÖR OSS ALLA</vt:lpstr>
      <vt:lpstr>VI FÖRBÄTTRAR VÄRLDEN</vt:lpstr>
      <vt:lpstr>SAMVERKA MED OSS</vt:lpstr>
      <vt:lpstr>Miljömål och miljövision</vt:lpstr>
      <vt:lpstr>UTBILDNING</vt:lpstr>
      <vt:lpstr>FORSKNING</vt:lpstr>
      <vt:lpstr>MILJÖANALYS</vt:lpstr>
      <vt:lpstr>UNIK INFRASTRUKTUR</vt:lpstr>
      <vt:lpstr>SLU I SVERIGE</vt:lpstr>
      <vt:lpstr>SLU I SIFFROR</vt:lpstr>
      <vt:lpstr>KOSTNADSFÖRDELNING </vt:lpstr>
      <vt:lpstr>ORGANISATION</vt:lpstr>
      <vt:lpstr>Tack för uppmärksamheten!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Använd presentationen så här 1/3 (dold bild)</dc:title>
  <dc:creator>Michael Kvick</dc:creator>
  <cp:lastModifiedBy>Michael Kvick</cp:lastModifiedBy>
  <cp:revision>2</cp:revision>
  <dcterms:created xsi:type="dcterms:W3CDTF">2024-04-22T06:59:52Z</dcterms:created>
  <dcterms:modified xsi:type="dcterms:W3CDTF">2024-04-22T07:43:03Z</dcterms:modified>
</cp:coreProperties>
</file>