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82" r:id="rId2"/>
    <p:sldId id="284" r:id="rId3"/>
    <p:sldId id="285" r:id="rId4"/>
    <p:sldId id="258" r:id="rId5"/>
    <p:sldId id="307" r:id="rId6"/>
    <p:sldId id="259" r:id="rId7"/>
    <p:sldId id="260" r:id="rId8"/>
    <p:sldId id="261" r:id="rId9"/>
    <p:sldId id="315" r:id="rId10"/>
    <p:sldId id="262" r:id="rId11"/>
    <p:sldId id="263" r:id="rId12"/>
    <p:sldId id="310" r:id="rId13"/>
    <p:sldId id="264" r:id="rId14"/>
    <p:sldId id="265" r:id="rId15"/>
    <p:sldId id="266" r:id="rId16"/>
    <p:sldId id="269" r:id="rId17"/>
    <p:sldId id="313" r:id="rId18"/>
    <p:sldId id="308" r:id="rId19"/>
    <p:sldId id="309" r:id="rId20"/>
    <p:sldId id="270" r:id="rId21"/>
    <p:sldId id="272" r:id="rId2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ra Adelsköld" initials="NA" lastIdx="1" clrIdx="0">
    <p:extLst>
      <p:ext uri="{19B8F6BF-5375-455C-9EA6-DF929625EA0E}">
        <p15:presenceInfo xmlns:p15="http://schemas.microsoft.com/office/powerpoint/2012/main" userId="S-1-5-21-1060284298-1343024091-682003330-208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59320" autoAdjust="0"/>
  </p:normalViewPr>
  <p:slideViewPr>
    <p:cSldViewPr snapToGrid="0">
      <p:cViewPr varScale="1">
        <p:scale>
          <a:sx n="73" d="100"/>
          <a:sy n="73" d="100"/>
        </p:scale>
        <p:origin x="2528" y="1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0BF7E-503A-467D-9E82-A1B4D7C9B50C}" type="datetimeFigureOut">
              <a:rPr lang="sv-SE" smtClean="0"/>
              <a:t>2026-03-05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9EC1FB-13EF-42EF-A461-A142226BD7EB}" type="slidenum">
              <a:rPr lang="sv-SE" smtClean="0"/>
              <a:t>‹#›</a:t>
            </a:fld>
            <a:endParaRPr lang="sv-SE"/>
          </a:p>
        </p:txBody>
      </p:sp>
    </p:spTree>
    <p:extLst>
      <p:ext uri="{BB962C8B-B14F-4D97-AF65-F5344CB8AC3E}">
        <p14:creationId xmlns:p14="http://schemas.microsoft.com/office/powerpoint/2010/main" val="2800237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slu.se/forskning/framgangsrik-forskning/forskningsinfrastruktur/databaser-och-biobanker/nationell-genbank-for-vegetativt-forokade-vaxtslag/" TargetMode="External"/><Relationship Id="rId13" Type="http://schemas.openxmlformats.org/officeDocument/2006/relationships/hyperlink" Target="https://www.slu.se/forskning/framgangsrik-forskning/forskningsinfrastruktur/anlaggningar/sites-swedish-infrastructure-for-ecosystem-science/%20." TargetMode="External"/><Relationship Id="rId3" Type="http://schemas.openxmlformats.org/officeDocument/2006/relationships/hyperlink" Target="https://www.slu.se/institutioner/akvatiska-resurser/forskningsfartyg/" TargetMode="External"/><Relationship Id="rId7" Type="http://schemas.openxmlformats.org/officeDocument/2006/relationships/hyperlink" Target="https://www.slu.se/fakulteter/ltv/resurser1/biotronen/" TargetMode="External"/><Relationship Id="rId12" Type="http://schemas.openxmlformats.org/officeDocument/2006/relationships/hyperlink" Target="https://www.slu.se/forskning/framgangsrik-forskning/forskningsinfrastruktur/databaser-och-biobanker/svenska-lifewatch/"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slu.se/institutioner/skoglig-faltforskning/forsoksparker/Svartberget_/" TargetMode="External"/><Relationship Id="rId11" Type="http://schemas.openxmlformats.org/officeDocument/2006/relationships/hyperlink" Target="https://www.slu.se/forskning/framgangsrik-forskning/forskningsinfrastruktur/laboratorier/tradtransformeringsplattform-vid-upsc/" TargetMode="External"/><Relationship Id="rId5" Type="http://schemas.openxmlformats.org/officeDocument/2006/relationships/hyperlink" Target="https://www.slu.se/forskning/framgangsrik-forskning/forskningsinfrastruktur/anlaggningar/forsoksstationen-lonnstorp/" TargetMode="External"/><Relationship Id="rId10" Type="http://schemas.openxmlformats.org/officeDocument/2006/relationships/hyperlink" Target="https://www.slu.se/forskning/framgangsrik-forskning/forskningsinfrastruktur/laboratorier/fiskgenetiska-laboratoriet-vid-sotvattenslaboratoriet/" TargetMode="External"/><Relationship Id="rId4" Type="http://schemas.openxmlformats.org/officeDocument/2006/relationships/hyperlink" Target="https://www.universitetsdjursjukhuset.se/" TargetMode="External"/><Relationship Id="rId9" Type="http://schemas.openxmlformats.org/officeDocument/2006/relationships/hyperlink" Target="https://www.slu.se/forskning/framgangsrik-forskning/forskningsinfrastruktur/databaser-och-biobanker/miljodata-mvm/"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timeshighereducation.com/world-university-rankings/latest/world-ranking" TargetMode="External"/><Relationship Id="rId3" Type="http://schemas.openxmlformats.org/officeDocument/2006/relationships/hyperlink" Target="https://www.topuniversities.com/university-subject-rankings/agriculture-forestry" TargetMode="External"/><Relationship Id="rId7" Type="http://schemas.openxmlformats.org/officeDocument/2006/relationships/hyperlink" Target="https://www.shanghairanking.com/institution/swedish-university-of-agricultural-science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shanghairanking.com/rankings/arwu/2025" TargetMode="External"/><Relationship Id="rId5" Type="http://schemas.openxmlformats.org/officeDocument/2006/relationships/hyperlink" Target="http://nturanking.csti.tw/" TargetMode="External"/><Relationship Id="rId10" Type="http://schemas.openxmlformats.org/officeDocument/2006/relationships/hyperlink" Target="https://www.timeshighereducation.com/world-university-rankings/swedish-university-agricultural-sciences-slu" TargetMode="External"/><Relationship Id="rId4" Type="http://schemas.openxmlformats.org/officeDocument/2006/relationships/hyperlink" Target="https://www.leidenranking.com/ranking/2024/list" TargetMode="External"/><Relationship Id="rId9" Type="http://schemas.openxmlformats.org/officeDocument/2006/relationships/hyperlink" Target="https://www.timeshighereducation.com/world-university-rankings/2024/young-university-ranking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lu.se/en/about-slu/facts-visions-och-values/slu-and-agenda-2030/"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slu.se/en/collaboration/internationa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A9EC1FB-13EF-42EF-A461-A142226BD7EB}" type="slidenum">
              <a:rPr lang="sv-SE" smtClean="0"/>
              <a:t>1</a:t>
            </a:fld>
            <a:endParaRPr lang="sv-SE"/>
          </a:p>
        </p:txBody>
      </p:sp>
    </p:spTree>
    <p:extLst>
      <p:ext uri="{BB962C8B-B14F-4D97-AF65-F5344CB8AC3E}">
        <p14:creationId xmlns:p14="http://schemas.microsoft.com/office/powerpoint/2010/main" val="4235406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dirty="0">
                <a:solidFill>
                  <a:schemeClr val="tx1"/>
                </a:solidFill>
                <a:effectLst/>
                <a:latin typeface="+mn-lt"/>
                <a:ea typeface="+mn-ea"/>
                <a:cs typeface="+mn-cs"/>
              </a:rPr>
              <a:t>SLU has environmental objectives in the areas of energy consumption, business travel, purchasing, education and environmental monitoring and assessment</a:t>
            </a:r>
            <a:r>
              <a:rPr lang="en-GB" sz="1200" kern="1200" dirty="0">
                <a:solidFill>
                  <a:schemeClr val="tx1"/>
                </a:solidFill>
                <a:effectLst/>
                <a:latin typeface="+mn-lt"/>
                <a:ea typeface="+mn-ea"/>
                <a:cs typeface="+mn-cs"/>
              </a:rPr>
              <a:t>. There are also action plans for these objectives. </a:t>
            </a:r>
            <a:r>
              <a:rPr lang="en-GB" sz="1200" b="1" kern="1200" dirty="0">
                <a:solidFill>
                  <a:schemeClr val="tx1"/>
                </a:solidFill>
                <a:effectLst/>
                <a:latin typeface="+mn-lt"/>
                <a:ea typeface="+mn-ea"/>
                <a:cs typeface="+mn-cs"/>
              </a:rPr>
              <a:t>In addition, SLU has the vision to be a climate-neutral university by 2027</a:t>
            </a:r>
            <a:r>
              <a:rPr lang="en-GB" sz="1200" kern="1200" dirty="0">
                <a:solidFill>
                  <a:schemeClr val="tx1"/>
                </a:solidFill>
                <a:effectLst/>
                <a:latin typeface="+mn-lt"/>
                <a:ea typeface="+mn-ea"/>
                <a:cs typeface="+mn-cs"/>
              </a:rPr>
              <a:t>, the year we will celebrate our 50th birthday. To achieve that objective, we have identified 6 focus areas, some of which are directly linked to our environmental objectives. </a:t>
            </a:r>
          </a:p>
          <a:p>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are annual follow-ups of the objectives and the vision: </a:t>
            </a:r>
            <a:r>
              <a:rPr lang="en-GB" sz="1200" u="sng" kern="1200" dirty="0">
                <a:solidFill>
                  <a:schemeClr val="tx1"/>
                </a:solidFill>
                <a:effectLst/>
                <a:latin typeface="+mn-lt"/>
                <a:ea typeface="+mn-ea"/>
                <a:cs typeface="+mn-cs"/>
              </a:rPr>
              <a:t>https://internt.slu.se/en/support-services/administrative-support/environment/ </a:t>
            </a:r>
          </a:p>
          <a:p>
            <a:endParaRPr lang="sv-SE"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For energy consumption, the objective is reduced and more efficient use of energy </a:t>
            </a:r>
            <a:r>
              <a:rPr lang="en-GB" sz="1200" kern="1200" dirty="0">
                <a:solidFill>
                  <a:schemeClr val="tx1"/>
                </a:solidFill>
                <a:effectLst/>
                <a:latin typeface="+mn-lt"/>
                <a:ea typeface="+mn-ea"/>
                <a:cs typeface="+mn-cs"/>
              </a:rPr>
              <a:t>in all our buildings, the ones we own and the ones we rent. This is done in cooperation with Akademiska hus, our main landlord. Also, according to this vision, all electricity and district heating and cooling are to come from fossil-free sources.</a:t>
            </a:r>
          </a:p>
          <a:p>
            <a:endParaRPr lang="sv-SE"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All SLU business travel must consider environmental factors.</a:t>
            </a:r>
            <a:r>
              <a:rPr lang="en-GB" sz="1200" kern="1200" dirty="0">
                <a:solidFill>
                  <a:schemeClr val="tx1"/>
                </a:solidFill>
                <a:effectLst/>
                <a:latin typeface="+mn-lt"/>
                <a:ea typeface="+mn-ea"/>
                <a:cs typeface="+mn-cs"/>
              </a:rPr>
              <a:t> This includes reducing our emissions from air travel by 14 per cent annually, as per the Paris Agreement. </a:t>
            </a:r>
          </a:p>
          <a:p>
            <a:endParaRPr lang="sv-SE"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Procurement and purchasing at SLU should be climate-aware and take environmental considerations into account.</a:t>
            </a:r>
            <a:r>
              <a:rPr lang="en-GB" sz="1200" kern="1200" dirty="0">
                <a:solidFill>
                  <a:schemeClr val="tx1"/>
                </a:solidFill>
                <a:effectLst/>
                <a:latin typeface="+mn-lt"/>
                <a:ea typeface="+mn-ea"/>
                <a:cs typeface="+mn-cs"/>
              </a:rPr>
              <a:t> One of the things we do is include requirements in procurements where possible. We also follow up agreements to ensure that suppliers live up to these requirements.</a:t>
            </a:r>
          </a:p>
          <a:p>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SLU’s main environmental impact is positive, e.g. through the degree programmes and courses we offer. </a:t>
            </a:r>
            <a:r>
              <a:rPr lang="en-GB" sz="1200" b="1" kern="1200" dirty="0">
                <a:solidFill>
                  <a:schemeClr val="tx1"/>
                </a:solidFill>
                <a:effectLst/>
                <a:latin typeface="+mn-lt"/>
                <a:ea typeface="+mn-ea"/>
                <a:cs typeface="+mn-cs"/>
              </a:rPr>
              <a:t>All students participating in a degree programme at SLU will, with a view to their future professional roles, receive a good grounding for working with all dimensions of sustainability (financial, social, and environmental).</a:t>
            </a:r>
            <a:r>
              <a:rPr lang="en-GB" sz="1200" kern="1200" dirty="0">
                <a:solidFill>
                  <a:schemeClr val="tx1"/>
                </a:solidFill>
                <a:effectLst/>
                <a:latin typeface="+mn-lt"/>
                <a:ea typeface="+mn-ea"/>
                <a:cs typeface="+mn-cs"/>
              </a:rPr>
              <a:t> We do this by integrating sustainable development in all programmes, and the view of our alumni is that they are given the tools they need to work with all three dimensions of sustainability in their professional life. That way, they can contribute to a better and more sustainable world. </a:t>
            </a:r>
          </a:p>
          <a:p>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Another of our objectives is to make </a:t>
            </a:r>
            <a:r>
              <a:rPr lang="en-GB" sz="1200" b="1" kern="1200" dirty="0">
                <a:solidFill>
                  <a:schemeClr val="tx1"/>
                </a:solidFill>
                <a:effectLst/>
                <a:latin typeface="+mn-lt"/>
                <a:ea typeface="+mn-ea"/>
                <a:cs typeface="+mn-cs"/>
              </a:rPr>
              <a:t>environmental assessment data available on the Internet</a:t>
            </a:r>
            <a:r>
              <a:rPr lang="en-GB" sz="1200" kern="1200" dirty="0">
                <a:solidFill>
                  <a:schemeClr val="tx1"/>
                </a:solidFill>
                <a:effectLst/>
                <a:latin typeface="+mn-lt"/>
                <a:ea typeface="+mn-ea"/>
                <a:cs typeface="+mn-cs"/>
              </a:rPr>
              <a:t> to enable decision-makers, public authorities, researchers and the public to use them more.</a:t>
            </a:r>
          </a:p>
          <a:p>
            <a:endParaRPr lang="sv-SE"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SLU owns several vehicles</a:t>
            </a:r>
            <a:r>
              <a:rPr lang="en-GB" sz="1200" kern="1200" dirty="0">
                <a:solidFill>
                  <a:schemeClr val="tx1"/>
                </a:solidFill>
                <a:effectLst/>
                <a:latin typeface="+mn-lt"/>
                <a:ea typeface="+mn-ea"/>
                <a:cs typeface="+mn-cs"/>
              </a:rPr>
              <a:t>, from tractors and other agricultural machinery to passenger cars and ATVs. </a:t>
            </a:r>
            <a:r>
              <a:rPr lang="en-GB" sz="1200" b="1" kern="1200" dirty="0">
                <a:solidFill>
                  <a:schemeClr val="tx1"/>
                </a:solidFill>
                <a:effectLst/>
                <a:latin typeface="+mn-lt"/>
                <a:ea typeface="+mn-ea"/>
                <a:cs typeface="+mn-cs"/>
              </a:rPr>
              <a:t>Our vision is that by the end of 2027, all SLU vehicles will run on non-fossil fuels.</a:t>
            </a:r>
            <a:r>
              <a:rPr lang="en-GB" sz="1200" kern="1200" dirty="0">
                <a:solidFill>
                  <a:schemeClr val="tx1"/>
                </a:solidFill>
                <a:effectLst/>
                <a:latin typeface="+mn-lt"/>
                <a:ea typeface="+mn-ea"/>
                <a:cs typeface="+mn-cs"/>
              </a:rPr>
              <a:t> </a:t>
            </a:r>
          </a:p>
          <a:p>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Some of our </a:t>
            </a:r>
            <a:r>
              <a:rPr lang="en-GB" sz="1200" b="1" kern="1200" dirty="0">
                <a:solidFill>
                  <a:schemeClr val="tx1"/>
                </a:solidFill>
                <a:effectLst/>
                <a:latin typeface="+mn-lt"/>
                <a:ea typeface="+mn-ea"/>
                <a:cs typeface="+mn-cs"/>
              </a:rPr>
              <a:t>carbon dioxide equivalent emissions</a:t>
            </a:r>
            <a:r>
              <a:rPr lang="en-GB" sz="1200" kern="1200" dirty="0">
                <a:solidFill>
                  <a:schemeClr val="tx1"/>
                </a:solidFill>
                <a:effectLst/>
                <a:latin typeface="+mn-lt"/>
                <a:ea typeface="+mn-ea"/>
                <a:cs typeface="+mn-cs"/>
              </a:rPr>
              <a:t> are difficult to reduce to zero; for these, we are </a:t>
            </a:r>
            <a:r>
              <a:rPr lang="en-GB" sz="1200" b="1" kern="1200" dirty="0">
                <a:solidFill>
                  <a:schemeClr val="tx1"/>
                </a:solidFill>
                <a:effectLst/>
                <a:latin typeface="+mn-lt"/>
                <a:ea typeface="+mn-ea"/>
                <a:cs typeface="+mn-cs"/>
              </a:rPr>
              <a:t>looking into ways of climate compensating</a:t>
            </a:r>
            <a:r>
              <a:rPr lang="en-GB" sz="1200" kern="1200" dirty="0">
                <a:solidFill>
                  <a:schemeClr val="tx1"/>
                </a:solidFill>
                <a:effectLst/>
                <a:latin typeface="+mn-lt"/>
                <a:ea typeface="+mn-ea"/>
                <a:cs typeface="+mn-cs"/>
              </a:rPr>
              <a:t> for them long term and in a sustainable manner. </a:t>
            </a: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86D60DCC-96EC-F048-A79B-66C0638B630C}" type="slidenum">
              <a:rPr lang="sv-SE" smtClean="0"/>
              <a:t>12</a:t>
            </a:fld>
            <a:endParaRPr lang="sv-SE"/>
          </a:p>
        </p:txBody>
      </p:sp>
    </p:spTree>
    <p:extLst>
      <p:ext uri="{BB962C8B-B14F-4D97-AF65-F5344CB8AC3E}">
        <p14:creationId xmlns:p14="http://schemas.microsoft.com/office/powerpoint/2010/main" val="2395214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dirty="0">
                <a:solidFill>
                  <a:schemeClr val="tx1"/>
                </a:solidFill>
                <a:effectLst/>
                <a:latin typeface="+mn-lt"/>
                <a:ea typeface="+mn-ea"/>
                <a:cs typeface="+mn-cs"/>
              </a:rPr>
              <a:t>SLU students are much sought-after on the labour market and often get jobs straight after graduating.</a:t>
            </a:r>
            <a:br>
              <a:rPr lang="en-GB" sz="1200" b="1" kern="1200" dirty="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We offer some </a:t>
            </a:r>
            <a:r>
              <a:rPr lang="en-GB" sz="1200" b="1" kern="1200" dirty="0">
                <a:solidFill>
                  <a:schemeClr val="tx1"/>
                </a:solidFill>
                <a:effectLst/>
                <a:latin typeface="+mn-lt"/>
                <a:ea typeface="+mn-ea"/>
                <a:cs typeface="+mn-cs"/>
              </a:rPr>
              <a:t>50 degree programmes </a:t>
            </a:r>
            <a:r>
              <a:rPr lang="en-GB" sz="1200" kern="1200" dirty="0">
                <a:solidFill>
                  <a:schemeClr val="tx1"/>
                </a:solidFill>
                <a:effectLst/>
                <a:latin typeface="+mn-lt"/>
                <a:ea typeface="+mn-ea"/>
                <a:cs typeface="+mn-cs"/>
              </a:rPr>
              <a:t>in natural sciences, social sciences, technology and the humanities.</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We also offer </a:t>
            </a:r>
            <a:r>
              <a:rPr lang="en-GB" sz="1200" b="1" kern="1200" dirty="0">
                <a:solidFill>
                  <a:schemeClr val="tx1"/>
                </a:solidFill>
                <a:effectLst/>
                <a:latin typeface="+mn-lt"/>
                <a:ea typeface="+mn-ea"/>
                <a:cs typeface="+mn-cs"/>
              </a:rPr>
              <a:t>professional programmes</a:t>
            </a:r>
            <a:r>
              <a:rPr lang="en-GB" sz="1200" kern="1200" dirty="0">
                <a:solidFill>
                  <a:schemeClr val="tx1"/>
                </a:solidFill>
                <a:effectLst/>
                <a:latin typeface="+mn-lt"/>
                <a:ea typeface="+mn-ea"/>
                <a:cs typeface="+mn-cs"/>
              </a:rPr>
              <a:t> such as those that lead to qualifications as an engineer, veterinary surgeon, equine scientist, landscape architect, forestry manager and agronomist. But we also run other programmes such as </a:t>
            </a:r>
            <a:r>
              <a:rPr lang="en-GB" sz="1200" i="1" kern="1200" dirty="0">
                <a:solidFill>
                  <a:schemeClr val="tx1"/>
                </a:solidFill>
                <a:effectLst/>
                <a:latin typeface="+mn-lt"/>
                <a:ea typeface="+mn-ea"/>
                <a:cs typeface="+mn-cs"/>
              </a:rPr>
              <a:t>Biology and Environmental Science</a:t>
            </a:r>
            <a:r>
              <a:rPr lang="en-GB" sz="1200" kern="1200" dirty="0">
                <a:solidFill>
                  <a:schemeClr val="tx1"/>
                </a:solidFill>
                <a:effectLst/>
                <a:latin typeface="+mn-lt"/>
                <a:ea typeface="+mn-ea"/>
                <a:cs typeface="+mn-cs"/>
              </a:rPr>
              <a:t> and </a:t>
            </a:r>
            <a:r>
              <a:rPr lang="en-GB" sz="1200" i="1" kern="1200" dirty="0">
                <a:solidFill>
                  <a:schemeClr val="tx1"/>
                </a:solidFill>
                <a:effectLst/>
                <a:latin typeface="+mn-lt"/>
                <a:ea typeface="+mn-ea"/>
                <a:cs typeface="+mn-cs"/>
              </a:rPr>
              <a:t>Sport and Companion Animals.</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SLU offers many sought-after </a:t>
            </a:r>
            <a:r>
              <a:rPr lang="en-GB" sz="1200" b="1" kern="1200" dirty="0">
                <a:solidFill>
                  <a:schemeClr val="tx1"/>
                </a:solidFill>
                <a:effectLst/>
                <a:latin typeface="+mn-lt"/>
                <a:ea typeface="+mn-ea"/>
                <a:cs typeface="+mn-cs"/>
              </a:rPr>
              <a:t>international Masters’ programmes</a:t>
            </a:r>
            <a:r>
              <a:rPr lang="en-GB" sz="1200" kern="1200" dirty="0">
                <a:solidFill>
                  <a:schemeClr val="tx1"/>
                </a:solidFill>
                <a:effectLst/>
                <a:latin typeface="+mn-lt"/>
                <a:ea typeface="+mn-ea"/>
                <a:cs typeface="+mn-cs"/>
              </a:rPr>
              <a:t>, such as </a:t>
            </a:r>
            <a:r>
              <a:rPr lang="en-GB" sz="1200" i="1" kern="1200" dirty="0">
                <a:solidFill>
                  <a:schemeClr val="tx1"/>
                </a:solidFill>
                <a:effectLst/>
                <a:latin typeface="+mn-lt"/>
                <a:ea typeface="+mn-ea"/>
                <a:cs typeface="+mn-cs"/>
              </a:rPr>
              <a:t>Horticultural Science </a:t>
            </a:r>
            <a:r>
              <a:rPr lang="en-GB" sz="1200" kern="1200" dirty="0">
                <a:solidFill>
                  <a:schemeClr val="tx1"/>
                </a:solidFill>
                <a:effectLst/>
                <a:latin typeface="+mn-lt"/>
                <a:ea typeface="+mn-ea"/>
                <a:cs typeface="+mn-cs"/>
              </a:rPr>
              <a:t>and </a:t>
            </a:r>
            <a:r>
              <a:rPr lang="en-GB" sz="1200" i="1" kern="1200" dirty="0">
                <a:solidFill>
                  <a:schemeClr val="tx1"/>
                </a:solidFill>
                <a:effectLst/>
                <a:latin typeface="+mn-lt"/>
                <a:ea typeface="+mn-ea"/>
                <a:cs typeface="+mn-cs"/>
              </a:rPr>
              <a:t>Sustainable Food Systems</a:t>
            </a:r>
            <a:r>
              <a:rPr lang="en-GB" sz="1200" kern="1200" dirty="0">
                <a:solidFill>
                  <a:schemeClr val="tx1"/>
                </a:solidFill>
                <a:effectLst/>
                <a:latin typeface="+mn-lt"/>
                <a:ea typeface="+mn-ea"/>
                <a:cs typeface="+mn-cs"/>
              </a:rPr>
              <a:t>.</a:t>
            </a:r>
            <a:endParaRPr lang="sv-SE" sz="1200" kern="1200" dirty="0">
              <a:solidFill>
                <a:schemeClr val="tx1"/>
              </a:solidFill>
              <a:effectLst/>
              <a:latin typeface="+mn-lt"/>
              <a:ea typeface="+mn-ea"/>
              <a:cs typeface="+mn-cs"/>
            </a:endParaRPr>
          </a:p>
          <a:p>
            <a:br>
              <a:rPr lang="en-GB" sz="1200" i="1" kern="1200" dirty="0">
                <a:solidFill>
                  <a:schemeClr val="tx1"/>
                </a:solidFill>
                <a:effectLst/>
                <a:latin typeface="+mn-lt"/>
                <a:ea typeface="+mn-ea"/>
                <a:cs typeface="+mn-cs"/>
              </a:rPr>
            </a:br>
            <a:r>
              <a:rPr lang="en-GB" sz="1200" i="1" kern="1200" dirty="0">
                <a:solidFill>
                  <a:schemeClr val="tx1"/>
                </a:solidFill>
                <a:effectLst/>
                <a:latin typeface="+mn-lt"/>
                <a:ea typeface="+mn-ea"/>
                <a:cs typeface="+mn-cs"/>
              </a:rPr>
              <a:t>Read more at: https://</a:t>
            </a:r>
            <a:r>
              <a:rPr lang="en-GB" sz="1200" i="1" kern="1200" dirty="0" err="1">
                <a:solidFill>
                  <a:schemeClr val="tx1"/>
                </a:solidFill>
                <a:effectLst/>
                <a:latin typeface="+mn-lt"/>
                <a:ea typeface="+mn-ea"/>
                <a:cs typeface="+mn-cs"/>
              </a:rPr>
              <a:t>www.slu.se</a:t>
            </a:r>
            <a:r>
              <a:rPr lang="en-GB" sz="1200" i="1" kern="1200" dirty="0">
                <a:solidFill>
                  <a:schemeClr val="tx1"/>
                </a:solidFill>
                <a:effectLst/>
                <a:latin typeface="+mn-lt"/>
                <a:ea typeface="+mn-ea"/>
                <a:cs typeface="+mn-cs"/>
              </a:rPr>
              <a:t>/</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/study/</a:t>
            </a:r>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60DCC-96EC-F048-A79B-66C0638B630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948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dirty="0">
                <a:solidFill>
                  <a:schemeClr val="tx1"/>
                </a:solidFill>
                <a:effectLst/>
                <a:latin typeface="+mn-lt"/>
                <a:ea typeface="+mn-ea"/>
                <a:cs typeface="+mn-cs"/>
              </a:rPr>
              <a:t>We have expertise in</a:t>
            </a:r>
            <a:r>
              <a:rPr lang="en-GB" sz="1200" b="1" kern="1200" baseline="0" dirty="0">
                <a:solidFill>
                  <a:schemeClr val="tx1"/>
                </a:solidFill>
                <a:effectLst/>
                <a:latin typeface="+mn-lt"/>
                <a:ea typeface="+mn-ea"/>
                <a:cs typeface="+mn-cs"/>
              </a:rPr>
              <a:t> the natural sciences, </a:t>
            </a:r>
            <a:r>
              <a:rPr lang="en-GB" sz="1200" b="1" kern="1200" dirty="0">
                <a:solidFill>
                  <a:schemeClr val="tx1"/>
                </a:solidFill>
                <a:effectLst/>
                <a:latin typeface="+mn-lt"/>
                <a:ea typeface="+mn-ea"/>
                <a:cs typeface="+mn-cs"/>
              </a:rPr>
              <a:t>but also excellent research in the fields of humanities and social science, and we work with a transdisciplinary approach.</a:t>
            </a:r>
            <a:endParaRPr lang="sv-SE" sz="1200" kern="1200" dirty="0">
              <a:solidFill>
                <a:schemeClr val="tx1"/>
              </a:solidFill>
              <a:effectLst/>
              <a:latin typeface="+mn-lt"/>
              <a:ea typeface="+mn-ea"/>
              <a:cs typeface="+mn-cs"/>
            </a:endParaRPr>
          </a:p>
          <a:p>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We combine strong, </a:t>
            </a:r>
            <a:r>
              <a:rPr lang="en-GB" sz="1200" b="1" kern="1200" dirty="0">
                <a:solidFill>
                  <a:schemeClr val="tx1"/>
                </a:solidFill>
                <a:effectLst/>
                <a:latin typeface="+mn-lt"/>
                <a:ea typeface="+mn-ea"/>
                <a:cs typeface="+mn-cs"/>
              </a:rPr>
              <a:t>curiosity-driven basic research </a:t>
            </a:r>
            <a:r>
              <a:rPr lang="en-GB" sz="1200" b="0" kern="1200" dirty="0">
                <a:solidFill>
                  <a:schemeClr val="tx1"/>
                </a:solidFill>
                <a:effectLst/>
                <a:latin typeface="+mn-lt"/>
                <a:ea typeface="+mn-ea"/>
                <a:cs typeface="+mn-cs"/>
              </a:rPr>
              <a:t>with more specific studies aimed at </a:t>
            </a:r>
            <a:r>
              <a:rPr lang="en-GB" sz="1200" b="1" kern="1200" dirty="0">
                <a:solidFill>
                  <a:schemeClr val="tx1"/>
                </a:solidFill>
                <a:effectLst/>
                <a:latin typeface="+mn-lt"/>
                <a:ea typeface="+mn-ea"/>
                <a:cs typeface="+mn-cs"/>
              </a:rPr>
              <a:t>solving concrete problem</a:t>
            </a:r>
            <a:r>
              <a:rPr lang="en-GB" sz="1200" b="0" kern="1200" dirty="0">
                <a:solidFill>
                  <a:schemeClr val="tx1"/>
                </a:solidFill>
                <a:effectLst/>
                <a:latin typeface="+mn-lt"/>
                <a:ea typeface="+mn-ea"/>
                <a:cs typeface="+mn-cs"/>
              </a:rPr>
              <a:t>s, both locally and globally.</a:t>
            </a:r>
            <a:endParaRPr lang="sv-SE" sz="1200" b="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Some </a:t>
            </a:r>
            <a:r>
              <a:rPr lang="en-GB" sz="1200" b="0" kern="1200" dirty="0">
                <a:solidFill>
                  <a:schemeClr val="tx1"/>
                </a:solidFill>
                <a:effectLst/>
                <a:latin typeface="+mn-lt"/>
                <a:ea typeface="+mn-ea"/>
                <a:cs typeface="+mn-cs"/>
              </a:rPr>
              <a:t>examples</a:t>
            </a:r>
            <a:r>
              <a:rPr lang="en-GB" sz="1200" kern="1200" dirty="0">
                <a:solidFill>
                  <a:schemeClr val="tx1"/>
                </a:solidFill>
                <a:effectLst/>
                <a:latin typeface="+mn-lt"/>
                <a:ea typeface="+mn-ea"/>
                <a:cs typeface="+mn-cs"/>
              </a:rPr>
              <a:t> of socially beneficial research:</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Artificial </a:t>
            </a:r>
            <a:r>
              <a:rPr lang="en-GB" sz="1200" b="1" kern="1200" dirty="0">
                <a:solidFill>
                  <a:schemeClr val="tx1"/>
                </a:solidFill>
                <a:effectLst/>
                <a:latin typeface="+mn-lt"/>
                <a:ea typeface="+mn-ea"/>
                <a:cs typeface="+mn-cs"/>
              </a:rPr>
              <a:t>spider silk </a:t>
            </a:r>
            <a:r>
              <a:rPr lang="en-GB" sz="1200" kern="1200" dirty="0">
                <a:solidFill>
                  <a:schemeClr val="tx1"/>
                </a:solidFill>
                <a:effectLst/>
                <a:latin typeface="+mn-lt"/>
                <a:ea typeface="+mn-ea"/>
                <a:cs typeface="+mn-cs"/>
              </a:rPr>
              <a:t>with potential for use in medical applications.</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Climate-friendly rice </a:t>
            </a:r>
            <a:r>
              <a:rPr lang="en-GB" sz="1200" kern="1200" dirty="0">
                <a:solidFill>
                  <a:schemeClr val="tx1"/>
                </a:solidFill>
                <a:effectLst/>
                <a:latin typeface="+mn-lt"/>
                <a:ea typeface="+mn-ea"/>
                <a:cs typeface="+mn-cs"/>
              </a:rPr>
              <a:t>that emits the minimum amount of the greenhouse gas methane during cultivation.</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Chemical signals </a:t>
            </a:r>
            <a:r>
              <a:rPr lang="en-GB" sz="1200" kern="1200" dirty="0">
                <a:solidFill>
                  <a:schemeClr val="tx1"/>
                </a:solidFill>
                <a:effectLst/>
                <a:latin typeface="+mn-lt"/>
                <a:ea typeface="+mn-ea"/>
                <a:cs typeface="+mn-cs"/>
              </a:rPr>
              <a:t>between animals, plants and microbes used to control pest insects in areas such as apple orchards.</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Manual for </a:t>
            </a:r>
            <a:r>
              <a:rPr lang="en-GB" sz="1200" b="1" kern="1200" dirty="0">
                <a:solidFill>
                  <a:schemeClr val="tx1"/>
                </a:solidFill>
                <a:effectLst/>
                <a:latin typeface="+mn-lt"/>
                <a:ea typeface="+mn-ea"/>
                <a:cs typeface="+mn-cs"/>
              </a:rPr>
              <a:t>urban densification</a:t>
            </a:r>
          </a:p>
          <a:p>
            <a:pPr marL="171450" lvl="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0" lvl="0" indent="0">
              <a:buFont typeface="Arial" panose="020B0604020202020204" pitchFamily="34" charset="0"/>
              <a:buNone/>
            </a:pPr>
            <a:r>
              <a:rPr lang="en-GB" sz="1200" b="0" i="1" kern="1200" dirty="0">
                <a:solidFill>
                  <a:schemeClr val="tx1"/>
                </a:solidFill>
                <a:effectLst/>
                <a:latin typeface="+mn-lt"/>
                <a:ea typeface="+mn-ea"/>
                <a:cs typeface="+mn-cs"/>
              </a:rPr>
              <a:t>Read more: https://</a:t>
            </a:r>
            <a:r>
              <a:rPr lang="en-GB" sz="1200" b="0" i="1" kern="1200" dirty="0" err="1">
                <a:solidFill>
                  <a:schemeClr val="tx1"/>
                </a:solidFill>
                <a:effectLst/>
                <a:latin typeface="+mn-lt"/>
                <a:ea typeface="+mn-ea"/>
                <a:cs typeface="+mn-cs"/>
              </a:rPr>
              <a:t>www.slu.se</a:t>
            </a:r>
            <a:r>
              <a:rPr lang="en-GB" sz="1200" b="0" i="1" kern="1200" dirty="0">
                <a:solidFill>
                  <a:schemeClr val="tx1"/>
                </a:solidFill>
                <a:effectLst/>
                <a:latin typeface="+mn-lt"/>
                <a:ea typeface="+mn-ea"/>
                <a:cs typeface="+mn-cs"/>
              </a:rPr>
              <a:t>/</a:t>
            </a:r>
            <a:r>
              <a:rPr lang="en-GB" sz="1200" b="0" i="1" kern="1200" dirty="0" err="1">
                <a:solidFill>
                  <a:schemeClr val="tx1"/>
                </a:solidFill>
                <a:effectLst/>
                <a:latin typeface="+mn-lt"/>
                <a:ea typeface="+mn-ea"/>
                <a:cs typeface="+mn-cs"/>
              </a:rPr>
              <a:t>en</a:t>
            </a:r>
            <a:r>
              <a:rPr lang="en-GB" sz="1200" b="0" i="1" kern="1200" dirty="0">
                <a:solidFill>
                  <a:schemeClr val="tx1"/>
                </a:solidFill>
                <a:effectLst/>
                <a:latin typeface="+mn-lt"/>
                <a:ea typeface="+mn-ea"/>
                <a:cs typeface="+mn-cs"/>
              </a:rPr>
              <a:t>/research/</a:t>
            </a:r>
            <a:endParaRPr lang="sv-SE" sz="1200" b="1"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60DCC-96EC-F048-A79B-66C0638B630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833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en-gb" sz="1200" b="1" i="0" u="none" kern="1200" baseline="0" dirty="0">
                <a:solidFill>
                  <a:schemeClr val="tx1"/>
                </a:solidFill>
                <a:effectLst/>
                <a:latin typeface="+mn-lt"/>
                <a:ea typeface="+mn-ea"/>
                <a:cs typeface="+mn-cs"/>
              </a:rPr>
              <a:t>SLU’s environmental monitoring and assessment collect knowledge about ecosystems, i.e. biological natural resources. </a:t>
            </a:r>
          </a:p>
          <a:p>
            <a:endParaRPr lang="en-gb" sz="1200" kern="1200" dirty="0">
              <a:solidFill>
                <a:schemeClr val="tx1"/>
              </a:solidFill>
              <a:effectLst/>
              <a:latin typeface="+mn-lt"/>
              <a:ea typeface="+mn-ea"/>
              <a:cs typeface="+mn-cs"/>
            </a:endParaRPr>
          </a:p>
          <a:p>
            <a:pPr algn="l" rtl="0"/>
            <a:r>
              <a:rPr lang="en-gb" sz="1200" b="0" i="0" u="none" kern="1200" baseline="0" dirty="0">
                <a:solidFill>
                  <a:schemeClr val="tx1"/>
                </a:solidFill>
                <a:effectLst/>
                <a:latin typeface="+mn-lt"/>
                <a:ea typeface="+mn-ea"/>
                <a:cs typeface="+mn-cs"/>
              </a:rPr>
              <a:t>SLU is </a:t>
            </a:r>
            <a:r>
              <a:rPr lang="en-gb" sz="1200" b="1" i="0" u="none" kern="1200" baseline="0" dirty="0">
                <a:solidFill>
                  <a:schemeClr val="tx1"/>
                </a:solidFill>
                <a:effectLst/>
                <a:latin typeface="+mn-lt"/>
                <a:ea typeface="+mn-ea"/>
                <a:cs typeface="+mn-cs"/>
              </a:rPr>
              <a:t>Sweden’s largest provider of environmental monitoring services</a:t>
            </a:r>
            <a:r>
              <a:rPr lang="en-gb" sz="1200" b="0" i="0" u="none" kern="1200" baseline="0" dirty="0">
                <a:solidFill>
                  <a:schemeClr val="tx1"/>
                </a:solidFill>
                <a:effectLst/>
                <a:latin typeface="+mn-lt"/>
                <a:ea typeface="+mn-ea"/>
                <a:cs typeface="+mn-cs"/>
              </a:rPr>
              <a:t> and our expertise is in great demand.</a:t>
            </a:r>
            <a:r>
              <a:rPr lang="en-gb" sz="1200" b="1" i="0" u="none" kern="1200" baseline="0" dirty="0">
                <a:solidFill>
                  <a:schemeClr val="tx1"/>
                </a:solidFill>
                <a:effectLst/>
                <a:latin typeface="+mn-lt"/>
                <a:ea typeface="+mn-ea"/>
                <a:cs typeface="+mn-cs"/>
              </a:rPr>
              <a:t> </a:t>
            </a:r>
            <a:r>
              <a:rPr lang="en-gb" sz="1200" b="0" i="0" u="none" kern="1200" baseline="0" dirty="0">
                <a:solidFill>
                  <a:schemeClr val="tx1"/>
                </a:solidFill>
                <a:effectLst/>
                <a:latin typeface="+mn-lt"/>
                <a:ea typeface="+mn-ea"/>
                <a:cs typeface="+mn-cs"/>
              </a:rPr>
              <a:t>Our experts meet society’s need for </a:t>
            </a:r>
            <a:r>
              <a:rPr lang="en-gb" sz="1200" b="1" i="0" u="none" kern="1200" baseline="0" dirty="0">
                <a:solidFill>
                  <a:schemeClr val="tx1"/>
                </a:solidFill>
                <a:effectLst/>
                <a:latin typeface="+mn-lt"/>
                <a:ea typeface="+mn-ea"/>
                <a:cs typeface="+mn-cs"/>
              </a:rPr>
              <a:t>up-to-date know-how on the sustainable use of ecosystems</a:t>
            </a:r>
            <a:r>
              <a:rPr lang="en-gb" sz="1200" b="0" i="0" u="none" kern="1200" baseline="0" dirty="0">
                <a:solidFill>
                  <a:schemeClr val="tx1"/>
                </a:solidFill>
                <a:effectLst/>
                <a:latin typeface="+mn-lt"/>
                <a:ea typeface="+mn-ea"/>
                <a:cs typeface="+mn-cs"/>
              </a:rPr>
              <a:t>.</a:t>
            </a:r>
            <a:r>
              <a:rPr lang="en-gb" sz="1200" b="1" i="0" u="none" kern="1200" baseline="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pPr algn="l" rtl="0"/>
            <a:r>
              <a:rPr lang="en-gb" sz="1200" b="0" i="0" u="none" kern="1200" baseline="0" dirty="0">
                <a:solidFill>
                  <a:schemeClr val="tx1"/>
                </a:solidFill>
                <a:effectLst/>
                <a:latin typeface="+mn-lt"/>
                <a:ea typeface="+mn-ea"/>
                <a:cs typeface="+mn-cs"/>
              </a:rPr>
              <a:t>We fulfil the </a:t>
            </a:r>
            <a:r>
              <a:rPr lang="en-gb" sz="1200" b="1" i="0" u="none" kern="1200" baseline="0" dirty="0">
                <a:solidFill>
                  <a:schemeClr val="tx1"/>
                </a:solidFill>
                <a:effectLst/>
                <a:latin typeface="+mn-lt"/>
                <a:ea typeface="+mn-ea"/>
                <a:cs typeface="+mn-cs"/>
              </a:rPr>
              <a:t>Swedish environmental goals </a:t>
            </a:r>
            <a:r>
              <a:rPr lang="en-gb" sz="1200" b="0" i="0" u="none" kern="1200" baseline="0" dirty="0">
                <a:solidFill>
                  <a:schemeClr val="tx1"/>
                </a:solidFill>
                <a:effectLst/>
                <a:latin typeface="+mn-lt"/>
                <a:ea typeface="+mn-ea"/>
                <a:cs typeface="+mn-cs"/>
              </a:rPr>
              <a:t>and the </a:t>
            </a:r>
            <a:r>
              <a:rPr lang="en-gb" sz="1200" b="1" i="0" u="none" kern="1200" baseline="0" dirty="0">
                <a:solidFill>
                  <a:schemeClr val="tx1"/>
                </a:solidFill>
                <a:effectLst/>
                <a:latin typeface="+mn-lt"/>
                <a:ea typeface="+mn-ea"/>
                <a:cs typeface="+mn-cs"/>
              </a:rPr>
              <a:t>global goals of Agenda 2030 </a:t>
            </a:r>
            <a:r>
              <a:rPr lang="en-gb" sz="1200" b="0" i="0" u="none" kern="1200" baseline="0" dirty="0">
                <a:solidFill>
                  <a:schemeClr val="tx1"/>
                </a:solidFill>
                <a:effectLst/>
                <a:latin typeface="+mn-lt"/>
                <a:ea typeface="+mn-ea"/>
                <a:cs typeface="+mn-cs"/>
              </a:rPr>
              <a:t>through </a:t>
            </a:r>
            <a:r>
              <a:rPr lang="en-gb" sz="1200" b="1" i="0" u="none" kern="1200" baseline="0" dirty="0">
                <a:solidFill>
                  <a:schemeClr val="tx1"/>
                </a:solidFill>
                <a:effectLst/>
                <a:latin typeface="+mn-lt"/>
                <a:ea typeface="+mn-ea"/>
                <a:cs typeface="+mn-cs"/>
              </a:rPr>
              <a:t>12 environmental assessment programmes</a:t>
            </a:r>
            <a:r>
              <a:rPr lang="en-gb" sz="1200" b="0" i="0" u="none" kern="1200" baseline="0" dirty="0">
                <a:solidFill>
                  <a:schemeClr val="tx1"/>
                </a:solidFill>
                <a:effectLst/>
                <a:latin typeface="+mn-lt"/>
                <a:ea typeface="+mn-ea"/>
                <a:cs typeface="+mn-cs"/>
              </a:rPr>
              <a:t>: Alpine/Arctic Landscapes, Forests, Agricultural Landscapes, Built Environment, Lakes and Watercourses, Coastal and Sea Areas, Eutrophication, A Non-Toxic Environment, Climate, Acidification, Biodiversity and Wildlife.</a:t>
            </a:r>
          </a:p>
          <a:p>
            <a:endParaRPr lang="en-gb" sz="1200" kern="1200" dirty="0">
              <a:solidFill>
                <a:schemeClr val="tx1"/>
              </a:solidFill>
              <a:effectLst/>
              <a:latin typeface="+mn-lt"/>
              <a:ea typeface="+mn-ea"/>
              <a:cs typeface="+mn-cs"/>
            </a:endParaRPr>
          </a:p>
          <a:p>
            <a:pPr algn="l" rtl="0"/>
            <a:r>
              <a:rPr lang="en-gb" sz="1200" b="0" i="0" u="none" kern="1200" baseline="0" dirty="0">
                <a:solidFill>
                  <a:schemeClr val="tx1"/>
                </a:solidFill>
                <a:effectLst/>
                <a:latin typeface="+mn-lt"/>
                <a:ea typeface="+mn-ea"/>
                <a:cs typeface="+mn-cs"/>
              </a:rPr>
              <a:t>Environmental monitoring and assessment comprise:</a:t>
            </a:r>
            <a:endParaRPr lang="en-gb" sz="1200" kern="1200" dirty="0">
              <a:solidFill>
                <a:schemeClr val="tx1"/>
              </a:solidFill>
              <a:effectLst/>
              <a:latin typeface="+mn-lt"/>
              <a:ea typeface="+mn-ea"/>
              <a:cs typeface="+mn-cs"/>
            </a:endParaRPr>
          </a:p>
          <a:p>
            <a:pPr marL="171450" lvl="0" indent="-171450" algn="l" rtl="0">
              <a:buFont typeface="Arial" panose="020B0604020202020204" pitchFamily="34" charset="0"/>
              <a:buChar char="•"/>
            </a:pPr>
            <a:r>
              <a:rPr lang="en-gb" sz="1200" b="1" i="0" u="none" kern="1200" baseline="0" dirty="0">
                <a:solidFill>
                  <a:schemeClr val="tx1"/>
                </a:solidFill>
                <a:effectLst/>
                <a:latin typeface="+mn-lt"/>
                <a:ea typeface="+mn-ea"/>
                <a:cs typeface="+mn-cs"/>
              </a:rPr>
              <a:t>Environmental monitoring </a:t>
            </a:r>
            <a:r>
              <a:rPr lang="en-gb" sz="1200" b="0" i="0" u="none" kern="1200" baseline="0" dirty="0">
                <a:solidFill>
                  <a:schemeClr val="tx1"/>
                </a:solidFill>
                <a:effectLst/>
                <a:latin typeface="+mn-lt"/>
                <a:ea typeface="+mn-ea"/>
                <a:cs typeface="+mn-cs"/>
              </a:rPr>
              <a:t>of all of Sweden’s land and water environments, and follow-up of the </a:t>
            </a:r>
            <a:r>
              <a:rPr lang="en-gb" sz="1200" b="1" i="0" u="none" kern="1200" baseline="0" dirty="0">
                <a:solidFill>
                  <a:schemeClr val="tx1"/>
                </a:solidFill>
                <a:effectLst/>
                <a:latin typeface="+mn-lt"/>
                <a:ea typeface="+mn-ea"/>
                <a:cs typeface="+mn-cs"/>
              </a:rPr>
              <a:t>EU fisheries policy</a:t>
            </a:r>
            <a:r>
              <a:rPr lang="en-gb" sz="1200" b="0" i="0" u="none" kern="1200" baseline="0" dirty="0">
                <a:solidFill>
                  <a:schemeClr val="tx1"/>
                </a:solidFill>
                <a:effectLst/>
                <a:latin typeface="+mn-lt"/>
                <a:ea typeface="+mn-ea"/>
                <a:cs typeface="+mn-cs"/>
              </a:rPr>
              <a:t>. </a:t>
            </a:r>
          </a:p>
          <a:p>
            <a:pPr marL="171450" lvl="0" indent="-171450" algn="l" rtl="0">
              <a:buFont typeface="Arial" panose="020B0604020202020204" pitchFamily="34" charset="0"/>
              <a:buChar char="•"/>
            </a:pPr>
            <a:r>
              <a:rPr lang="en-gb" sz="1200" b="1" i="0" u="none" kern="1200" baseline="0" dirty="0">
                <a:solidFill>
                  <a:schemeClr val="tx1"/>
                </a:solidFill>
                <a:effectLst/>
                <a:latin typeface="+mn-lt"/>
                <a:ea typeface="+mn-ea"/>
                <a:cs typeface="+mn-cs"/>
              </a:rPr>
              <a:t>Analysis</a:t>
            </a:r>
            <a:r>
              <a:rPr lang="en-gb" sz="1200" b="0" i="0" u="none" kern="1200" baseline="0" dirty="0">
                <a:solidFill>
                  <a:schemeClr val="tx1"/>
                </a:solidFill>
                <a:effectLst/>
                <a:latin typeface="+mn-lt"/>
                <a:ea typeface="+mn-ea"/>
                <a:cs typeface="+mn-cs"/>
              </a:rPr>
              <a:t> of the data collected.</a:t>
            </a:r>
            <a:endParaRPr lang="en-gb" sz="1200" u="none" kern="1200" dirty="0">
              <a:solidFill>
                <a:schemeClr val="tx1"/>
              </a:solidFill>
              <a:effectLst/>
              <a:latin typeface="+mn-lt"/>
              <a:ea typeface="+mn-ea"/>
              <a:cs typeface="+mn-cs"/>
            </a:endParaRPr>
          </a:p>
          <a:p>
            <a:pPr marL="171450" lvl="0" indent="-171450" algn="l" rtl="0">
              <a:buFont typeface="Arial" panose="020B0604020202020204" pitchFamily="34" charset="0"/>
              <a:buChar char="•"/>
            </a:pPr>
            <a:r>
              <a:rPr lang="en-gb" sz="1200" b="1" i="0" u="none" kern="1200" baseline="0" dirty="0">
                <a:solidFill>
                  <a:schemeClr val="accent5">
                    <a:lumMod val="75000"/>
                  </a:schemeClr>
                </a:solidFill>
                <a:effectLst/>
                <a:latin typeface="+mn-lt"/>
                <a:ea typeface="+mn-ea"/>
                <a:cs typeface="+mn-cs"/>
              </a:rPr>
              <a:t>Knowledge</a:t>
            </a:r>
            <a:r>
              <a:rPr lang="en-gb" sz="1200" b="0" i="0" u="none" kern="1200" baseline="0" dirty="0">
                <a:solidFill>
                  <a:schemeClr val="accent5">
                    <a:lumMod val="75000"/>
                  </a:schemeClr>
                </a:solidFill>
                <a:effectLst/>
                <a:latin typeface="+mn-lt"/>
                <a:ea typeface="+mn-ea"/>
                <a:cs typeface="+mn-cs"/>
              </a:rPr>
              <a:t> </a:t>
            </a:r>
            <a:r>
              <a:rPr lang="en-gb" sz="1200" b="0" i="0" u="none" kern="1200" baseline="0" dirty="0">
                <a:solidFill>
                  <a:schemeClr val="tx1"/>
                </a:solidFill>
                <a:effectLst/>
                <a:latin typeface="+mn-lt"/>
                <a:ea typeface="+mn-ea"/>
                <a:cs typeface="+mn-cs"/>
              </a:rPr>
              <a:t>in the areas concerned, such as decision-making support produced on demand to provide scientific evidence of the consequences of decisions taken by public authorities.</a:t>
            </a:r>
            <a:endParaRPr lang="en-gb" sz="1200" u="none" kern="1200" dirty="0">
              <a:solidFill>
                <a:schemeClr val="tx1"/>
              </a:solidFill>
              <a:effectLst/>
              <a:latin typeface="+mn-lt"/>
              <a:ea typeface="+mn-ea"/>
              <a:cs typeface="+mn-cs"/>
            </a:endParaRPr>
          </a:p>
          <a:p>
            <a:pPr marL="171450" lvl="0" indent="-171450" algn="l" rtl="0">
              <a:buFont typeface="Arial" panose="020B0604020202020204" pitchFamily="34" charset="0"/>
              <a:buChar char="•"/>
            </a:pPr>
            <a:r>
              <a:rPr lang="en-gb" sz="1200" b="1" i="0" u="none" kern="1200" baseline="0" dirty="0">
                <a:solidFill>
                  <a:schemeClr val="tx1"/>
                </a:solidFill>
                <a:effectLst/>
                <a:latin typeface="+mn-lt"/>
                <a:ea typeface="+mn-ea"/>
                <a:cs typeface="+mn-cs"/>
              </a:rPr>
              <a:t>Method development</a:t>
            </a:r>
            <a:r>
              <a:rPr lang="en-gb" sz="1200" b="0" i="0" u="none" kern="1200" baseline="0" dirty="0">
                <a:solidFill>
                  <a:schemeClr val="tx1"/>
                </a:solidFill>
                <a:effectLst/>
                <a:latin typeface="+mn-lt"/>
                <a:ea typeface="+mn-ea"/>
                <a:cs typeface="+mn-cs"/>
              </a:rPr>
              <a:t> for smarter and more efficient environmental assessment methods such as e-DNA, remote sensing methods, genomic methods and bioassays.</a:t>
            </a:r>
          </a:p>
          <a:p>
            <a:pPr marL="171450" lvl="0" indent="-171450" algn="l" rtl="0">
              <a:buFont typeface="Arial" panose="020B0604020202020204" pitchFamily="34" charset="0"/>
              <a:buChar char="•"/>
            </a:pPr>
            <a:r>
              <a:rPr lang="en-gb" sz="1200" b="1" i="0" u="none" kern="1200" baseline="0" dirty="0">
                <a:solidFill>
                  <a:schemeClr val="tx1"/>
                </a:solidFill>
                <a:effectLst/>
                <a:latin typeface="+mn-lt"/>
                <a:ea typeface="+mn-ea"/>
                <a:cs typeface="+mn-cs"/>
              </a:rPr>
              <a:t>Open data and web services</a:t>
            </a:r>
            <a:r>
              <a:rPr lang="en-gb" sz="1200" b="0" i="0" u="none" kern="1200" baseline="0" dirty="0">
                <a:solidFill>
                  <a:schemeClr val="tx1"/>
                </a:solidFill>
                <a:effectLst/>
                <a:latin typeface="+mn-lt"/>
                <a:ea typeface="+mn-ea"/>
                <a:cs typeface="+mn-cs"/>
              </a:rPr>
              <a:t> </a:t>
            </a:r>
            <a:r>
              <a:rPr lang="en-US" sz="1200" b="0" i="0" u="none" kern="1200" baseline="0" dirty="0">
                <a:solidFill>
                  <a:schemeClr val="tx1"/>
                </a:solidFill>
                <a:effectLst/>
                <a:latin typeface="+mn-lt"/>
                <a:ea typeface="+mn-ea"/>
                <a:cs typeface="+mn-cs"/>
              </a:rPr>
              <a:t>make multiannual environmental monitoring series and inventories available</a:t>
            </a:r>
            <a:r>
              <a:rPr lang="en-gb" sz="1200" b="0" i="0" u="none" kern="1200" baseline="0" dirty="0">
                <a:solidFill>
                  <a:schemeClr val="tx1"/>
                </a:solidFill>
                <a:effectLst/>
                <a:latin typeface="+mn-lt"/>
                <a:ea typeface="+mn-ea"/>
                <a:cs typeface="+mn-cs"/>
              </a:rPr>
              <a:t>, e.g. the National Forest Inventory.</a:t>
            </a:r>
          </a:p>
          <a:p>
            <a:pPr marL="171450" lvl="0" indent="-171450" algn="l" rtl="0">
              <a:buFont typeface="Arial" panose="020B0604020202020204" pitchFamily="34" charset="0"/>
              <a:buChar char="•"/>
            </a:pPr>
            <a:r>
              <a:rPr lang="en-gb" sz="1200" b="0" i="0" u="none" kern="1200" baseline="0" dirty="0">
                <a:solidFill>
                  <a:schemeClr val="tx1"/>
                </a:solidFill>
                <a:effectLst/>
                <a:latin typeface="+mn-lt"/>
                <a:ea typeface="+mn-ea"/>
                <a:cs typeface="+mn-cs"/>
              </a:rPr>
              <a:t>Delivering </a:t>
            </a:r>
            <a:r>
              <a:rPr lang="en-gb" sz="1200" b="1" i="0" u="none" kern="1200" baseline="0" dirty="0">
                <a:solidFill>
                  <a:schemeClr val="tx1"/>
                </a:solidFill>
                <a:effectLst/>
                <a:latin typeface="+mn-lt"/>
                <a:ea typeface="+mn-ea"/>
                <a:cs typeface="+mn-cs"/>
              </a:rPr>
              <a:t>data for reporting</a:t>
            </a:r>
            <a:r>
              <a:rPr lang="en-gb" sz="1200" b="0" i="0" u="none" kern="1200" baseline="0" dirty="0">
                <a:solidFill>
                  <a:schemeClr val="tx1"/>
                </a:solidFill>
                <a:effectLst/>
                <a:latin typeface="+mn-lt"/>
                <a:ea typeface="+mn-ea"/>
                <a:cs typeface="+mn-cs"/>
              </a:rPr>
              <a:t> on international environmental cooperation such as EU directives and international conventions, including representing Sweden in those contexts.</a:t>
            </a:r>
            <a:endParaRPr lang="en-gb" sz="1200" u="none" kern="1200" dirty="0">
              <a:solidFill>
                <a:schemeClr val="tx1"/>
              </a:solidFill>
              <a:effectLst/>
              <a:latin typeface="+mn-lt"/>
              <a:ea typeface="+mn-ea"/>
              <a:cs typeface="+mn-cs"/>
            </a:endParaRPr>
          </a:p>
          <a:p>
            <a:pPr marL="171450" lvl="0" indent="-171450" algn="l" rtl="0">
              <a:buFont typeface="Arial" panose="020B0604020202020204" pitchFamily="34" charset="0"/>
              <a:buChar char="•"/>
            </a:pPr>
            <a:r>
              <a:rPr lang="en-gb" sz="1200" b="1" i="0" u="none" kern="1200" baseline="0" dirty="0">
                <a:solidFill>
                  <a:schemeClr val="tx1"/>
                </a:solidFill>
                <a:effectLst/>
                <a:latin typeface="+mn-lt"/>
                <a:ea typeface="+mn-ea"/>
                <a:cs typeface="+mn-cs"/>
              </a:rPr>
              <a:t>Citizen science:</a:t>
            </a:r>
            <a:r>
              <a:rPr lang="en-gb" sz="1200" b="0" i="0" u="none" kern="1200" baseline="0" dirty="0">
                <a:solidFill>
                  <a:schemeClr val="tx1"/>
                </a:solidFill>
                <a:effectLst/>
                <a:latin typeface="+mn-lt"/>
                <a:ea typeface="+mn-ea"/>
                <a:cs typeface="+mn-cs"/>
              </a:rPr>
              <a:t> SLU is an important hub for voluntary reporting of nature observations in Sweden, with the largest being </a:t>
            </a:r>
            <a:r>
              <a:rPr lang="en-gb" sz="1200" b="0" i="1" u="none" kern="1200" baseline="0" dirty="0" err="1">
                <a:solidFill>
                  <a:schemeClr val="tx1"/>
                </a:solidFill>
                <a:effectLst/>
                <a:latin typeface="+mn-lt"/>
                <a:ea typeface="+mn-ea"/>
                <a:cs typeface="+mn-cs"/>
              </a:rPr>
              <a:t>Artportalen</a:t>
            </a:r>
            <a:r>
              <a:rPr lang="en-gb" sz="1200" b="0" i="0" u="none" kern="1200" baseline="0" dirty="0">
                <a:solidFill>
                  <a:schemeClr val="tx1"/>
                </a:solidFill>
                <a:effectLst/>
                <a:latin typeface="+mn-lt"/>
                <a:ea typeface="+mn-ea"/>
                <a:cs typeface="+mn-cs"/>
              </a:rPr>
              <a:t> (Swedish Species Observation System).</a:t>
            </a:r>
          </a:p>
          <a:p>
            <a:pPr marL="171450" lvl="0" indent="-171450" algn="l" rtl="0">
              <a:buFont typeface="Arial" panose="020B0604020202020204" pitchFamily="34" charset="0"/>
              <a:buChar char="•"/>
            </a:pPr>
            <a:endParaRPr lang="en-gb" sz="1200" b="0" i="0" u="none" kern="1200" baseline="0" dirty="0">
              <a:solidFill>
                <a:schemeClr val="tx1"/>
              </a:solidFill>
              <a:effectLst/>
              <a:latin typeface="+mn-lt"/>
              <a:ea typeface="+mn-ea"/>
              <a:cs typeface="+mn-cs"/>
            </a:endParaRPr>
          </a:p>
          <a:p>
            <a:pPr algn="l" rtl="0"/>
            <a:r>
              <a:rPr lang="en-gb" sz="1200" b="0" i="0" u="none" kern="1200" baseline="0" dirty="0">
                <a:solidFill>
                  <a:schemeClr val="tx1"/>
                </a:solidFill>
                <a:effectLst/>
                <a:latin typeface="+mn-lt"/>
                <a:ea typeface="+mn-ea"/>
                <a:cs typeface="+mn-cs"/>
              </a:rPr>
              <a:t>SLU’s environmental assessment is leading in Europe on the design of environmental monitoring methods and is world-leading in methods for forest inventory.</a:t>
            </a:r>
          </a:p>
          <a:p>
            <a:endParaRPr lang="en-gb" sz="1200" kern="1200" dirty="0">
              <a:solidFill>
                <a:schemeClr val="tx1"/>
              </a:solidFill>
              <a:effectLst/>
              <a:latin typeface="+mn-lt"/>
              <a:ea typeface="+mn-ea"/>
              <a:cs typeface="+mn-cs"/>
            </a:endParaRPr>
          </a:p>
          <a:p>
            <a:pPr algn="l" rtl="0"/>
            <a:r>
              <a:rPr lang="en-gb" sz="1200" b="0" i="1" u="none" kern="1200" baseline="0" dirty="0">
                <a:solidFill>
                  <a:schemeClr val="tx1"/>
                </a:solidFill>
                <a:effectLst/>
                <a:latin typeface="+mn-lt"/>
                <a:ea typeface="+mn-ea"/>
                <a:cs typeface="+mn-cs"/>
              </a:rPr>
              <a:t>Read more:</a:t>
            </a:r>
            <a:r>
              <a:rPr lang="en-GB" sz="1200" b="0" i="1" u="none" kern="1200" baseline="0" dirty="0">
                <a:solidFill>
                  <a:schemeClr val="tx1"/>
                </a:solidFill>
                <a:effectLst/>
                <a:latin typeface="+mn-lt"/>
                <a:ea typeface="+mn-ea"/>
                <a:cs typeface="+mn-cs"/>
              </a:rPr>
              <a:t> https://</a:t>
            </a:r>
            <a:r>
              <a:rPr lang="en-GB" sz="1200" b="0" i="1" u="none" kern="1200" baseline="0" dirty="0" err="1">
                <a:solidFill>
                  <a:schemeClr val="tx1"/>
                </a:solidFill>
                <a:effectLst/>
                <a:latin typeface="+mn-lt"/>
                <a:ea typeface="+mn-ea"/>
                <a:cs typeface="+mn-cs"/>
              </a:rPr>
              <a:t>www.slu.se</a:t>
            </a:r>
            <a:r>
              <a:rPr lang="en-GB" sz="1200" b="0" i="1" u="none" kern="1200" baseline="0" dirty="0">
                <a:solidFill>
                  <a:schemeClr val="tx1"/>
                </a:solidFill>
                <a:effectLst/>
                <a:latin typeface="+mn-lt"/>
                <a:ea typeface="+mn-ea"/>
                <a:cs typeface="+mn-cs"/>
              </a:rPr>
              <a:t>/</a:t>
            </a:r>
            <a:r>
              <a:rPr lang="en-GB" sz="1200" b="0" i="1" u="none" kern="1200" baseline="0" dirty="0" err="1">
                <a:solidFill>
                  <a:schemeClr val="tx1"/>
                </a:solidFill>
                <a:effectLst/>
                <a:latin typeface="+mn-lt"/>
                <a:ea typeface="+mn-ea"/>
                <a:cs typeface="+mn-cs"/>
              </a:rPr>
              <a:t>en</a:t>
            </a:r>
            <a:r>
              <a:rPr lang="en-GB" sz="1200" b="0" i="1" u="none" kern="1200" baseline="0" dirty="0">
                <a:solidFill>
                  <a:schemeClr val="tx1"/>
                </a:solidFill>
                <a:effectLst/>
                <a:latin typeface="+mn-lt"/>
                <a:ea typeface="+mn-ea"/>
                <a:cs typeface="+mn-cs"/>
              </a:rPr>
              <a:t>/environment/</a:t>
            </a:r>
            <a:endParaRPr lang="en-gb"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60DCC-96EC-F048-A79B-66C0638B630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50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dirty="0">
                <a:solidFill>
                  <a:schemeClr val="tx1"/>
                </a:solidFill>
                <a:effectLst/>
                <a:latin typeface="+mn-lt"/>
                <a:ea typeface="+mn-ea"/>
                <a:cs typeface="+mn-cs"/>
              </a:rPr>
              <a:t>SLU has a comprehensive infrastructure which researchers both within and outside SLU can use. </a:t>
            </a:r>
          </a:p>
          <a:p>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Here are a few examples of our unique research infrastructure:</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u="sng" kern="1200" dirty="0">
                <a:solidFill>
                  <a:schemeClr val="tx1"/>
                </a:solidFill>
                <a:effectLst/>
                <a:latin typeface="+mn-lt"/>
                <a:ea typeface="+mn-ea"/>
                <a:cs typeface="+mn-cs"/>
                <a:hlinkClick r:id="rId3"/>
              </a:rPr>
              <a:t>R/V </a:t>
            </a:r>
            <a:r>
              <a:rPr lang="en-GB" sz="1200" b="1" u="sng" kern="1200" dirty="0" err="1">
                <a:solidFill>
                  <a:schemeClr val="tx1"/>
                </a:solidFill>
                <a:effectLst/>
                <a:latin typeface="+mn-lt"/>
                <a:ea typeface="+mn-ea"/>
                <a:cs typeface="+mn-cs"/>
                <a:hlinkClick r:id="rId3"/>
              </a:rPr>
              <a:t>Svea</a:t>
            </a:r>
            <a:r>
              <a:rPr lang="en-GB" sz="1200" b="1" u="sng" kern="1200" dirty="0">
                <a:solidFill>
                  <a:schemeClr val="tx1"/>
                </a:solidFill>
                <a:effectLst/>
                <a:latin typeface="+mn-lt"/>
                <a:ea typeface="+mn-ea"/>
                <a:cs typeface="+mn-cs"/>
                <a:hlinkClick r:id="rId3"/>
              </a:rPr>
              <a:t> research vessel</a:t>
            </a:r>
            <a:r>
              <a:rPr lang="en-GB" sz="1200" kern="1200" dirty="0">
                <a:solidFill>
                  <a:schemeClr val="tx1"/>
                </a:solidFill>
                <a:effectLst/>
                <a:latin typeface="+mn-lt"/>
                <a:ea typeface="+mn-ea"/>
                <a:cs typeface="+mn-cs"/>
              </a:rPr>
              <a:t> – one of the most modern research vessels in the world, R/V </a:t>
            </a:r>
            <a:r>
              <a:rPr lang="en-GB" sz="1200" kern="1200" dirty="0" err="1">
                <a:solidFill>
                  <a:schemeClr val="tx1"/>
                </a:solidFill>
                <a:effectLst/>
                <a:latin typeface="+mn-lt"/>
                <a:ea typeface="+mn-ea"/>
                <a:cs typeface="+mn-cs"/>
              </a:rPr>
              <a:t>Svea</a:t>
            </a:r>
            <a:r>
              <a:rPr lang="en-GB" sz="1200" kern="1200" dirty="0">
                <a:solidFill>
                  <a:schemeClr val="tx1"/>
                </a:solidFill>
                <a:effectLst/>
                <a:latin typeface="+mn-lt"/>
                <a:ea typeface="+mn-ea"/>
                <a:cs typeface="+mn-cs"/>
              </a:rPr>
              <a:t> is owned by SLU and was specially built for marine research and environmental monitoring. Operating begins in 2019.</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u="sng" kern="1200" dirty="0">
                <a:solidFill>
                  <a:schemeClr val="tx1"/>
                </a:solidFill>
                <a:effectLst/>
                <a:latin typeface="+mn-lt"/>
                <a:ea typeface="+mn-ea"/>
                <a:cs typeface="+mn-cs"/>
                <a:hlinkClick r:id="rId4"/>
              </a:rPr>
              <a:t>University Animal Hospital </a:t>
            </a:r>
            <a:r>
              <a:rPr lang="en-GB" sz="1200" u="sng" kern="1200" dirty="0">
                <a:solidFill>
                  <a:schemeClr val="tx1"/>
                </a:solidFill>
                <a:effectLst/>
                <a:latin typeface="+mn-lt"/>
                <a:ea typeface="+mn-ea"/>
                <a:cs typeface="+mn-cs"/>
                <a:hlinkClick r:id="rId4"/>
              </a:rPr>
              <a:t>(UDS)</a:t>
            </a:r>
            <a:r>
              <a:rPr lang="en-GB" sz="1200" kern="1200" dirty="0">
                <a:solidFill>
                  <a:schemeClr val="tx1"/>
                </a:solidFill>
                <a:effectLst/>
                <a:latin typeface="+mn-lt"/>
                <a:ea typeface="+mn-ea"/>
                <a:cs typeface="+mn-cs"/>
              </a:rPr>
              <a:t> – the University Animal Hospital has many specialists in veterinary medicine in Uppsala. It is the only university animal hospital in Sweden.</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Field research stations</a:t>
            </a:r>
            <a:r>
              <a:rPr lang="en-GB" sz="1200" kern="1200" dirty="0">
                <a:solidFill>
                  <a:schemeClr val="tx1"/>
                </a:solidFill>
                <a:effectLst/>
                <a:latin typeface="+mn-lt"/>
                <a:ea typeface="+mn-ea"/>
                <a:cs typeface="+mn-cs"/>
              </a:rPr>
              <a:t>, such as </a:t>
            </a:r>
            <a:r>
              <a:rPr lang="sv-SE" sz="1200" u="sng" kern="1200" dirty="0">
                <a:solidFill>
                  <a:schemeClr val="tx1"/>
                </a:solidFill>
                <a:effectLst/>
                <a:latin typeface="+mn-lt"/>
                <a:ea typeface="+mn-ea"/>
                <a:cs typeface="+mn-cs"/>
                <a:hlinkClick r:id="rId5"/>
              </a:rPr>
              <a:t>Lönnstorp </a:t>
            </a:r>
            <a:r>
              <a:rPr lang="sv-SE" sz="1200" u="none" strike="noStrike" kern="1200" dirty="0">
                <a:solidFill>
                  <a:schemeClr val="tx1"/>
                </a:solidFill>
                <a:effectLst/>
                <a:latin typeface="+mn-lt"/>
                <a:ea typeface="+mn-ea"/>
                <a:cs typeface="+mn-cs"/>
                <a:hlinkClick r:id="rId5"/>
              </a:rPr>
              <a:t>Research Station</a:t>
            </a:r>
            <a:r>
              <a:rPr lang="sv-SE" sz="1200" u="none" strike="noStrike" kern="1200" dirty="0">
                <a:solidFill>
                  <a:schemeClr val="tx1"/>
                </a:solidFill>
                <a:effectLst/>
                <a:latin typeface="+mn-lt"/>
                <a:ea typeface="+mn-ea"/>
                <a:cs typeface="+mn-cs"/>
              </a:rPr>
              <a:t> and</a:t>
            </a:r>
            <a:r>
              <a:rPr lang="sv-SE" sz="1200" kern="1200" dirty="0">
                <a:solidFill>
                  <a:schemeClr val="tx1"/>
                </a:solidFill>
                <a:effectLst/>
                <a:latin typeface="+mn-lt"/>
                <a:ea typeface="+mn-ea"/>
                <a:cs typeface="+mn-cs"/>
              </a:rPr>
              <a:t> </a:t>
            </a:r>
            <a:r>
              <a:rPr lang="sv-SE" sz="1200" u="sng" kern="1200" dirty="0">
                <a:solidFill>
                  <a:schemeClr val="tx1"/>
                </a:solidFill>
                <a:effectLst/>
                <a:latin typeface="+mn-lt"/>
                <a:ea typeface="+mn-ea"/>
                <a:cs typeface="+mn-cs"/>
                <a:hlinkClick r:id="rId6"/>
              </a:rPr>
              <a:t>Svartberget Experimental</a:t>
            </a:r>
            <a:r>
              <a:rPr lang="sv-SE" sz="1200" u="sng" kern="1200" baseline="0" dirty="0">
                <a:solidFill>
                  <a:schemeClr val="tx1"/>
                </a:solidFill>
                <a:effectLst/>
                <a:latin typeface="+mn-lt"/>
                <a:ea typeface="+mn-ea"/>
                <a:cs typeface="+mn-cs"/>
                <a:hlinkClick r:id="rId6"/>
              </a:rPr>
              <a:t> Forest</a:t>
            </a:r>
            <a:r>
              <a:rPr lang="sv-SE" sz="1200" u="none" strike="noStrike" kern="1200" dirty="0">
                <a:solidFill>
                  <a:schemeClr val="tx1"/>
                </a:solidFill>
                <a:effectLst/>
                <a:latin typeface="+mn-lt"/>
                <a:ea typeface="+mn-ea"/>
                <a:cs typeface="+mn-cs"/>
              </a:rPr>
              <a:t>.</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Facilities for animal and plant research</a:t>
            </a:r>
            <a:r>
              <a:rPr lang="en-GB" sz="1200" kern="1200" dirty="0">
                <a:solidFill>
                  <a:schemeClr val="tx1"/>
                </a:solidFill>
                <a:effectLst/>
                <a:latin typeface="+mn-lt"/>
                <a:ea typeface="+mn-ea"/>
                <a:cs typeface="+mn-cs"/>
              </a:rPr>
              <a:t>, such as the Swedish Livestock Research Centre in </a:t>
            </a:r>
            <a:r>
              <a:rPr lang="en-GB" sz="1200" kern="1200" dirty="0" err="1">
                <a:solidFill>
                  <a:schemeClr val="tx1"/>
                </a:solidFill>
                <a:effectLst/>
                <a:latin typeface="+mn-lt"/>
                <a:ea typeface="+mn-ea"/>
                <a:cs typeface="+mn-cs"/>
              </a:rPr>
              <a:t>Lövsta</a:t>
            </a:r>
            <a:r>
              <a:rPr lang="en-GB" sz="1200" kern="1200" dirty="0">
                <a:solidFill>
                  <a:schemeClr val="tx1"/>
                </a:solidFill>
                <a:effectLst/>
                <a:latin typeface="+mn-lt"/>
                <a:ea typeface="+mn-ea"/>
                <a:cs typeface="+mn-cs"/>
              </a:rPr>
              <a:t> and the </a:t>
            </a:r>
            <a:r>
              <a:rPr lang="en-GB" sz="1200" u="sng" kern="1200" dirty="0" err="1">
                <a:solidFill>
                  <a:schemeClr val="tx1"/>
                </a:solidFill>
                <a:effectLst/>
                <a:latin typeface="+mn-lt"/>
                <a:ea typeface="+mn-ea"/>
                <a:cs typeface="+mn-cs"/>
                <a:hlinkClick r:id="rId7"/>
              </a:rPr>
              <a:t>Biotron</a:t>
            </a:r>
            <a:r>
              <a:rPr lang="en-GB" sz="1200" u="sng" kern="1200" dirty="0">
                <a:solidFill>
                  <a:schemeClr val="tx1"/>
                </a:solidFill>
                <a:effectLst/>
                <a:latin typeface="+mn-lt"/>
                <a:ea typeface="+mn-ea"/>
                <a:cs typeface="+mn-cs"/>
                <a:hlinkClick r:id="rId7"/>
              </a:rPr>
              <a:t> in </a:t>
            </a:r>
            <a:r>
              <a:rPr lang="en-GB" sz="1200" u="sng" kern="1200" dirty="0" err="1">
                <a:solidFill>
                  <a:schemeClr val="tx1"/>
                </a:solidFill>
                <a:effectLst/>
                <a:latin typeface="+mn-lt"/>
                <a:ea typeface="+mn-ea"/>
                <a:cs typeface="+mn-cs"/>
                <a:hlinkClick r:id="rId7"/>
              </a:rPr>
              <a:t>Alnarp</a:t>
            </a:r>
            <a:r>
              <a:rPr lang="en-GB" sz="1200" kern="1200" dirty="0">
                <a:solidFill>
                  <a:schemeClr val="tx1"/>
                </a:solidFill>
                <a:effectLst/>
                <a:latin typeface="+mn-lt"/>
                <a:ea typeface="+mn-ea"/>
                <a:cs typeface="+mn-cs"/>
              </a:rPr>
              <a:t>.</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Databases and biobanks</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8"/>
              </a:rPr>
              <a:t>The Swedish National Gene </a:t>
            </a:r>
            <a:r>
              <a:rPr lang="en-GB" sz="1200" u="sng" kern="1200" dirty="0" err="1">
                <a:solidFill>
                  <a:schemeClr val="tx1"/>
                </a:solidFill>
                <a:effectLst/>
                <a:latin typeface="+mn-lt"/>
                <a:ea typeface="+mn-ea"/>
                <a:cs typeface="+mn-cs"/>
                <a:hlinkClick r:id="rId8"/>
              </a:rPr>
              <a:t>Bankf</a:t>
            </a:r>
            <a:r>
              <a:rPr lang="en-GB" sz="1200" u="sng" kern="1200" dirty="0">
                <a:solidFill>
                  <a:schemeClr val="tx1"/>
                </a:solidFill>
                <a:effectLst/>
                <a:latin typeface="+mn-lt"/>
                <a:ea typeface="+mn-ea"/>
                <a:cs typeface="+mn-cs"/>
                <a:hlinkClick r:id="rId8"/>
              </a:rPr>
              <a:t> or </a:t>
            </a:r>
            <a:r>
              <a:rPr lang="en-GB" sz="1200" u="sng" kern="1200" dirty="0" err="1">
                <a:solidFill>
                  <a:schemeClr val="tx1"/>
                </a:solidFill>
                <a:effectLst/>
                <a:latin typeface="+mn-lt"/>
                <a:ea typeface="+mn-ea"/>
                <a:cs typeface="+mn-cs"/>
                <a:hlinkClick r:id="rId8"/>
              </a:rPr>
              <a:t>Vegetateively</a:t>
            </a:r>
            <a:r>
              <a:rPr lang="en-GB" sz="1200" u="sng" kern="1200" baseline="0" dirty="0">
                <a:solidFill>
                  <a:schemeClr val="tx1"/>
                </a:solidFill>
                <a:effectLst/>
                <a:latin typeface="+mn-lt"/>
                <a:ea typeface="+mn-ea"/>
                <a:cs typeface="+mn-cs"/>
                <a:hlinkClick r:id="rId8"/>
              </a:rPr>
              <a:t> Propagated Horticultural Crops</a:t>
            </a:r>
            <a:r>
              <a:rPr lang="en-GB" sz="1200" kern="1200" dirty="0">
                <a:solidFill>
                  <a:schemeClr val="tx1"/>
                </a:solidFill>
                <a:effectLst/>
                <a:latin typeface="+mn-lt"/>
                <a:ea typeface="+mn-ea"/>
                <a:cs typeface="+mn-cs"/>
              </a:rPr>
              <a:t> and </a:t>
            </a:r>
            <a:r>
              <a:rPr lang="en-GB" sz="1200" u="sng" kern="1200" dirty="0">
                <a:solidFill>
                  <a:schemeClr val="tx1"/>
                </a:solidFill>
                <a:effectLst/>
                <a:latin typeface="+mn-lt"/>
                <a:ea typeface="+mn-ea"/>
                <a:cs typeface="+mn-cs"/>
                <a:hlinkClick r:id="rId9"/>
              </a:rPr>
              <a:t>soil,</a:t>
            </a:r>
            <a:r>
              <a:rPr lang="en-GB" sz="1200" u="sng" kern="1200" baseline="0" dirty="0">
                <a:solidFill>
                  <a:schemeClr val="tx1"/>
                </a:solidFill>
                <a:effectLst/>
                <a:latin typeface="+mn-lt"/>
                <a:ea typeface="+mn-ea"/>
                <a:cs typeface="+mn-cs"/>
                <a:hlinkClick r:id="rId9"/>
              </a:rPr>
              <a:t> water and environmental </a:t>
            </a:r>
            <a:r>
              <a:rPr lang="en-GB" sz="1200" u="sng" kern="1200" dirty="0">
                <a:solidFill>
                  <a:schemeClr val="tx1"/>
                </a:solidFill>
                <a:effectLst/>
                <a:latin typeface="+mn-lt"/>
                <a:ea typeface="+mn-ea"/>
                <a:cs typeface="+mn-cs"/>
                <a:hlinkClick r:id="rId9"/>
              </a:rPr>
              <a:t>data</a:t>
            </a:r>
            <a:r>
              <a:rPr lang="en-GB" sz="1200" kern="1200" dirty="0">
                <a:solidFill>
                  <a:schemeClr val="tx1"/>
                </a:solidFill>
                <a:effectLst/>
                <a:latin typeface="+mn-lt"/>
                <a:ea typeface="+mn-ea"/>
                <a:cs typeface="+mn-cs"/>
              </a:rPr>
              <a:t>.</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Laboratories</a:t>
            </a:r>
            <a:r>
              <a:rPr lang="en-GB" sz="1200" kern="1200" dirty="0">
                <a:solidFill>
                  <a:schemeClr val="tx1"/>
                </a:solidFill>
                <a:effectLst/>
                <a:latin typeface="+mn-lt"/>
                <a:ea typeface="+mn-ea"/>
                <a:cs typeface="+mn-cs"/>
              </a:rPr>
              <a:t>: the </a:t>
            </a:r>
            <a:r>
              <a:rPr lang="en-GB" sz="1200" u="sng" kern="1200" dirty="0">
                <a:solidFill>
                  <a:schemeClr val="tx1"/>
                </a:solidFill>
                <a:effectLst/>
                <a:latin typeface="+mn-lt"/>
                <a:ea typeface="+mn-ea"/>
                <a:cs typeface="+mn-cs"/>
                <a:hlinkClick r:id="rId10"/>
              </a:rPr>
              <a:t>Fish</a:t>
            </a:r>
            <a:r>
              <a:rPr lang="en-GB" sz="1200" u="sng" kern="1200" baseline="0" dirty="0">
                <a:solidFill>
                  <a:schemeClr val="tx1"/>
                </a:solidFill>
                <a:effectLst/>
                <a:latin typeface="+mn-lt"/>
                <a:ea typeface="+mn-ea"/>
                <a:cs typeface="+mn-cs"/>
                <a:hlinkClick r:id="rId10"/>
              </a:rPr>
              <a:t> Genetics Laboratory</a:t>
            </a:r>
            <a:r>
              <a:rPr lang="en-GB" sz="1200" kern="1200" dirty="0">
                <a:solidFill>
                  <a:schemeClr val="tx1"/>
                </a:solidFill>
                <a:effectLst/>
                <a:latin typeface="+mn-lt"/>
                <a:ea typeface="+mn-ea"/>
                <a:cs typeface="+mn-cs"/>
              </a:rPr>
              <a:t> at the Institute of Freshwater Research and the </a:t>
            </a:r>
            <a:r>
              <a:rPr lang="en-GB" sz="1200" u="sng" kern="1200" dirty="0">
                <a:solidFill>
                  <a:schemeClr val="tx1"/>
                </a:solidFill>
                <a:effectLst/>
                <a:latin typeface="+mn-lt"/>
                <a:ea typeface="+mn-ea"/>
                <a:cs typeface="+mn-cs"/>
                <a:hlinkClick r:id="rId11"/>
              </a:rPr>
              <a:t>Tree Transformation</a:t>
            </a:r>
            <a:r>
              <a:rPr lang="en-GB" sz="1200" u="sng" kern="1200" baseline="0" dirty="0">
                <a:solidFill>
                  <a:schemeClr val="tx1"/>
                </a:solidFill>
                <a:effectLst/>
                <a:latin typeface="+mn-lt"/>
                <a:ea typeface="+mn-ea"/>
                <a:cs typeface="+mn-cs"/>
                <a:hlinkClick r:id="rId11"/>
              </a:rPr>
              <a:t> Platform</a:t>
            </a:r>
            <a:r>
              <a:rPr lang="en-GB" sz="1200" kern="1200" dirty="0">
                <a:solidFill>
                  <a:schemeClr val="tx1"/>
                </a:solidFill>
                <a:effectLst/>
                <a:latin typeface="+mn-lt"/>
                <a:ea typeface="+mn-ea"/>
                <a:cs typeface="+mn-cs"/>
              </a:rPr>
              <a:t> at </a:t>
            </a:r>
            <a:r>
              <a:rPr lang="en-GB" sz="1200" kern="1200" dirty="0" err="1">
                <a:solidFill>
                  <a:schemeClr val="tx1"/>
                </a:solidFill>
                <a:effectLst/>
                <a:latin typeface="+mn-lt"/>
                <a:ea typeface="+mn-ea"/>
                <a:cs typeface="+mn-cs"/>
              </a:rPr>
              <a:t>Umeå</a:t>
            </a:r>
            <a:r>
              <a:rPr lang="en-GB" sz="1200" kern="1200" dirty="0">
                <a:solidFill>
                  <a:schemeClr val="tx1"/>
                </a:solidFill>
                <a:effectLst/>
                <a:latin typeface="+mn-lt"/>
                <a:ea typeface="+mn-ea"/>
                <a:cs typeface="+mn-cs"/>
              </a:rPr>
              <a:t> Plant Science Centre.</a:t>
            </a: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0" indent="0">
              <a:buFont typeface="Arial" panose="020B0604020202020204" pitchFamily="34" charset="0"/>
              <a:buNone/>
            </a:pPr>
            <a:r>
              <a:rPr lang="en-GB" sz="1200" b="1" kern="1200" dirty="0">
                <a:solidFill>
                  <a:schemeClr val="tx1"/>
                </a:solidFill>
                <a:effectLst/>
                <a:latin typeface="+mn-lt"/>
                <a:ea typeface="+mn-ea"/>
                <a:cs typeface="+mn-cs"/>
              </a:rPr>
              <a:t>SLU also coordinates </a:t>
            </a:r>
            <a:r>
              <a:rPr lang="en-GB" sz="1200" kern="1200" dirty="0">
                <a:solidFill>
                  <a:schemeClr val="tx1"/>
                </a:solidFill>
                <a:effectLst/>
                <a:latin typeface="+mn-lt"/>
                <a:ea typeface="+mn-ea"/>
                <a:cs typeface="+mn-cs"/>
              </a:rPr>
              <a:t>the two national research infrastructures </a:t>
            </a:r>
            <a:r>
              <a:rPr lang="en-GB" sz="1200" u="sng" kern="1200" dirty="0">
                <a:solidFill>
                  <a:schemeClr val="tx1"/>
                </a:solidFill>
                <a:effectLst/>
                <a:latin typeface="+mn-lt"/>
                <a:ea typeface="+mn-ea"/>
                <a:cs typeface="+mn-cs"/>
                <a:hlinkClick r:id="rId12"/>
              </a:rPr>
              <a:t>Swedish </a:t>
            </a:r>
            <a:r>
              <a:rPr lang="en-GB" sz="1200" u="sng" kern="1200" dirty="0" err="1">
                <a:solidFill>
                  <a:schemeClr val="tx1"/>
                </a:solidFill>
                <a:effectLst/>
                <a:latin typeface="+mn-lt"/>
                <a:ea typeface="+mn-ea"/>
                <a:cs typeface="+mn-cs"/>
                <a:hlinkClick r:id="rId12"/>
              </a:rPr>
              <a:t>Lifewatch</a:t>
            </a:r>
            <a:r>
              <a:rPr lang="en-GB" sz="1200" kern="1200" dirty="0">
                <a:solidFill>
                  <a:schemeClr val="tx1"/>
                </a:solidFill>
                <a:effectLst/>
                <a:latin typeface="+mn-lt"/>
                <a:ea typeface="+mn-ea"/>
                <a:cs typeface="+mn-cs"/>
              </a:rPr>
              <a:t> and the </a:t>
            </a:r>
            <a:r>
              <a:rPr lang="en-GB" sz="1200" u="sng" kern="1200" dirty="0">
                <a:solidFill>
                  <a:schemeClr val="tx1"/>
                </a:solidFill>
                <a:effectLst/>
                <a:latin typeface="+mn-lt"/>
                <a:ea typeface="+mn-ea"/>
                <a:cs typeface="+mn-cs"/>
                <a:hlinkClick r:id="rId13"/>
              </a:rPr>
              <a:t>Swedish Infrastructure for Ecosystem Science</a:t>
            </a:r>
            <a:r>
              <a:rPr lang="en-GB" sz="1200" u="none" strike="noStrike" kern="1200" dirty="0">
                <a:solidFill>
                  <a:schemeClr val="tx1"/>
                </a:solidFill>
                <a:effectLst/>
                <a:latin typeface="+mn-lt"/>
                <a:ea typeface="+mn-ea"/>
                <a:cs typeface="+mn-cs"/>
                <a:hlinkClick r:id="rId13"/>
              </a:rPr>
              <a:t> (Sites)</a:t>
            </a:r>
            <a:r>
              <a:rPr lang="en-GB" sz="1200" u="none" strike="noStrike" kern="1200" dirty="0">
                <a:solidFill>
                  <a:schemeClr val="tx1"/>
                </a:solidFill>
                <a:effectLst/>
                <a:latin typeface="+mn-lt"/>
                <a:ea typeface="+mn-ea"/>
                <a:cs typeface="+mn-cs"/>
              </a:rPr>
              <a:t>.</a:t>
            </a:r>
            <a:br>
              <a:rPr lang="sv-SE" sz="1200" u="none" strike="noStrike" kern="1200" dirty="0">
                <a:solidFill>
                  <a:schemeClr val="tx1"/>
                </a:solidFill>
                <a:effectLst/>
                <a:latin typeface="+mn-lt"/>
                <a:ea typeface="+mn-ea"/>
                <a:cs typeface="+mn-cs"/>
              </a:rPr>
            </a:br>
            <a:endParaRPr lang="sv-SE" sz="1200" b="0" i="0" u="none" kern="1200" dirty="0">
              <a:solidFill>
                <a:schemeClr val="tx1"/>
              </a:solidFill>
              <a:effectLst/>
              <a:latin typeface="Arial" panose="020B0604020202020204" pitchFamily="34" charset="0"/>
              <a:ea typeface="+mn-ea"/>
              <a:cs typeface="Arial" panose="020B0604020202020204" pitchFamily="34" charset="0"/>
            </a:endParaRPr>
          </a:p>
          <a:p>
            <a:r>
              <a:rPr lang="en-GB" sz="1200" i="1" kern="1200" dirty="0">
                <a:solidFill>
                  <a:schemeClr val="tx1"/>
                </a:solidFill>
                <a:effectLst/>
                <a:latin typeface="+mn-lt"/>
                <a:ea typeface="+mn-ea"/>
                <a:cs typeface="+mn-cs"/>
              </a:rPr>
              <a:t>For more on our research infrastructure, see: https://</a:t>
            </a:r>
            <a:r>
              <a:rPr lang="en-GB" sz="1200" i="1" kern="1200" dirty="0" err="1">
                <a:solidFill>
                  <a:schemeClr val="tx1"/>
                </a:solidFill>
                <a:effectLst/>
                <a:latin typeface="+mn-lt"/>
                <a:ea typeface="+mn-ea"/>
                <a:cs typeface="+mn-cs"/>
              </a:rPr>
              <a:t>www.slu.se</a:t>
            </a:r>
            <a:r>
              <a:rPr lang="en-GB" sz="1200" i="1" kern="1200" dirty="0">
                <a:solidFill>
                  <a:schemeClr val="tx1"/>
                </a:solidFill>
                <a:effectLst/>
                <a:latin typeface="+mn-lt"/>
                <a:ea typeface="+mn-ea"/>
                <a:cs typeface="+mn-cs"/>
              </a:rPr>
              <a:t>/</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/research/research-infrastructures/</a:t>
            </a:r>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60DCC-96EC-F048-A79B-66C0638B630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469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dirty="0">
                <a:solidFill>
                  <a:schemeClr val="tx1"/>
                </a:solidFill>
                <a:effectLst/>
                <a:latin typeface="+mn-lt"/>
                <a:ea typeface="+mn-ea"/>
                <a:cs typeface="+mn-cs"/>
              </a:rPr>
              <a:t>SLU is located at three principal locations </a:t>
            </a:r>
            <a:r>
              <a:rPr lang="en-GB" sz="1200" kern="1200" dirty="0">
                <a:solidFill>
                  <a:schemeClr val="tx1"/>
                </a:solidFill>
                <a:effectLst/>
                <a:latin typeface="+mn-lt"/>
                <a:ea typeface="+mn-ea"/>
                <a:cs typeface="+mn-cs"/>
              </a:rPr>
              <a:t>that are home to our four faculties: </a:t>
            </a:r>
          </a:p>
          <a:p>
            <a:endParaRPr lang="en-GB"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i="0" kern="1200" dirty="0" err="1">
                <a:solidFill>
                  <a:schemeClr val="tx1"/>
                </a:solidFill>
                <a:effectLst/>
                <a:latin typeface="+mn-lt"/>
                <a:ea typeface="+mn-ea"/>
                <a:cs typeface="+mn-cs"/>
              </a:rPr>
              <a:t>Alnarp</a:t>
            </a:r>
            <a:r>
              <a:rPr lang="en-GB" sz="1200" i="0" kern="1200" dirty="0">
                <a:solidFill>
                  <a:schemeClr val="tx1"/>
                </a:solidFill>
                <a:effectLst/>
                <a:latin typeface="+mn-lt"/>
                <a:ea typeface="+mn-ea"/>
                <a:cs typeface="+mn-cs"/>
              </a:rPr>
              <a:t> – the Faculty of Landscape Architecture, Horticultural and Crop Production Science</a:t>
            </a:r>
            <a:endParaRPr lang="sv-SE" sz="120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i="0" kern="1200" dirty="0" err="1">
                <a:solidFill>
                  <a:schemeClr val="tx1"/>
                </a:solidFill>
                <a:effectLst/>
                <a:latin typeface="+mn-lt"/>
                <a:ea typeface="+mn-ea"/>
                <a:cs typeface="+mn-cs"/>
              </a:rPr>
              <a:t>Umeå</a:t>
            </a:r>
            <a:r>
              <a:rPr lang="en-GB" sz="1200" i="0" kern="1200" dirty="0">
                <a:solidFill>
                  <a:schemeClr val="tx1"/>
                </a:solidFill>
                <a:effectLst/>
                <a:latin typeface="+mn-lt"/>
                <a:ea typeface="+mn-ea"/>
                <a:cs typeface="+mn-cs"/>
              </a:rPr>
              <a:t> – the Faculty of Forest Sciences</a:t>
            </a:r>
            <a:endParaRPr lang="sv-SE" sz="120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i="0" kern="1200" dirty="0">
                <a:solidFill>
                  <a:schemeClr val="tx1"/>
                </a:solidFill>
                <a:effectLst/>
                <a:latin typeface="+mn-lt"/>
                <a:ea typeface="+mn-ea"/>
                <a:cs typeface="+mn-cs"/>
              </a:rPr>
              <a:t>Uppsala</a:t>
            </a:r>
            <a:r>
              <a:rPr lang="en-GB" sz="1200" i="0" kern="1200" dirty="0">
                <a:solidFill>
                  <a:schemeClr val="tx1"/>
                </a:solidFill>
                <a:effectLst/>
                <a:latin typeface="+mn-lt"/>
                <a:ea typeface="+mn-ea"/>
                <a:cs typeface="+mn-cs"/>
              </a:rPr>
              <a:t> – the Faculty of Natural Resources and Agricultural Sciences and the Faculty of Veterinary Medicine and Animal Science</a:t>
            </a:r>
            <a:endParaRPr lang="sv-SE" sz="1200" i="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also conduct research, education, environmental assessment and collaborative activities at many research stations, experimental parks and campuses throughout Sweden. (Please observe</a:t>
            </a:r>
            <a:r>
              <a:rPr lang="en-GB" sz="1200" kern="1200" baseline="0" dirty="0">
                <a:solidFill>
                  <a:schemeClr val="tx1"/>
                </a:solidFill>
                <a:effectLst/>
                <a:latin typeface="+mn-lt"/>
                <a:ea typeface="+mn-ea"/>
                <a:cs typeface="+mn-cs"/>
              </a:rPr>
              <a:t> that t</a:t>
            </a:r>
            <a:r>
              <a:rPr lang="en-GB" sz="1200" kern="1200" dirty="0">
                <a:solidFill>
                  <a:schemeClr val="tx1"/>
                </a:solidFill>
                <a:effectLst/>
                <a:latin typeface="+mn-lt"/>
                <a:ea typeface="+mn-ea"/>
                <a:cs typeface="+mn-cs"/>
              </a:rPr>
              <a:t>he map is simplified and only</a:t>
            </a:r>
            <a:r>
              <a:rPr lang="en-GB" sz="1200" kern="1200" baseline="0" dirty="0">
                <a:solidFill>
                  <a:schemeClr val="tx1"/>
                </a:solidFill>
                <a:effectLst/>
                <a:latin typeface="+mn-lt"/>
                <a:ea typeface="+mn-ea"/>
                <a:cs typeface="+mn-cs"/>
              </a:rPr>
              <a:t> illustrates that SLU is situated all over Sweden.)</a:t>
            </a:r>
            <a:endParaRPr lang="sv-SE"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also have many international exchange schemes for students and researchers.</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Read more at: https://</a:t>
            </a:r>
            <a:r>
              <a:rPr lang="en-GB" sz="1200" i="1" kern="1200" dirty="0" err="1">
                <a:solidFill>
                  <a:schemeClr val="tx1"/>
                </a:solidFill>
                <a:effectLst/>
                <a:latin typeface="+mn-lt"/>
                <a:ea typeface="+mn-ea"/>
                <a:cs typeface="+mn-cs"/>
              </a:rPr>
              <a:t>www.slu.se</a:t>
            </a:r>
            <a:r>
              <a:rPr lang="en-GB" sz="1200" i="1" kern="1200" dirty="0">
                <a:solidFill>
                  <a:schemeClr val="tx1"/>
                </a:solidFill>
                <a:effectLst/>
                <a:latin typeface="+mn-lt"/>
                <a:ea typeface="+mn-ea"/>
                <a:cs typeface="+mn-cs"/>
              </a:rPr>
              <a:t>/</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/about-</a:t>
            </a:r>
            <a:r>
              <a:rPr lang="en-GB" sz="1200" i="1" kern="1200" dirty="0" err="1">
                <a:solidFill>
                  <a:schemeClr val="tx1"/>
                </a:solidFill>
                <a:effectLst/>
                <a:latin typeface="+mn-lt"/>
                <a:ea typeface="+mn-ea"/>
                <a:cs typeface="+mn-cs"/>
              </a:rPr>
              <a:t>slu</a:t>
            </a:r>
            <a:r>
              <a:rPr lang="en-GB" sz="1200" i="1" kern="1200" dirty="0">
                <a:solidFill>
                  <a:schemeClr val="tx1"/>
                </a:solidFill>
                <a:effectLst/>
                <a:latin typeface="+mn-lt"/>
                <a:ea typeface="+mn-ea"/>
                <a:cs typeface="+mn-cs"/>
              </a:rPr>
              <a:t>/visit-</a:t>
            </a:r>
            <a:r>
              <a:rPr lang="en-GB" sz="1200" i="1" kern="1200" dirty="0" err="1">
                <a:solidFill>
                  <a:schemeClr val="tx1"/>
                </a:solidFill>
                <a:effectLst/>
                <a:latin typeface="+mn-lt"/>
                <a:ea typeface="+mn-ea"/>
                <a:cs typeface="+mn-cs"/>
              </a:rPr>
              <a:t>slu</a:t>
            </a:r>
            <a:r>
              <a:rPr lang="en-GB" sz="1200" i="1" kern="1200" dirty="0">
                <a:solidFill>
                  <a:schemeClr val="tx1"/>
                </a:solidFill>
                <a:effectLst/>
                <a:latin typeface="+mn-lt"/>
                <a:ea typeface="+mn-ea"/>
                <a:cs typeface="+mn-cs"/>
              </a:rPr>
              <a:t>/locations-and-campuses/</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86D60DCC-96EC-F048-A79B-66C0638B630C}" type="slidenum">
              <a:rPr lang="sv-SE" smtClean="0"/>
              <a:t>17</a:t>
            </a:fld>
            <a:endParaRPr lang="sv-SE"/>
          </a:p>
        </p:txBody>
      </p:sp>
    </p:spTree>
    <p:extLst>
      <p:ext uri="{BB962C8B-B14F-4D97-AF65-F5344CB8AC3E}">
        <p14:creationId xmlns:p14="http://schemas.microsoft.com/office/powerpoint/2010/main" val="1979368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dirty="0">
                <a:solidFill>
                  <a:schemeClr val="tx1"/>
                </a:solidFill>
                <a:effectLst/>
                <a:latin typeface="+mn-lt"/>
                <a:ea typeface="+mn-ea"/>
                <a:cs typeface="+mn-cs"/>
              </a:rPr>
              <a:t>SLU in figures in 2025:</a:t>
            </a:r>
            <a:endParaRPr lang="sv-SE" sz="1200" kern="1200" dirty="0">
              <a:solidFill>
                <a:schemeClr val="tx1"/>
              </a:solidFill>
              <a:effectLst/>
              <a:latin typeface="+mn-lt"/>
              <a:ea typeface="+mn-ea"/>
              <a:cs typeface="+mn-cs"/>
            </a:endParaRP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For more facts &amp; figures, see: https://</a:t>
            </a:r>
            <a:r>
              <a:rPr lang="en-GB" sz="1200" i="1" kern="1200" dirty="0" err="1">
                <a:solidFill>
                  <a:schemeClr val="tx1"/>
                </a:solidFill>
                <a:effectLst/>
                <a:latin typeface="+mn-lt"/>
                <a:ea typeface="+mn-ea"/>
                <a:cs typeface="+mn-cs"/>
              </a:rPr>
              <a:t>www.slu.se</a:t>
            </a:r>
            <a:r>
              <a:rPr lang="en-GB" sz="1200" i="1" kern="1200" dirty="0">
                <a:solidFill>
                  <a:schemeClr val="tx1"/>
                </a:solidFill>
                <a:effectLst/>
                <a:latin typeface="+mn-lt"/>
                <a:ea typeface="+mn-ea"/>
                <a:cs typeface="+mn-cs"/>
              </a:rPr>
              <a:t>/</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/about-</a:t>
            </a:r>
            <a:r>
              <a:rPr lang="en-GB" sz="1200" i="1" kern="1200" dirty="0" err="1">
                <a:solidFill>
                  <a:schemeClr val="tx1"/>
                </a:solidFill>
                <a:effectLst/>
                <a:latin typeface="+mn-lt"/>
                <a:ea typeface="+mn-ea"/>
                <a:cs typeface="+mn-cs"/>
              </a:rPr>
              <a:t>slu</a:t>
            </a:r>
            <a:r>
              <a:rPr lang="en-GB" sz="1200" i="1" kern="1200" dirty="0">
                <a:solidFill>
                  <a:schemeClr val="tx1"/>
                </a:solidFill>
                <a:effectLst/>
                <a:latin typeface="+mn-lt"/>
                <a:ea typeface="+mn-ea"/>
                <a:cs typeface="+mn-cs"/>
              </a:rPr>
              <a:t>/about-the-university/</a:t>
            </a:r>
            <a:r>
              <a:rPr lang="en-GB" sz="1200" i="1" kern="1200" dirty="0" err="1">
                <a:solidFill>
                  <a:schemeClr val="tx1"/>
                </a:solidFill>
                <a:effectLst/>
                <a:latin typeface="+mn-lt"/>
                <a:ea typeface="+mn-ea"/>
                <a:cs typeface="+mn-cs"/>
              </a:rPr>
              <a:t>slu</a:t>
            </a:r>
            <a:r>
              <a:rPr lang="en-GB" sz="1200" i="1" kern="1200" dirty="0">
                <a:solidFill>
                  <a:schemeClr val="tx1"/>
                </a:solidFill>
                <a:effectLst/>
                <a:latin typeface="+mn-lt"/>
                <a:ea typeface="+mn-ea"/>
                <a:cs typeface="+mn-cs"/>
              </a:rPr>
              <a:t>-in-figures/</a:t>
            </a:r>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10"/>
          </p:nvPr>
        </p:nvSpPr>
        <p:spPr/>
        <p:txBody>
          <a:bodyPr/>
          <a:lstStyle/>
          <a:p>
            <a:fld id="{86D60DCC-96EC-F048-A79B-66C0638B630C}" type="slidenum">
              <a:rPr lang="sv-SE" smtClean="0"/>
              <a:t>18</a:t>
            </a:fld>
            <a:endParaRPr lang="sv-SE"/>
          </a:p>
        </p:txBody>
      </p:sp>
    </p:spTree>
    <p:extLst>
      <p:ext uri="{BB962C8B-B14F-4D97-AF65-F5344CB8AC3E}">
        <p14:creationId xmlns:p14="http://schemas.microsoft.com/office/powerpoint/2010/main" val="3564309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b="1" kern="1200" dirty="0">
                <a:solidFill>
                  <a:schemeClr val="tx1"/>
                </a:solidFill>
                <a:effectLst/>
                <a:latin typeface="Arial" panose="020B0604020202020204" pitchFamily="34" charset="0"/>
                <a:ea typeface="+mn-ea"/>
                <a:cs typeface="Arial" panose="020B0604020202020204" pitchFamily="34" charset="0"/>
              </a:rPr>
              <a:t>SLU in </a:t>
            </a:r>
            <a:r>
              <a:rPr lang="sv-SE" sz="1200" b="1" kern="1200" dirty="0" err="1">
                <a:solidFill>
                  <a:schemeClr val="tx1"/>
                </a:solidFill>
                <a:effectLst/>
                <a:latin typeface="Arial" panose="020B0604020202020204" pitchFamily="34" charset="0"/>
                <a:ea typeface="+mn-ea"/>
                <a:cs typeface="Arial" panose="020B0604020202020204" pitchFamily="34" charset="0"/>
              </a:rPr>
              <a:t>figures</a:t>
            </a:r>
            <a:r>
              <a:rPr lang="sv-SE" sz="1200" b="1" kern="1200" dirty="0">
                <a:solidFill>
                  <a:schemeClr val="tx1"/>
                </a:solidFill>
                <a:effectLst/>
                <a:latin typeface="Arial" panose="020B0604020202020204" pitchFamily="34" charset="0"/>
                <a:ea typeface="+mn-ea"/>
                <a:cs typeface="Arial" panose="020B0604020202020204" pitchFamily="34" charset="0"/>
              </a:rPr>
              <a:t> </a:t>
            </a:r>
          </a:p>
          <a:p>
            <a:pPr lvl="0"/>
            <a:r>
              <a:rPr lang="sv-SE" sz="1200" b="1" kern="1200" dirty="0">
                <a:solidFill>
                  <a:schemeClr val="tx1"/>
                </a:solidFill>
                <a:effectLst/>
                <a:latin typeface="Arial" panose="020B0604020202020204" pitchFamily="34" charset="0"/>
                <a:ea typeface="+mn-ea"/>
                <a:cs typeface="Arial" panose="020B0604020202020204" pitchFamily="34" charset="0"/>
              </a:rPr>
              <a:t>• Research and </a:t>
            </a:r>
            <a:r>
              <a:rPr lang="sv-SE" sz="1200" b="1" kern="1200" dirty="0" err="1">
                <a:solidFill>
                  <a:schemeClr val="tx1"/>
                </a:solidFill>
                <a:effectLst/>
                <a:latin typeface="Arial" panose="020B0604020202020204" pitchFamily="34" charset="0"/>
                <a:ea typeface="+mn-ea"/>
                <a:cs typeface="Arial" panose="020B0604020202020204" pitchFamily="34" charset="0"/>
              </a:rPr>
              <a:t>doctoral</a:t>
            </a:r>
            <a:r>
              <a:rPr lang="sv-SE" sz="1200" b="1" kern="1200" dirty="0">
                <a:solidFill>
                  <a:schemeClr val="tx1"/>
                </a:solidFill>
                <a:effectLst/>
                <a:latin typeface="Arial" panose="020B0604020202020204" pitchFamily="34" charset="0"/>
                <a:ea typeface="+mn-ea"/>
                <a:cs typeface="Arial" panose="020B0604020202020204" pitchFamily="34" charset="0"/>
              </a:rPr>
              <a:t> </a:t>
            </a:r>
            <a:r>
              <a:rPr lang="sv-SE" sz="1200" b="1" kern="1200" dirty="0" err="1">
                <a:solidFill>
                  <a:schemeClr val="tx1"/>
                </a:solidFill>
                <a:effectLst/>
                <a:latin typeface="Arial" panose="020B0604020202020204" pitchFamily="34" charset="0"/>
                <a:ea typeface="+mn-ea"/>
                <a:cs typeface="Arial" panose="020B0604020202020204" pitchFamily="34" charset="0"/>
              </a:rPr>
              <a:t>education</a:t>
            </a:r>
            <a:r>
              <a:rPr lang="sv-SE" sz="1200" b="1" kern="1200" dirty="0">
                <a:solidFill>
                  <a:schemeClr val="tx1"/>
                </a:solidFill>
                <a:effectLst/>
                <a:latin typeface="Arial" panose="020B0604020202020204" pitchFamily="34" charset="0"/>
                <a:ea typeface="+mn-ea"/>
                <a:cs typeface="Arial" panose="020B0604020202020204" pitchFamily="34" charset="0"/>
              </a:rPr>
              <a:t> 68 </a:t>
            </a:r>
            <a:r>
              <a:rPr lang="sv-SE" sz="1200" b="1" kern="1200" dirty="0" err="1">
                <a:solidFill>
                  <a:schemeClr val="tx1"/>
                </a:solidFill>
                <a:effectLst/>
                <a:latin typeface="Arial" panose="020B0604020202020204" pitchFamily="34" charset="0"/>
                <a:ea typeface="+mn-ea"/>
                <a:cs typeface="Arial" panose="020B0604020202020204" pitchFamily="34" charset="0"/>
              </a:rPr>
              <a:t>percent</a:t>
            </a:r>
            <a:r>
              <a:rPr lang="sv-SE" sz="1200" b="1" kern="1200" dirty="0">
                <a:solidFill>
                  <a:schemeClr val="tx1"/>
                </a:solidFill>
                <a:effectLst/>
                <a:latin typeface="Arial" panose="020B0604020202020204" pitchFamily="34" charset="0"/>
                <a:ea typeface="+mn-ea"/>
                <a:cs typeface="Arial" panose="020B0604020202020204" pitchFamily="34" charset="0"/>
              </a:rPr>
              <a:t> </a:t>
            </a:r>
          </a:p>
          <a:p>
            <a:pPr lvl="0"/>
            <a:r>
              <a:rPr lang="sv-SE" sz="1200" b="1" kern="1200" dirty="0">
                <a:solidFill>
                  <a:schemeClr val="tx1"/>
                </a:solidFill>
                <a:effectLst/>
                <a:latin typeface="Arial" panose="020B0604020202020204" pitchFamily="34" charset="0"/>
                <a:ea typeface="+mn-ea"/>
                <a:cs typeface="Arial" panose="020B0604020202020204" pitchFamily="34" charset="0"/>
              </a:rPr>
              <a:t>• </a:t>
            </a:r>
            <a:r>
              <a:rPr lang="sv-SE" sz="1200" b="1" kern="1200" dirty="0" err="1">
                <a:solidFill>
                  <a:schemeClr val="tx1"/>
                </a:solidFill>
                <a:effectLst/>
                <a:latin typeface="Arial" panose="020B0604020202020204" pitchFamily="34" charset="0"/>
                <a:ea typeface="+mn-ea"/>
                <a:cs typeface="Arial" panose="020B0604020202020204" pitchFamily="34" charset="0"/>
              </a:rPr>
              <a:t>Undergraduate</a:t>
            </a:r>
            <a:r>
              <a:rPr lang="sv-SE" sz="1200" b="1" kern="1200" dirty="0">
                <a:solidFill>
                  <a:schemeClr val="tx1"/>
                </a:solidFill>
                <a:effectLst/>
                <a:latin typeface="Arial" panose="020B0604020202020204" pitchFamily="34" charset="0"/>
                <a:ea typeface="+mn-ea"/>
                <a:cs typeface="Arial" panose="020B0604020202020204" pitchFamily="34" charset="0"/>
              </a:rPr>
              <a:t> and </a:t>
            </a:r>
            <a:r>
              <a:rPr lang="sv-SE" sz="1200" b="1" kern="1200" dirty="0" err="1">
                <a:solidFill>
                  <a:schemeClr val="tx1"/>
                </a:solidFill>
                <a:effectLst/>
                <a:latin typeface="Arial" panose="020B0604020202020204" pitchFamily="34" charset="0"/>
                <a:ea typeface="+mn-ea"/>
                <a:cs typeface="Arial" panose="020B0604020202020204" pitchFamily="34" charset="0"/>
              </a:rPr>
              <a:t>Master’s</a:t>
            </a:r>
            <a:r>
              <a:rPr lang="sv-SE" sz="1200" b="1" kern="1200" dirty="0">
                <a:solidFill>
                  <a:schemeClr val="tx1"/>
                </a:solidFill>
                <a:effectLst/>
                <a:latin typeface="Arial" panose="020B0604020202020204" pitchFamily="34" charset="0"/>
                <a:ea typeface="+mn-ea"/>
                <a:cs typeface="Arial" panose="020B0604020202020204" pitchFamily="34" charset="0"/>
              </a:rPr>
              <a:t> </a:t>
            </a:r>
            <a:r>
              <a:rPr lang="sv-SE" sz="1200" b="1" kern="1200" dirty="0" err="1">
                <a:solidFill>
                  <a:schemeClr val="tx1"/>
                </a:solidFill>
                <a:effectLst/>
                <a:latin typeface="Arial" panose="020B0604020202020204" pitchFamily="34" charset="0"/>
                <a:ea typeface="+mn-ea"/>
                <a:cs typeface="Arial" panose="020B0604020202020204" pitchFamily="34" charset="0"/>
              </a:rPr>
              <a:t>courses</a:t>
            </a:r>
            <a:r>
              <a:rPr lang="sv-SE" sz="1200" b="1" kern="1200" dirty="0">
                <a:solidFill>
                  <a:schemeClr val="tx1"/>
                </a:solidFill>
                <a:effectLst/>
                <a:latin typeface="Arial" panose="020B0604020202020204" pitchFamily="34" charset="0"/>
                <a:ea typeface="+mn-ea"/>
                <a:cs typeface="Arial" panose="020B0604020202020204" pitchFamily="34" charset="0"/>
              </a:rPr>
              <a:t> and </a:t>
            </a:r>
            <a:r>
              <a:rPr lang="sv-SE" sz="1200" b="1" kern="1200" dirty="0" err="1">
                <a:solidFill>
                  <a:schemeClr val="tx1"/>
                </a:solidFill>
                <a:effectLst/>
                <a:latin typeface="Arial" panose="020B0604020202020204" pitchFamily="34" charset="0"/>
                <a:ea typeface="+mn-ea"/>
                <a:cs typeface="Arial" panose="020B0604020202020204" pitchFamily="34" charset="0"/>
              </a:rPr>
              <a:t>programmes</a:t>
            </a:r>
            <a:r>
              <a:rPr lang="sv-SE" sz="1200" b="1" kern="1200" dirty="0">
                <a:solidFill>
                  <a:schemeClr val="tx1"/>
                </a:solidFill>
                <a:effectLst/>
                <a:latin typeface="Arial" panose="020B0604020202020204" pitchFamily="34" charset="0"/>
                <a:ea typeface="+mn-ea"/>
                <a:cs typeface="Arial" panose="020B0604020202020204" pitchFamily="34" charset="0"/>
              </a:rPr>
              <a:t> 18 </a:t>
            </a:r>
            <a:r>
              <a:rPr lang="sv-SE" sz="1200" b="1" kern="1200" dirty="0" err="1">
                <a:solidFill>
                  <a:schemeClr val="tx1"/>
                </a:solidFill>
                <a:effectLst/>
                <a:latin typeface="Arial" panose="020B0604020202020204" pitchFamily="34" charset="0"/>
                <a:ea typeface="+mn-ea"/>
                <a:cs typeface="Arial" panose="020B0604020202020204" pitchFamily="34" charset="0"/>
              </a:rPr>
              <a:t>percent</a:t>
            </a:r>
            <a:endParaRPr lang="sv-SE" sz="1200" b="1" kern="1200" dirty="0">
              <a:solidFill>
                <a:schemeClr val="tx1"/>
              </a:solidFill>
              <a:effectLst/>
              <a:latin typeface="Arial" panose="020B0604020202020204" pitchFamily="34" charset="0"/>
              <a:ea typeface="+mn-ea"/>
              <a:cs typeface="Arial" panose="020B0604020202020204" pitchFamily="34" charset="0"/>
            </a:endParaRPr>
          </a:p>
          <a:p>
            <a:pPr lvl="0"/>
            <a:r>
              <a:rPr lang="sv-SE" sz="1200" b="1" kern="1200" dirty="0">
                <a:solidFill>
                  <a:schemeClr val="tx1"/>
                </a:solidFill>
                <a:effectLst/>
                <a:latin typeface="Arial" panose="020B0604020202020204" pitchFamily="34" charset="0"/>
                <a:ea typeface="+mn-ea"/>
                <a:cs typeface="Arial" panose="020B0604020202020204" pitchFamily="34" charset="0"/>
              </a:rPr>
              <a:t>• </a:t>
            </a:r>
            <a:r>
              <a:rPr lang="sv-SE" sz="1200" b="1" kern="1200" dirty="0" err="1">
                <a:solidFill>
                  <a:schemeClr val="tx1"/>
                </a:solidFill>
                <a:effectLst/>
                <a:latin typeface="Arial" panose="020B0604020202020204" pitchFamily="34" charset="0"/>
                <a:ea typeface="+mn-ea"/>
                <a:cs typeface="Arial" panose="020B0604020202020204" pitchFamily="34" charset="0"/>
              </a:rPr>
              <a:t>Environmental</a:t>
            </a:r>
            <a:r>
              <a:rPr lang="sv-SE" sz="1200" b="1" kern="1200" dirty="0">
                <a:solidFill>
                  <a:schemeClr val="tx1"/>
                </a:solidFill>
                <a:effectLst/>
                <a:latin typeface="Arial" panose="020B0604020202020204" pitchFamily="34" charset="0"/>
                <a:ea typeface="+mn-ea"/>
                <a:cs typeface="Arial" panose="020B0604020202020204" pitchFamily="34" charset="0"/>
              </a:rPr>
              <a:t> </a:t>
            </a:r>
            <a:r>
              <a:rPr lang="sv-SE" sz="1200" b="1" kern="1200" dirty="0" err="1">
                <a:solidFill>
                  <a:schemeClr val="tx1"/>
                </a:solidFill>
                <a:effectLst/>
                <a:latin typeface="Arial" panose="020B0604020202020204" pitchFamily="34" charset="0"/>
                <a:ea typeface="+mn-ea"/>
                <a:cs typeface="Arial" panose="020B0604020202020204" pitchFamily="34" charset="0"/>
              </a:rPr>
              <a:t>monitoring</a:t>
            </a:r>
            <a:r>
              <a:rPr lang="sv-SE" sz="1200" b="1" kern="1200" dirty="0">
                <a:solidFill>
                  <a:schemeClr val="tx1"/>
                </a:solidFill>
                <a:effectLst/>
                <a:latin typeface="Arial" panose="020B0604020202020204" pitchFamily="34" charset="0"/>
                <a:ea typeface="+mn-ea"/>
                <a:cs typeface="Arial" panose="020B0604020202020204" pitchFamily="34" charset="0"/>
              </a:rPr>
              <a:t> and </a:t>
            </a:r>
            <a:r>
              <a:rPr lang="sv-SE" sz="1200" b="1" kern="1200" dirty="0" err="1">
                <a:solidFill>
                  <a:schemeClr val="tx1"/>
                </a:solidFill>
                <a:effectLst/>
                <a:latin typeface="Arial" panose="020B0604020202020204" pitchFamily="34" charset="0"/>
                <a:ea typeface="+mn-ea"/>
                <a:cs typeface="Arial" panose="020B0604020202020204" pitchFamily="34" charset="0"/>
              </a:rPr>
              <a:t>assessments</a:t>
            </a:r>
            <a:r>
              <a:rPr lang="sv-SE" sz="1200" b="1" kern="1200" dirty="0">
                <a:solidFill>
                  <a:schemeClr val="tx1"/>
                </a:solidFill>
                <a:effectLst/>
                <a:latin typeface="Arial" panose="020B0604020202020204" pitchFamily="34" charset="0"/>
                <a:ea typeface="+mn-ea"/>
                <a:cs typeface="Arial" panose="020B0604020202020204" pitchFamily="34" charset="0"/>
              </a:rPr>
              <a:t> 14 </a:t>
            </a:r>
            <a:r>
              <a:rPr lang="sv-SE" sz="1200" b="1" kern="1200" dirty="0" err="1">
                <a:solidFill>
                  <a:schemeClr val="tx1"/>
                </a:solidFill>
                <a:effectLst/>
                <a:latin typeface="Arial" panose="020B0604020202020204" pitchFamily="34" charset="0"/>
                <a:ea typeface="+mn-ea"/>
                <a:cs typeface="Arial" panose="020B0604020202020204" pitchFamily="34" charset="0"/>
              </a:rPr>
              <a:t>percent</a:t>
            </a:r>
            <a:endParaRPr lang="sv-SE" sz="1200" b="1" kern="1200" dirty="0">
              <a:solidFill>
                <a:schemeClr val="tx1"/>
              </a:solidFill>
              <a:effectLst/>
              <a:latin typeface="Arial" panose="020B0604020202020204" pitchFamily="34" charset="0"/>
              <a:ea typeface="+mn-ea"/>
              <a:cs typeface="Arial" panose="020B0604020202020204" pitchFamily="34" charset="0"/>
            </a:endParaRPr>
          </a:p>
          <a:p>
            <a:pPr lvl="0"/>
            <a:endParaRPr lang="sv-SE" sz="1200" kern="1200" dirty="0">
              <a:solidFill>
                <a:schemeClr val="tx1"/>
              </a:solidFill>
              <a:effectLst/>
              <a:latin typeface="Arial" panose="020B0604020202020204" pitchFamily="34" charset="0"/>
              <a:ea typeface="+mn-ea"/>
              <a:cs typeface="Arial" panose="020B0604020202020204" pitchFamily="34" charset="0"/>
            </a:endParaRPr>
          </a:p>
          <a:p>
            <a:pPr lvl="0"/>
            <a:r>
              <a:rPr lang="sv-SE" sz="1200" i="1" kern="1200" dirty="0" err="1">
                <a:solidFill>
                  <a:schemeClr val="tx1"/>
                </a:solidFill>
                <a:effectLst/>
                <a:latin typeface="Arial" panose="020B0604020202020204" pitchFamily="34" charset="0"/>
                <a:ea typeface="+mn-ea"/>
                <a:cs typeface="Arial" panose="020B0604020202020204" pitchFamily="34" charset="0"/>
              </a:rPr>
              <a:t>More</a:t>
            </a:r>
            <a:r>
              <a:rPr lang="sv-SE" sz="1200" i="1" kern="1200" dirty="0">
                <a:solidFill>
                  <a:schemeClr val="tx1"/>
                </a:solidFill>
                <a:effectLst/>
                <a:latin typeface="Arial" panose="020B0604020202020204" pitchFamily="34" charset="0"/>
                <a:ea typeface="+mn-ea"/>
                <a:cs typeface="Arial" panose="020B0604020202020204" pitchFamily="34" charset="0"/>
              </a:rPr>
              <a:t> info: </a:t>
            </a:r>
            <a:r>
              <a:rPr lang="sv-SE" i="1" dirty="0" err="1">
                <a:latin typeface="Arial" panose="020B0604020202020204" pitchFamily="34" charset="0"/>
                <a:cs typeface="Arial" panose="020B0604020202020204" pitchFamily="34" charset="0"/>
              </a:rPr>
              <a:t>https</a:t>
            </a:r>
            <a:r>
              <a:rPr lang="sv-SE" i="1" dirty="0">
                <a:latin typeface="Arial" panose="020B0604020202020204" pitchFamily="34" charset="0"/>
                <a:cs typeface="Arial" panose="020B0604020202020204" pitchFamily="34" charset="0"/>
              </a:rPr>
              <a:t>://</a:t>
            </a:r>
            <a:r>
              <a:rPr lang="sv-SE" i="1" dirty="0" err="1">
                <a:latin typeface="Arial" panose="020B0604020202020204" pitchFamily="34" charset="0"/>
                <a:cs typeface="Arial" panose="020B0604020202020204" pitchFamily="34" charset="0"/>
              </a:rPr>
              <a:t>www.slu.se</a:t>
            </a:r>
            <a:r>
              <a:rPr lang="sv-SE" i="1" dirty="0">
                <a:latin typeface="Arial" panose="020B0604020202020204" pitchFamily="34" charset="0"/>
                <a:cs typeface="Arial" panose="020B0604020202020204" pitchFamily="34" charset="0"/>
              </a:rPr>
              <a:t>/en/</a:t>
            </a:r>
            <a:r>
              <a:rPr lang="sv-SE" i="1" dirty="0" err="1">
                <a:latin typeface="Arial" panose="020B0604020202020204" pitchFamily="34" charset="0"/>
                <a:cs typeface="Arial" panose="020B0604020202020204" pitchFamily="34" charset="0"/>
              </a:rPr>
              <a:t>about-slu</a:t>
            </a:r>
            <a:r>
              <a:rPr lang="sv-SE" i="1" dirty="0">
                <a:latin typeface="Arial" panose="020B0604020202020204" pitchFamily="34" charset="0"/>
                <a:cs typeface="Arial" panose="020B0604020202020204" pitchFamily="34" charset="0"/>
              </a:rPr>
              <a:t>/</a:t>
            </a:r>
            <a:r>
              <a:rPr lang="sv-SE" i="1" dirty="0" err="1">
                <a:latin typeface="Arial" panose="020B0604020202020204" pitchFamily="34" charset="0"/>
                <a:cs typeface="Arial" panose="020B0604020202020204" pitchFamily="34" charset="0"/>
              </a:rPr>
              <a:t>about</a:t>
            </a:r>
            <a:r>
              <a:rPr lang="sv-SE" i="1" dirty="0">
                <a:latin typeface="Arial" panose="020B0604020202020204" pitchFamily="34" charset="0"/>
                <a:cs typeface="Arial" panose="020B0604020202020204" pitchFamily="34" charset="0"/>
              </a:rPr>
              <a:t>-the-</a:t>
            </a:r>
            <a:r>
              <a:rPr lang="sv-SE" i="1" dirty="0" err="1">
                <a:latin typeface="Arial" panose="020B0604020202020204" pitchFamily="34" charset="0"/>
                <a:cs typeface="Arial" panose="020B0604020202020204" pitchFamily="34" charset="0"/>
              </a:rPr>
              <a:t>university</a:t>
            </a:r>
            <a:r>
              <a:rPr lang="sv-SE" i="1" dirty="0">
                <a:latin typeface="Arial" panose="020B0604020202020204" pitchFamily="34" charset="0"/>
                <a:cs typeface="Arial" panose="020B0604020202020204" pitchFamily="34" charset="0"/>
              </a:rPr>
              <a:t>/</a:t>
            </a:r>
            <a:r>
              <a:rPr lang="sv-SE" i="1" dirty="0" err="1">
                <a:latin typeface="Arial" panose="020B0604020202020204" pitchFamily="34" charset="0"/>
                <a:cs typeface="Arial" panose="020B0604020202020204" pitchFamily="34" charset="0"/>
              </a:rPr>
              <a:t>slu</a:t>
            </a:r>
            <a:r>
              <a:rPr lang="sv-SE" i="1" dirty="0">
                <a:latin typeface="Arial" panose="020B0604020202020204" pitchFamily="34" charset="0"/>
                <a:cs typeface="Arial" panose="020B0604020202020204" pitchFamily="34" charset="0"/>
              </a:rPr>
              <a:t>-in-</a:t>
            </a:r>
            <a:r>
              <a:rPr lang="sv-SE" i="1" dirty="0" err="1">
                <a:latin typeface="Arial" panose="020B0604020202020204" pitchFamily="34" charset="0"/>
                <a:cs typeface="Arial" panose="020B0604020202020204" pitchFamily="34" charset="0"/>
              </a:rPr>
              <a:t>figures</a:t>
            </a:r>
            <a:r>
              <a:rPr lang="sv-SE" i="1" dirty="0">
                <a:latin typeface="Arial" panose="020B0604020202020204" pitchFamily="34" charset="0"/>
                <a:cs typeface="Arial" panose="020B0604020202020204" pitchFamily="34" charset="0"/>
              </a:rPr>
              <a:t>/</a:t>
            </a:r>
            <a:endParaRPr lang="sv-SE" sz="1200" i="1" kern="1200" dirty="0">
              <a:solidFill>
                <a:schemeClr val="tx1"/>
              </a:solidFill>
              <a:effectLst/>
              <a:latin typeface="Arial" panose="020B0604020202020204" pitchFamily="34" charset="0"/>
              <a:ea typeface="+mn-ea"/>
              <a:cs typeface="Arial" panose="020B0604020202020204" pitchFamily="34" charset="0"/>
            </a:endParaRPr>
          </a:p>
        </p:txBody>
      </p:sp>
      <p:sp>
        <p:nvSpPr>
          <p:cNvPr id="4" name="Platshållare för bildnummer 3"/>
          <p:cNvSpPr>
            <a:spLocks noGrp="1"/>
          </p:cNvSpPr>
          <p:nvPr>
            <p:ph type="sldNum" sz="quarter" idx="10"/>
          </p:nvPr>
        </p:nvSpPr>
        <p:spPr/>
        <p:txBody>
          <a:bodyPr/>
          <a:lstStyle/>
          <a:p>
            <a:fld id="{86D60DCC-96EC-F048-A79B-66C0638B630C}" type="slidenum">
              <a:rPr lang="sv-SE" smtClean="0"/>
              <a:t>19</a:t>
            </a:fld>
            <a:endParaRPr lang="sv-SE"/>
          </a:p>
        </p:txBody>
      </p:sp>
    </p:spTree>
    <p:extLst>
      <p:ext uri="{BB962C8B-B14F-4D97-AF65-F5344CB8AC3E}">
        <p14:creationId xmlns:p14="http://schemas.microsoft.com/office/powerpoint/2010/main" val="1138306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SLU is the only higher education institution that comes under Sweden’s Ministry of Rural Affairs and Infrastructure (</a:t>
            </a:r>
            <a:r>
              <a:rPr lang="en-US" sz="1200" b="1" i="1" kern="1200" dirty="0" err="1">
                <a:solidFill>
                  <a:schemeClr val="tx1"/>
                </a:solidFill>
                <a:effectLst/>
                <a:latin typeface="+mn-lt"/>
                <a:ea typeface="+mn-ea"/>
                <a:cs typeface="+mn-cs"/>
              </a:rPr>
              <a:t>Landsbygds</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och</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infrastrukturdepartementet</a:t>
            </a:r>
            <a:r>
              <a:rPr lang="en-US" sz="1200" b="1"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 university consists of </a:t>
            </a:r>
            <a:r>
              <a:rPr lang="en-US" sz="1200" b="1" kern="1200" dirty="0">
                <a:solidFill>
                  <a:schemeClr val="tx1"/>
                </a:solidFill>
                <a:effectLst/>
                <a:latin typeface="+mn-lt"/>
                <a:ea typeface="+mn-ea"/>
                <a:cs typeface="+mn-cs"/>
              </a:rPr>
              <a:t>four faculties </a:t>
            </a:r>
            <a:r>
              <a:rPr lang="en-US" sz="1200" b="0" kern="1200" dirty="0">
                <a:solidFill>
                  <a:schemeClr val="tx1"/>
                </a:solidFill>
                <a:effectLst/>
                <a:latin typeface="+mn-lt"/>
                <a:ea typeface="+mn-ea"/>
                <a:cs typeface="+mn-cs"/>
              </a:rPr>
              <a:t>with around </a:t>
            </a:r>
            <a:r>
              <a:rPr lang="en-US" sz="1200" b="1" kern="1200" dirty="0">
                <a:solidFill>
                  <a:schemeClr val="tx1"/>
                </a:solidFill>
                <a:effectLst/>
                <a:latin typeface="+mn-lt"/>
                <a:ea typeface="+mn-ea"/>
                <a:cs typeface="+mn-cs"/>
              </a:rPr>
              <a:t>30 departments </a:t>
            </a:r>
            <a:r>
              <a:rPr lang="en-US" sz="1200" b="0" kern="1200" dirty="0">
                <a:solidFill>
                  <a:schemeClr val="tx1"/>
                </a:solidFill>
                <a:effectLst/>
                <a:latin typeface="+mn-lt"/>
                <a:ea typeface="+mn-ea"/>
                <a:cs typeface="+mn-cs"/>
              </a:rPr>
              <a:t>and a number of administrative divisions. It also has a number of </a:t>
            </a:r>
            <a:r>
              <a:rPr lang="en-US" sz="1200" b="1" kern="1200" dirty="0">
                <a:solidFill>
                  <a:schemeClr val="tx1"/>
                </a:solidFill>
                <a:effectLst/>
                <a:latin typeface="+mn-lt"/>
                <a:ea typeface="+mn-ea"/>
                <a:cs typeface="+mn-cs"/>
              </a:rPr>
              <a:t>collaborative </a:t>
            </a:r>
            <a:r>
              <a:rPr lang="en-US" sz="1200" b="1" kern="1200" dirty="0" err="1">
                <a:solidFill>
                  <a:schemeClr val="tx1"/>
                </a:solidFill>
                <a:effectLst/>
                <a:latin typeface="+mn-lt"/>
                <a:ea typeface="+mn-ea"/>
                <a:cs typeface="+mn-cs"/>
              </a:rPr>
              <a:t>centres</a:t>
            </a:r>
            <a:r>
              <a:rPr lang="en-US" sz="1200" b="0" kern="1200" dirty="0">
                <a:solidFill>
                  <a:schemeClr val="tx1"/>
                </a:solidFill>
                <a:effectLst/>
                <a:latin typeface="+mn-lt"/>
                <a:ea typeface="+mn-ea"/>
                <a:cs typeface="+mn-cs"/>
              </a:rPr>
              <a:t>.</a:t>
            </a:r>
            <a:br>
              <a:rPr lang="sv-SE" sz="1200" b="0" i="0" kern="1200" dirty="0">
                <a:solidFill>
                  <a:schemeClr val="tx1"/>
                </a:solidFill>
                <a:effectLst/>
                <a:latin typeface="Arial" panose="020B0604020202020204" pitchFamily="34" charset="0"/>
                <a:ea typeface="+mn-ea"/>
                <a:cs typeface="Arial" panose="020B0604020202020204" pitchFamily="34" charset="0"/>
              </a:rPr>
            </a:br>
            <a:endParaRPr lang="sv-SE" sz="1200" b="0" i="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mn-lt"/>
                <a:ea typeface="+mn-ea"/>
                <a:cs typeface="+mn-cs"/>
              </a:rPr>
              <a:t>The faculties are called:</a:t>
            </a:r>
            <a:endParaRPr lang="sv-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Faculty of Landscape Architecture, Horticultural and Crop Production Science – situated in </a:t>
            </a:r>
            <a:r>
              <a:rPr lang="en-US" sz="1200" kern="1200" dirty="0" err="1">
                <a:solidFill>
                  <a:schemeClr val="tx1"/>
                </a:solidFill>
                <a:effectLst/>
                <a:latin typeface="+mn-lt"/>
                <a:ea typeface="+mn-ea"/>
                <a:cs typeface="+mn-cs"/>
              </a:rPr>
              <a:t>Alnarp</a:t>
            </a:r>
            <a:endParaRPr lang="sv-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Faculty of Natural Resources and Agricultural Sciences – situated in Uppsala</a:t>
            </a:r>
            <a:endParaRPr lang="sv-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Faculty of Forest Sciences – situated in </a:t>
            </a:r>
            <a:r>
              <a:rPr lang="en-US" sz="1200" kern="1200" dirty="0" err="1">
                <a:solidFill>
                  <a:schemeClr val="tx1"/>
                </a:solidFill>
                <a:effectLst/>
                <a:latin typeface="+mn-lt"/>
                <a:ea typeface="+mn-ea"/>
                <a:cs typeface="+mn-cs"/>
              </a:rPr>
              <a:t>Umeå</a:t>
            </a:r>
            <a:endParaRPr lang="sv-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Faculty of Veterinary Medicine and Animal Science – situated in Uppsala</a:t>
            </a:r>
            <a:endParaRPr lang="sv-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SLU Holding </a:t>
            </a:r>
            <a:r>
              <a:rPr lang="en-US" sz="1200" kern="1200" dirty="0">
                <a:solidFill>
                  <a:schemeClr val="tx1"/>
                </a:solidFill>
                <a:effectLst/>
                <a:latin typeface="+mn-lt"/>
                <a:ea typeface="+mn-ea"/>
                <a:cs typeface="+mn-cs"/>
              </a:rPr>
              <a:t>is a wholly owned subsidiary with the purpose of stimulating </a:t>
            </a:r>
            <a:r>
              <a:rPr lang="en-US" sz="1200" kern="1200" dirty="0" err="1">
                <a:solidFill>
                  <a:schemeClr val="tx1"/>
                </a:solidFill>
                <a:effectLst/>
                <a:latin typeface="+mn-lt"/>
                <a:ea typeface="+mn-ea"/>
                <a:cs typeface="+mn-cs"/>
              </a:rPr>
              <a:t>commercialisation</a:t>
            </a:r>
            <a:r>
              <a:rPr lang="en-US" sz="1200" kern="1200" dirty="0">
                <a:solidFill>
                  <a:schemeClr val="tx1"/>
                </a:solidFill>
                <a:effectLst/>
                <a:latin typeface="+mn-lt"/>
                <a:ea typeface="+mn-ea"/>
                <a:cs typeface="+mn-cs"/>
              </a:rPr>
              <a:t> of innovations and entrepreneurship among scientists and students.</a:t>
            </a:r>
            <a:endParaRPr lang="sv-SE"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For more, see: https://</a:t>
            </a:r>
            <a:r>
              <a:rPr lang="en-US" sz="1200" i="1" kern="1200" dirty="0" err="1">
                <a:solidFill>
                  <a:schemeClr val="tx1"/>
                </a:solidFill>
                <a:effectLst/>
                <a:latin typeface="+mn-lt"/>
                <a:ea typeface="+mn-ea"/>
                <a:cs typeface="+mn-cs"/>
              </a:rPr>
              <a:t>www.slu.se</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en</a:t>
            </a:r>
            <a:r>
              <a:rPr lang="en-US" sz="1200" i="1" kern="1200" dirty="0">
                <a:solidFill>
                  <a:schemeClr val="tx1"/>
                </a:solidFill>
                <a:effectLst/>
                <a:latin typeface="+mn-lt"/>
                <a:ea typeface="+mn-ea"/>
                <a:cs typeface="+mn-cs"/>
              </a:rPr>
              <a:t>/about-</a:t>
            </a:r>
            <a:r>
              <a:rPr lang="en-US" sz="1200" i="1" kern="1200" dirty="0" err="1">
                <a:solidFill>
                  <a:schemeClr val="tx1"/>
                </a:solidFill>
                <a:effectLst/>
                <a:latin typeface="+mn-lt"/>
                <a:ea typeface="+mn-ea"/>
                <a:cs typeface="+mn-cs"/>
              </a:rPr>
              <a:t>slu</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organisation</a:t>
            </a:r>
            <a:r>
              <a:rPr lang="en-US" sz="1200" i="1" kern="1200" dirty="0">
                <a:solidFill>
                  <a:schemeClr val="tx1"/>
                </a:solidFill>
                <a:effectLst/>
                <a:latin typeface="+mn-lt"/>
                <a:ea typeface="+mn-ea"/>
                <a:cs typeface="+mn-cs"/>
              </a:rPr>
              <a:t>/</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60DCC-96EC-F048-A79B-66C0638B630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663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76F11B45-0A00-4F75-8AEC-CFD4222A29CA}" type="slidenum">
              <a:rPr lang="sv-SE" smtClean="0"/>
              <a:t>21</a:t>
            </a:fld>
            <a:endParaRPr lang="sv-SE"/>
          </a:p>
        </p:txBody>
      </p:sp>
    </p:spTree>
    <p:extLst>
      <p:ext uri="{BB962C8B-B14F-4D97-AF65-F5344CB8AC3E}">
        <p14:creationId xmlns:p14="http://schemas.microsoft.com/office/powerpoint/2010/main" val="3245499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 sz="1200" b="1" i="0" u="none" strike="noStrike" kern="1200" dirty="0">
                <a:solidFill>
                  <a:schemeClr val="tx1"/>
                </a:solidFill>
                <a:effectLst/>
                <a:latin typeface="+mn-lt"/>
                <a:ea typeface="+mn-ea"/>
                <a:cs typeface="+mn-cs"/>
              </a:rPr>
              <a:t>My name is ….. and I work at … I’m going to introduce you to SLU with an overview.</a:t>
            </a:r>
          </a:p>
          <a:p>
            <a:endParaRPr lang="en" sz="1200" b="0" i="0" u="none" strike="noStrike" kern="1200" dirty="0">
              <a:solidFill>
                <a:schemeClr val="tx1"/>
              </a:solidFill>
              <a:effectLst/>
              <a:latin typeface="+mn-lt"/>
              <a:ea typeface="+mn-ea"/>
              <a:cs typeface="+mn-cs"/>
            </a:endParaRPr>
          </a:p>
          <a:p>
            <a:r>
              <a:rPr lang="en" sz="1200" b="0" i="0" u="none" strike="noStrike" kern="1200" dirty="0">
                <a:solidFill>
                  <a:schemeClr val="tx1"/>
                </a:solidFill>
                <a:effectLst/>
                <a:latin typeface="+mn-lt"/>
                <a:ea typeface="+mn-ea"/>
                <a:cs typeface="+mn-cs"/>
              </a:rPr>
              <a:t>SLU is a university we like to describe in three sentences: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sz="1200" b="0" i="0" u="none" strike="noStrike" kern="1200" dirty="0">
                <a:solidFill>
                  <a:schemeClr val="tx1"/>
                </a:solidFill>
                <a:effectLst/>
                <a:latin typeface="+mn-lt"/>
                <a:ea typeface="+mn-ea"/>
                <a:cs typeface="+mn-cs"/>
              </a:rPr>
              <a:t>We are a </a:t>
            </a:r>
            <a:r>
              <a:rPr lang="en" sz="1200" b="1" i="0" u="none" strike="noStrike" kern="1200" dirty="0">
                <a:solidFill>
                  <a:schemeClr val="tx1"/>
                </a:solidFill>
                <a:effectLst/>
                <a:latin typeface="+mn-lt"/>
                <a:ea typeface="+mn-ea"/>
                <a:cs typeface="+mn-cs"/>
              </a:rPr>
              <a:t>world-class international university.</a:t>
            </a:r>
            <a:endParaRPr lang="en"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 sz="1200" b="0" i="0" u="none" strike="noStrike" kern="1200" dirty="0">
                <a:solidFill>
                  <a:schemeClr val="tx1"/>
                </a:solidFill>
                <a:effectLst/>
                <a:latin typeface="+mn-lt"/>
                <a:ea typeface="+mn-ea"/>
                <a:cs typeface="+mn-cs"/>
              </a:rPr>
              <a:t>We take on </a:t>
            </a:r>
            <a:r>
              <a:rPr lang="en" sz="1200" b="1" i="0" u="none" strike="noStrike" kern="1200" dirty="0">
                <a:solidFill>
                  <a:schemeClr val="tx1"/>
                </a:solidFill>
                <a:effectLst/>
                <a:latin typeface="+mn-lt"/>
                <a:ea typeface="+mn-ea"/>
                <a:cs typeface="+mn-cs"/>
              </a:rPr>
              <a:t>fundamental issues </a:t>
            </a:r>
            <a:r>
              <a:rPr lang="en" sz="1200" b="0" i="0" u="none" strike="noStrike" kern="1200" dirty="0">
                <a:solidFill>
                  <a:schemeClr val="tx1"/>
                </a:solidFill>
                <a:effectLst/>
                <a:latin typeface="+mn-lt"/>
                <a:ea typeface="+mn-ea"/>
                <a:cs typeface="+mn-cs"/>
              </a:rPr>
              <a:t>that affect all of us.</a:t>
            </a:r>
          </a:p>
          <a:p>
            <a:pPr marL="171450" indent="-171450">
              <a:buFont typeface="Arial" panose="020B0604020202020204" pitchFamily="34" charset="0"/>
              <a:buChar char="•"/>
            </a:pPr>
            <a:r>
              <a:rPr lang="en" sz="1200" b="0" i="0" u="none" strike="noStrike" kern="1200" dirty="0">
                <a:solidFill>
                  <a:schemeClr val="tx1"/>
                </a:solidFill>
                <a:effectLst/>
                <a:latin typeface="+mn-lt"/>
                <a:ea typeface="+mn-ea"/>
                <a:cs typeface="+mn-cs"/>
              </a:rPr>
              <a:t>We </a:t>
            </a:r>
            <a:r>
              <a:rPr lang="en" sz="1200" b="1" i="0" u="none" strike="noStrike" kern="1200" dirty="0">
                <a:solidFill>
                  <a:schemeClr val="tx1"/>
                </a:solidFill>
                <a:effectLst/>
                <a:latin typeface="+mn-lt"/>
                <a:ea typeface="+mn-ea"/>
                <a:cs typeface="+mn-cs"/>
              </a:rPr>
              <a:t>make the world a better place.</a:t>
            </a:r>
            <a:endParaRPr lang="en" sz="1200" b="0" i="0" u="none" strike="noStrike" kern="1200" dirty="0">
              <a:solidFill>
                <a:schemeClr val="tx1"/>
              </a:solidFill>
              <a:effectLst/>
              <a:latin typeface="+mn-lt"/>
              <a:ea typeface="+mn-ea"/>
              <a:cs typeface="+mn-cs"/>
            </a:endParaRPr>
          </a:p>
          <a:p>
            <a:br>
              <a:rPr lang="en" dirty="0"/>
            </a:br>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60DCC-96EC-F048-A79B-66C0638B630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536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err="1">
                <a:solidFill>
                  <a:schemeClr val="tx1"/>
                </a:solidFill>
                <a:effectLst/>
                <a:latin typeface="Arial" panose="020B0604020202020204" pitchFamily="34" charset="0"/>
                <a:ea typeface="+mn-ea"/>
                <a:cs typeface="Arial" panose="020B0604020202020204" pitchFamily="34" charset="0"/>
              </a:rPr>
              <a:t>Our</a:t>
            </a:r>
            <a:r>
              <a:rPr lang="sv-SE" sz="1200" b="1" i="0" kern="1200" dirty="0">
                <a:solidFill>
                  <a:schemeClr val="tx1"/>
                </a:solidFill>
                <a:effectLst/>
                <a:latin typeface="Arial" panose="020B0604020202020204" pitchFamily="34" charset="0"/>
                <a:ea typeface="+mn-ea"/>
                <a:cs typeface="Arial" panose="020B0604020202020204" pitchFamily="34" charset="0"/>
              </a:rPr>
              <a:t> </a:t>
            </a:r>
            <a:r>
              <a:rPr lang="sv-SE" sz="1200" b="1" i="0" kern="1200" baseline="0" dirty="0">
                <a:solidFill>
                  <a:schemeClr val="tx1"/>
                </a:solidFill>
                <a:effectLst/>
                <a:latin typeface="Arial" panose="020B0604020202020204" pitchFamily="34" charset="0"/>
                <a:ea typeface="+mn-ea"/>
                <a:cs typeface="Arial" panose="020B0604020202020204" pitchFamily="34" charset="0"/>
              </a:rPr>
              <a:t>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bg1"/>
                </a:solidFill>
              </a:rPr>
              <a:t>SLU </a:t>
            </a:r>
            <a:r>
              <a:rPr lang="sv-SE" dirty="0" err="1">
                <a:solidFill>
                  <a:schemeClr val="bg1"/>
                </a:solidFill>
              </a:rPr>
              <a:t>plays</a:t>
            </a:r>
            <a:r>
              <a:rPr lang="sv-SE" dirty="0">
                <a:solidFill>
                  <a:schemeClr val="bg1"/>
                </a:solidFill>
              </a:rPr>
              <a:t> a </a:t>
            </a:r>
            <a:r>
              <a:rPr lang="sv-SE" dirty="0" err="1">
                <a:solidFill>
                  <a:schemeClr val="bg1"/>
                </a:solidFill>
              </a:rPr>
              <a:t>key</a:t>
            </a:r>
            <a:r>
              <a:rPr lang="sv-SE" dirty="0">
                <a:solidFill>
                  <a:schemeClr val="bg1"/>
                </a:solidFill>
              </a:rPr>
              <a:t> </a:t>
            </a:r>
            <a:r>
              <a:rPr lang="sv-SE" dirty="0" err="1">
                <a:solidFill>
                  <a:schemeClr val="bg1"/>
                </a:solidFill>
              </a:rPr>
              <a:t>role</a:t>
            </a:r>
            <a:r>
              <a:rPr lang="sv-SE" dirty="0">
                <a:solidFill>
                  <a:schemeClr val="bg1"/>
                </a:solidFill>
              </a:rPr>
              <a:t> in </a:t>
            </a:r>
            <a:r>
              <a:rPr lang="sv-SE" dirty="0" err="1">
                <a:solidFill>
                  <a:schemeClr val="bg1"/>
                </a:solidFill>
              </a:rPr>
              <a:t>development</a:t>
            </a:r>
            <a:r>
              <a:rPr lang="sv-SE" dirty="0">
                <a:solidFill>
                  <a:schemeClr val="bg1"/>
                </a:solidFill>
              </a:rPr>
              <a:t> </a:t>
            </a:r>
            <a:br>
              <a:rPr lang="sv-SE" dirty="0">
                <a:solidFill>
                  <a:schemeClr val="bg1"/>
                </a:solidFill>
              </a:rPr>
            </a:br>
            <a:r>
              <a:rPr lang="sv-SE" dirty="0">
                <a:solidFill>
                  <a:schemeClr val="bg1"/>
                </a:solidFill>
              </a:rPr>
              <a:t>for </a:t>
            </a:r>
            <a:r>
              <a:rPr lang="sv-SE" dirty="0" err="1">
                <a:solidFill>
                  <a:schemeClr val="bg1"/>
                </a:solidFill>
              </a:rPr>
              <a:t>sustainable</a:t>
            </a:r>
            <a:r>
              <a:rPr lang="sv-SE" dirty="0">
                <a:solidFill>
                  <a:schemeClr val="bg1"/>
                </a:solidFill>
              </a:rPr>
              <a:t> </a:t>
            </a:r>
            <a:r>
              <a:rPr lang="sv-SE" dirty="0" err="1">
                <a:solidFill>
                  <a:schemeClr val="bg1"/>
                </a:solidFill>
              </a:rPr>
              <a:t>life</a:t>
            </a:r>
            <a:r>
              <a:rPr lang="sv-SE" dirty="0">
                <a:solidFill>
                  <a:schemeClr val="bg1"/>
                </a:solidFill>
              </a:rPr>
              <a:t>, </a:t>
            </a:r>
            <a:r>
              <a:rPr lang="sv-SE" dirty="0" err="1">
                <a:solidFill>
                  <a:schemeClr val="bg1"/>
                </a:solidFill>
              </a:rPr>
              <a:t>based</a:t>
            </a:r>
            <a:r>
              <a:rPr lang="sv-SE" dirty="0">
                <a:solidFill>
                  <a:schemeClr val="bg1"/>
                </a:solidFill>
              </a:rPr>
              <a:t> on science </a:t>
            </a:r>
            <a:br>
              <a:rPr lang="sv-SE" dirty="0">
                <a:solidFill>
                  <a:schemeClr val="bg1"/>
                </a:solidFill>
              </a:rPr>
            </a:br>
            <a:r>
              <a:rPr lang="sv-SE" dirty="0">
                <a:solidFill>
                  <a:schemeClr val="bg1"/>
                </a:solidFill>
              </a:rPr>
              <a:t>and </a:t>
            </a:r>
            <a:r>
              <a:rPr lang="sv-SE" dirty="0" err="1">
                <a:solidFill>
                  <a:schemeClr val="bg1"/>
                </a:solidFill>
              </a:rPr>
              <a:t>education</a:t>
            </a:r>
            <a:r>
              <a:rPr lang="sv-SE" dirty="0">
                <a:solidFill>
                  <a:schemeClr val="bg1"/>
                </a:solidFill>
              </a:rPr>
              <a:t>.</a:t>
            </a:r>
            <a:endParaRPr lang="sv-SE" b="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Arial" panose="020B0604020202020204" pitchFamily="34" charset="0"/>
              <a:ea typeface="+mn-ea"/>
              <a:cs typeface="Arial" panose="020B0604020202020204" pitchFamily="34" charset="0"/>
            </a:endParaRPr>
          </a:p>
          <a:p>
            <a:r>
              <a:rPr lang="en-GB" sz="1200" b="1" i="1" kern="1200" dirty="0">
                <a:solidFill>
                  <a:schemeClr val="tx1"/>
                </a:solidFill>
                <a:effectLst/>
                <a:latin typeface="+mn-lt"/>
                <a:ea typeface="+mn-ea"/>
                <a:cs typeface="+mn-cs"/>
              </a:rPr>
              <a:t>For more </a:t>
            </a:r>
            <a:r>
              <a:rPr lang="en-GB" sz="1200" i="1" kern="1200" dirty="0">
                <a:solidFill>
                  <a:schemeClr val="tx1"/>
                </a:solidFill>
                <a:effectLst/>
                <a:latin typeface="+mn-lt"/>
                <a:ea typeface="+mn-ea"/>
                <a:cs typeface="+mn-cs"/>
              </a:rPr>
              <a:t>on our mission statement and our goals, strategies and values, see: https://</a:t>
            </a:r>
            <a:r>
              <a:rPr lang="en-GB" sz="1200" i="1" kern="1200" dirty="0" err="1">
                <a:solidFill>
                  <a:schemeClr val="tx1"/>
                </a:solidFill>
                <a:effectLst/>
                <a:latin typeface="+mn-lt"/>
                <a:ea typeface="+mn-ea"/>
                <a:cs typeface="+mn-cs"/>
              </a:rPr>
              <a:t>www.slu.se</a:t>
            </a:r>
            <a:r>
              <a:rPr lang="en-GB" sz="1200" i="1" kern="1200" dirty="0">
                <a:solidFill>
                  <a:schemeClr val="tx1"/>
                </a:solidFill>
                <a:effectLst/>
                <a:latin typeface="+mn-lt"/>
                <a:ea typeface="+mn-ea"/>
                <a:cs typeface="+mn-cs"/>
              </a:rPr>
              <a:t>/</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/about-</a:t>
            </a:r>
            <a:r>
              <a:rPr lang="en-GB" sz="1200" i="1" kern="1200" dirty="0" err="1">
                <a:solidFill>
                  <a:schemeClr val="tx1"/>
                </a:solidFill>
                <a:effectLst/>
                <a:latin typeface="+mn-lt"/>
                <a:ea typeface="+mn-ea"/>
                <a:cs typeface="+mn-cs"/>
              </a:rPr>
              <a:t>slu</a:t>
            </a:r>
            <a:r>
              <a:rPr lang="en-GB" sz="1200" i="1" kern="1200" dirty="0">
                <a:solidFill>
                  <a:schemeClr val="tx1"/>
                </a:solidFill>
                <a:effectLst/>
                <a:latin typeface="+mn-lt"/>
                <a:ea typeface="+mn-ea"/>
                <a:cs typeface="+mn-cs"/>
              </a:rPr>
              <a:t>/organisation/mission-vision-objectives-strategies/</a:t>
            </a:r>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86D60DCC-96EC-F048-A79B-66C0638B630C}" type="slidenum">
              <a:rPr lang="sv-SE" smtClean="0"/>
              <a:t>5</a:t>
            </a:fld>
            <a:endParaRPr lang="sv-SE"/>
          </a:p>
        </p:txBody>
      </p:sp>
    </p:spTree>
    <p:extLst>
      <p:ext uri="{BB962C8B-B14F-4D97-AF65-F5344CB8AC3E}">
        <p14:creationId xmlns:p14="http://schemas.microsoft.com/office/powerpoint/2010/main" val="3776392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dirty="0">
                <a:solidFill>
                  <a:schemeClr val="tx1"/>
                </a:solidFill>
                <a:effectLst/>
                <a:latin typeface="+mn-lt"/>
                <a:ea typeface="+mn-ea"/>
                <a:cs typeface="+mn-cs"/>
              </a:rPr>
              <a:t>This is the SLU mission statement. </a:t>
            </a:r>
          </a:p>
          <a:p>
            <a:r>
              <a:rPr lang="en-GB" sz="1200" b="0" kern="1200" dirty="0">
                <a:solidFill>
                  <a:schemeClr val="tx1"/>
                </a:solidFill>
                <a:effectLst/>
                <a:latin typeface="+mn-lt"/>
                <a:ea typeface="+mn-ea"/>
                <a:cs typeface="+mn-cs"/>
              </a:rPr>
              <a:t>In other words, you could say that </a:t>
            </a:r>
            <a:r>
              <a:rPr lang="en-GB" sz="1200" b="1" kern="1200" dirty="0">
                <a:solidFill>
                  <a:schemeClr val="tx1"/>
                </a:solidFill>
                <a:effectLst/>
                <a:latin typeface="+mn-lt"/>
                <a:ea typeface="+mn-ea"/>
                <a:cs typeface="+mn-cs"/>
              </a:rPr>
              <a:t>SLU is a world-class international university </a:t>
            </a:r>
            <a:r>
              <a:rPr lang="en-GB" sz="1200" b="0" kern="1200" dirty="0">
                <a:solidFill>
                  <a:schemeClr val="tx1"/>
                </a:solidFill>
                <a:effectLst/>
                <a:latin typeface="+mn-lt"/>
                <a:ea typeface="+mn-ea"/>
                <a:cs typeface="+mn-cs"/>
              </a:rPr>
              <a:t>with </a:t>
            </a:r>
            <a:r>
              <a:rPr lang="en-GB" sz="1200" b="1" kern="1200" dirty="0">
                <a:solidFill>
                  <a:schemeClr val="tx1"/>
                </a:solidFill>
                <a:effectLst/>
                <a:latin typeface="+mn-lt"/>
                <a:ea typeface="+mn-ea"/>
                <a:cs typeface="+mn-cs"/>
              </a:rPr>
              <a:t>research, education and environmental monitoring and assessment</a:t>
            </a:r>
            <a:r>
              <a:rPr lang="en-GB" sz="1200" b="0" kern="1200" dirty="0">
                <a:solidFill>
                  <a:schemeClr val="tx1"/>
                </a:solidFill>
                <a:effectLst/>
                <a:latin typeface="+mn-lt"/>
                <a:ea typeface="+mn-ea"/>
                <a:cs typeface="+mn-cs"/>
              </a:rPr>
              <a:t> within the sciences </a:t>
            </a:r>
            <a:r>
              <a:rPr lang="en-GB" sz="1200" b="1" kern="1200" dirty="0">
                <a:solidFill>
                  <a:schemeClr val="tx1"/>
                </a:solidFill>
                <a:effectLst/>
                <a:latin typeface="+mn-lt"/>
                <a:ea typeface="+mn-ea"/>
                <a:cs typeface="+mn-cs"/>
              </a:rPr>
              <a:t>for a sustainable life</a:t>
            </a:r>
            <a:r>
              <a:rPr lang="en-GB" sz="1200" b="0" kern="1200" dirty="0">
                <a:solidFill>
                  <a:schemeClr val="tx1"/>
                </a:solidFill>
                <a:effectLst/>
                <a:latin typeface="+mn-lt"/>
                <a:ea typeface="+mn-ea"/>
                <a:cs typeface="+mn-cs"/>
              </a:rPr>
              <a:t>.</a:t>
            </a:r>
            <a:endParaRPr lang="sv-SE" sz="1200" b="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focus on </a:t>
            </a:r>
            <a:r>
              <a:rPr lang="en-GB" sz="1200" b="1" kern="1200" dirty="0">
                <a:solidFill>
                  <a:schemeClr val="tx1"/>
                </a:solidFill>
                <a:effectLst/>
                <a:latin typeface="+mn-lt"/>
                <a:ea typeface="+mn-ea"/>
                <a:cs typeface="+mn-cs"/>
              </a:rPr>
              <a:t>the very foundations of our existence</a:t>
            </a:r>
            <a:r>
              <a:rPr lang="en-GB"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clean water,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living landscapes,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sustainable food production,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high standards of animal welfare,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sustainable cities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and bio raw materials that can replace fossil fuels and materials.</a:t>
            </a:r>
            <a:endParaRPr lang="sv-SE"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bring together people who have different perspectives, but one and the same goal – </a:t>
            </a:r>
            <a:r>
              <a:rPr lang="en-GB" sz="1200" b="1" kern="1200" dirty="0">
                <a:solidFill>
                  <a:schemeClr val="tx1"/>
                </a:solidFill>
                <a:effectLst/>
                <a:latin typeface="+mn-lt"/>
                <a:ea typeface="+mn-ea"/>
                <a:cs typeface="+mn-cs"/>
              </a:rPr>
              <a:t>to create the best conditions for a sustainable, thriving and better world</a:t>
            </a:r>
            <a:r>
              <a:rPr lang="en-GB" sz="1200" kern="1200" dirty="0">
                <a:solidFill>
                  <a:schemeClr val="tx1"/>
                </a:solidFill>
                <a:effectLst/>
                <a:latin typeface="+mn-lt"/>
                <a:ea typeface="+mn-ea"/>
                <a:cs typeface="+mn-cs"/>
              </a:rPr>
              <a:t>.</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For more </a:t>
            </a:r>
            <a:r>
              <a:rPr lang="en-GB" sz="1200" i="1" kern="1200" dirty="0">
                <a:solidFill>
                  <a:schemeClr val="tx1"/>
                </a:solidFill>
                <a:effectLst/>
                <a:latin typeface="+mn-lt"/>
                <a:ea typeface="+mn-ea"/>
                <a:cs typeface="+mn-cs"/>
              </a:rPr>
              <a:t>on our mission statement and our goals, strategies and values, see: https://</a:t>
            </a:r>
            <a:r>
              <a:rPr lang="en-GB" sz="1200" i="1" kern="1200" dirty="0" err="1">
                <a:solidFill>
                  <a:schemeClr val="tx1"/>
                </a:solidFill>
                <a:effectLst/>
                <a:latin typeface="+mn-lt"/>
                <a:ea typeface="+mn-ea"/>
                <a:cs typeface="+mn-cs"/>
              </a:rPr>
              <a:t>www.slu.se</a:t>
            </a:r>
            <a:r>
              <a:rPr lang="en-GB" sz="1200" i="1" kern="1200" dirty="0">
                <a:solidFill>
                  <a:schemeClr val="tx1"/>
                </a:solidFill>
                <a:effectLst/>
                <a:latin typeface="+mn-lt"/>
                <a:ea typeface="+mn-ea"/>
                <a:cs typeface="+mn-cs"/>
              </a:rPr>
              <a:t>/</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/about-</a:t>
            </a:r>
            <a:r>
              <a:rPr lang="en-GB" sz="1200" i="1" kern="1200" dirty="0" err="1">
                <a:solidFill>
                  <a:schemeClr val="tx1"/>
                </a:solidFill>
                <a:effectLst/>
                <a:latin typeface="+mn-lt"/>
                <a:ea typeface="+mn-ea"/>
                <a:cs typeface="+mn-cs"/>
              </a:rPr>
              <a:t>slu</a:t>
            </a:r>
            <a:r>
              <a:rPr lang="en-GB" sz="1200" i="1" kern="1200" dirty="0">
                <a:solidFill>
                  <a:schemeClr val="tx1"/>
                </a:solidFill>
                <a:effectLst/>
                <a:latin typeface="+mn-lt"/>
                <a:ea typeface="+mn-ea"/>
                <a:cs typeface="+mn-cs"/>
              </a:rPr>
              <a:t>/organisation/mission-vision-objectives-strategies/</a:t>
            </a:r>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60DCC-96EC-F048-A79B-66C0638B630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691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dirty="0">
                <a:solidFill>
                  <a:schemeClr val="tx1"/>
                </a:solidFill>
                <a:effectLst/>
                <a:latin typeface="+mn-lt"/>
                <a:ea typeface="+mn-ea"/>
                <a:cs typeface="+mn-cs"/>
              </a:rPr>
              <a:t>You can use this hidden slide to show the audience your structure and move or remove chapters in accordance with the slides you choose to include.</a:t>
            </a:r>
            <a:endParaRPr lang="sv-SE"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To make the slide visible in your presentation, right click on it and de-select “Hide slide”.</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FF8F4C-7129-744C-AD64-D71A67718DC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703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dirty="0">
                <a:solidFill>
                  <a:schemeClr val="tx1"/>
                </a:solidFill>
                <a:effectLst/>
                <a:latin typeface="+mn-lt"/>
                <a:ea typeface="+mn-ea"/>
                <a:cs typeface="+mn-cs"/>
              </a:rPr>
              <a:t>SLU is a research-intensive university – about 70 % of the turnover goes to research and doctoral education.</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Our scientists contribute to more than 2 000 scientific articles per year. More than 75 % of them are co-published with universities in other countries. </a:t>
            </a:r>
            <a:r>
              <a:rPr lang="sv-SE" dirty="0"/>
              <a:t>The </a:t>
            </a:r>
            <a:r>
              <a:rPr lang="sv-SE" dirty="0" err="1"/>
              <a:t>share</a:t>
            </a:r>
            <a:r>
              <a:rPr lang="sv-SE" dirty="0"/>
              <a:t> </a:t>
            </a:r>
            <a:r>
              <a:rPr lang="sv-SE" dirty="0" err="1"/>
              <a:t>of</a:t>
            </a:r>
            <a:r>
              <a:rPr lang="sv-SE" dirty="0"/>
              <a:t> </a:t>
            </a:r>
            <a:r>
              <a:rPr lang="sv-SE" dirty="0" err="1"/>
              <a:t>scientific</a:t>
            </a:r>
            <a:r>
              <a:rPr lang="sv-SE" dirty="0"/>
              <a:t> </a:t>
            </a:r>
            <a:r>
              <a:rPr lang="sv-SE" dirty="0" err="1"/>
              <a:t>articles</a:t>
            </a:r>
            <a:r>
              <a:rPr lang="sv-SE" dirty="0"/>
              <a:t> </a:t>
            </a:r>
            <a:r>
              <a:rPr lang="sv-SE" dirty="0" err="1"/>
              <a:t>published</a:t>
            </a:r>
            <a:r>
              <a:rPr lang="sv-SE" dirty="0"/>
              <a:t> </a:t>
            </a:r>
            <a:r>
              <a:rPr lang="sv-SE" dirty="0" err="1"/>
              <a:t>that</a:t>
            </a:r>
            <a:r>
              <a:rPr lang="sv-SE" dirty="0"/>
              <a:t> </a:t>
            </a:r>
            <a:r>
              <a:rPr lang="sv-SE" dirty="0" err="1"/>
              <a:t>belong</a:t>
            </a:r>
            <a:r>
              <a:rPr lang="sv-SE" dirty="0"/>
              <a:t> to the 10 </a:t>
            </a:r>
            <a:r>
              <a:rPr lang="sv-SE" dirty="0" err="1"/>
              <a:t>most</a:t>
            </a:r>
            <a:r>
              <a:rPr lang="sv-SE" dirty="0"/>
              <a:t> </a:t>
            </a:r>
            <a:r>
              <a:rPr lang="sv-SE" dirty="0" err="1"/>
              <a:t>cited</a:t>
            </a:r>
            <a:r>
              <a:rPr lang="sv-SE" dirty="0"/>
              <a:t> per cent in </a:t>
            </a:r>
            <a:r>
              <a:rPr lang="sv-SE" dirty="0" err="1"/>
              <a:t>their</a:t>
            </a:r>
            <a:r>
              <a:rPr lang="sv-SE" dirty="0"/>
              <a:t> </a:t>
            </a:r>
            <a:r>
              <a:rPr lang="sv-SE" dirty="0" err="1"/>
              <a:t>respective</a:t>
            </a:r>
            <a:r>
              <a:rPr lang="sv-SE" dirty="0"/>
              <a:t> </a:t>
            </a:r>
            <a:r>
              <a:rPr lang="sv-SE" dirty="0" err="1"/>
              <a:t>subject</a:t>
            </a:r>
            <a:r>
              <a:rPr lang="sv-SE" dirty="0"/>
              <a:t> </a:t>
            </a:r>
            <a:r>
              <a:rPr lang="sv-SE" dirty="0" err="1"/>
              <a:t>field</a:t>
            </a:r>
            <a:r>
              <a:rPr lang="sv-SE" dirty="0"/>
              <a:t> is just </a:t>
            </a:r>
            <a:r>
              <a:rPr lang="sv-SE" dirty="0" err="1"/>
              <a:t>above</a:t>
            </a:r>
            <a:r>
              <a:rPr lang="sv-SE" dirty="0"/>
              <a:t> 16 per cent.</a:t>
            </a:r>
          </a:p>
          <a:p>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In international comparisons, SLU ranks very highly. </a:t>
            </a:r>
            <a:r>
              <a:rPr lang="en-GB" sz="1200" kern="1200" dirty="0">
                <a:solidFill>
                  <a:schemeClr val="tx1"/>
                </a:solidFill>
                <a:effectLst/>
                <a:latin typeface="+mn-lt"/>
                <a:ea typeface="+mn-ea"/>
                <a:cs typeface="+mn-cs"/>
              </a:rPr>
              <a:t>Some examples of SLU’s position in different fields in international </a:t>
            </a:r>
            <a:r>
              <a:rPr lang="en-GB" sz="1200" b="1" kern="1200" dirty="0">
                <a:solidFill>
                  <a:schemeClr val="tx1"/>
                </a:solidFill>
                <a:effectLst/>
                <a:latin typeface="+mn-lt"/>
                <a:ea typeface="+mn-ea"/>
                <a:cs typeface="+mn-cs"/>
              </a:rPr>
              <a:t>university rankings.</a:t>
            </a:r>
            <a:br>
              <a:rPr lang="en-GB" sz="1200" b="1" kern="1200" dirty="0">
                <a:solidFill>
                  <a:schemeClr val="tx1"/>
                </a:solidFill>
                <a:effectLst/>
                <a:latin typeface="+mn-lt"/>
                <a:ea typeface="+mn-ea"/>
                <a:cs typeface="+mn-cs"/>
              </a:rPr>
            </a:br>
            <a:endParaRPr lang="en-GB" sz="1200" b="1" kern="1200" dirty="0">
              <a:solidFill>
                <a:schemeClr val="tx1"/>
              </a:solidFill>
              <a:effectLst/>
              <a:latin typeface="+mn-lt"/>
              <a:ea typeface="+mn-ea"/>
              <a:cs typeface="+mn-cs"/>
            </a:endParaRPr>
          </a:p>
          <a:p>
            <a:r>
              <a:rPr lang="sv-SE" b="1" dirty="0"/>
              <a:t>QS Rankings</a:t>
            </a:r>
          </a:p>
          <a:p>
            <a:r>
              <a:rPr lang="sv-SE" dirty="0">
                <a:hlinkClick r:id="rId3"/>
              </a:rPr>
              <a:t>Third best university in the world</a:t>
            </a:r>
            <a:r>
              <a:rPr lang="sv-SE" dirty="0"/>
              <a:t> for </a:t>
            </a:r>
            <a:r>
              <a:rPr lang="sv-SE" dirty="0" err="1"/>
              <a:t>agriculture</a:t>
            </a:r>
            <a:r>
              <a:rPr lang="sv-SE" dirty="0"/>
              <a:t> and </a:t>
            </a:r>
            <a:r>
              <a:rPr lang="sv-SE" dirty="0" err="1"/>
              <a:t>forestry</a:t>
            </a:r>
            <a:r>
              <a:rPr lang="sv-SE" dirty="0"/>
              <a:t>, and 29th for </a:t>
            </a:r>
            <a:r>
              <a:rPr lang="sv-SE" dirty="0" err="1"/>
              <a:t>veterinary</a:t>
            </a:r>
            <a:r>
              <a:rPr lang="sv-SE" dirty="0"/>
              <a:t> science, 2025.</a:t>
            </a:r>
          </a:p>
          <a:p>
            <a:r>
              <a:rPr lang="sv-SE" b="1" dirty="0"/>
              <a:t>The CWTS Leiden Ranking</a:t>
            </a:r>
          </a:p>
          <a:p>
            <a:r>
              <a:rPr lang="sv-SE" dirty="0">
                <a:hlinkClick r:id="rId4"/>
              </a:rPr>
              <a:t>The CWTS Leiden Ranking</a:t>
            </a:r>
            <a:r>
              <a:rPr lang="sv-SE" dirty="0"/>
              <a:t> (2024) ranks </a:t>
            </a:r>
            <a:r>
              <a:rPr lang="sv-SE" dirty="0" err="1"/>
              <a:t>universities</a:t>
            </a:r>
            <a:r>
              <a:rPr lang="sv-SE" dirty="0"/>
              <a:t> </a:t>
            </a:r>
            <a:r>
              <a:rPr lang="sv-SE" dirty="0" err="1"/>
              <a:t>according</a:t>
            </a:r>
            <a:r>
              <a:rPr lang="sv-SE" dirty="0"/>
              <a:t> to </a:t>
            </a:r>
            <a:r>
              <a:rPr lang="sv-SE" dirty="0" err="1"/>
              <a:t>various</a:t>
            </a:r>
            <a:r>
              <a:rPr lang="sv-SE" dirty="0"/>
              <a:t> </a:t>
            </a:r>
            <a:r>
              <a:rPr lang="sv-SE" dirty="0" err="1"/>
              <a:t>measures</a:t>
            </a:r>
            <a:r>
              <a:rPr lang="sv-SE" dirty="0"/>
              <a:t> </a:t>
            </a:r>
            <a:r>
              <a:rPr lang="sv-SE" dirty="0" err="1"/>
              <a:t>of</a:t>
            </a:r>
            <a:r>
              <a:rPr lang="sv-SE" dirty="0"/>
              <a:t> the </a:t>
            </a:r>
            <a:r>
              <a:rPr lang="sv-SE" dirty="0" err="1"/>
              <a:t>scope</a:t>
            </a:r>
            <a:r>
              <a:rPr lang="sv-SE" dirty="0"/>
              <a:t> and </a:t>
            </a:r>
            <a:r>
              <a:rPr lang="sv-SE" dirty="0" err="1"/>
              <a:t>quality</a:t>
            </a:r>
            <a:r>
              <a:rPr lang="sv-SE" dirty="0"/>
              <a:t> </a:t>
            </a:r>
            <a:r>
              <a:rPr lang="sv-SE" dirty="0" err="1"/>
              <a:t>of</a:t>
            </a:r>
            <a:r>
              <a:rPr lang="sv-SE" dirty="0"/>
              <a:t> </a:t>
            </a:r>
            <a:r>
              <a:rPr lang="sv-SE" dirty="0" err="1"/>
              <a:t>scientific</a:t>
            </a:r>
            <a:r>
              <a:rPr lang="sv-SE" dirty="0"/>
              <a:t> publishing. In terms </a:t>
            </a:r>
            <a:r>
              <a:rPr lang="sv-SE" dirty="0" err="1"/>
              <a:t>of</a:t>
            </a:r>
            <a:r>
              <a:rPr lang="sv-SE" dirty="0"/>
              <a:t> the </a:t>
            </a:r>
            <a:r>
              <a:rPr lang="sv-SE" dirty="0" err="1"/>
              <a:t>number</a:t>
            </a:r>
            <a:r>
              <a:rPr lang="sv-SE" dirty="0"/>
              <a:t> </a:t>
            </a:r>
            <a:r>
              <a:rPr lang="sv-SE" dirty="0" err="1"/>
              <a:t>of</a:t>
            </a:r>
            <a:r>
              <a:rPr lang="sv-SE" dirty="0"/>
              <a:t> </a:t>
            </a:r>
            <a:r>
              <a:rPr lang="sv-SE" dirty="0" err="1"/>
              <a:t>publications</a:t>
            </a:r>
            <a:r>
              <a:rPr lang="sv-SE" dirty="0"/>
              <a:t> </a:t>
            </a:r>
            <a:r>
              <a:rPr lang="sv-SE" dirty="0" err="1"/>
              <a:t>that</a:t>
            </a:r>
            <a:r>
              <a:rPr lang="sv-SE" dirty="0"/>
              <a:t> </a:t>
            </a:r>
            <a:r>
              <a:rPr lang="sv-SE" dirty="0" err="1"/>
              <a:t>are</a:t>
            </a:r>
            <a:r>
              <a:rPr lang="sv-SE" dirty="0"/>
              <a:t> </a:t>
            </a:r>
            <a:r>
              <a:rPr lang="sv-SE" dirty="0" err="1"/>
              <a:t>among</a:t>
            </a:r>
            <a:r>
              <a:rPr lang="sv-SE" dirty="0"/>
              <a:t> the </a:t>
            </a:r>
            <a:r>
              <a:rPr lang="sv-SE" dirty="0" err="1"/>
              <a:t>top</a:t>
            </a:r>
            <a:r>
              <a:rPr lang="sv-SE" dirty="0"/>
              <a:t> 10 </a:t>
            </a:r>
            <a:r>
              <a:rPr lang="sv-SE" dirty="0" err="1"/>
              <a:t>percent</a:t>
            </a:r>
            <a:r>
              <a:rPr lang="sv-SE" dirty="0"/>
              <a:t> in </a:t>
            </a:r>
            <a:r>
              <a:rPr lang="sv-SE" dirty="0" err="1"/>
              <a:t>their</a:t>
            </a:r>
            <a:r>
              <a:rPr lang="sv-SE" dirty="0"/>
              <a:t> </a:t>
            </a:r>
            <a:r>
              <a:rPr lang="sv-SE" dirty="0" err="1"/>
              <a:t>field</a:t>
            </a:r>
            <a:r>
              <a:rPr lang="sv-SE" dirty="0"/>
              <a:t> (P </a:t>
            </a:r>
            <a:r>
              <a:rPr lang="sv-SE" dirty="0" err="1"/>
              <a:t>top</a:t>
            </a:r>
            <a:r>
              <a:rPr lang="sv-SE" dirty="0"/>
              <a:t> 10%), SLU ranks 5th </a:t>
            </a:r>
            <a:r>
              <a:rPr lang="sv-SE" dirty="0" err="1"/>
              <a:t>among</a:t>
            </a:r>
            <a:r>
              <a:rPr lang="sv-SE" dirty="0"/>
              <a:t> Swedish </a:t>
            </a:r>
            <a:r>
              <a:rPr lang="sv-SE" dirty="0" err="1"/>
              <a:t>universities</a:t>
            </a:r>
            <a:r>
              <a:rPr lang="sv-SE" dirty="0"/>
              <a:t>.</a:t>
            </a:r>
          </a:p>
          <a:p>
            <a:r>
              <a:rPr lang="sv-SE" b="1" dirty="0"/>
              <a:t>National Taiwan University Rankings</a:t>
            </a:r>
          </a:p>
          <a:p>
            <a:r>
              <a:rPr lang="sv-SE" dirty="0">
                <a:hlinkClick r:id="rId5"/>
              </a:rPr>
              <a:t>SLU by area and subject</a:t>
            </a:r>
            <a:r>
              <a:rPr lang="sv-SE" dirty="0"/>
              <a:t>: 14th </a:t>
            </a:r>
            <a:r>
              <a:rPr lang="sv-SE" dirty="0" err="1"/>
              <a:t>place</a:t>
            </a:r>
            <a:r>
              <a:rPr lang="sv-SE" dirty="0"/>
              <a:t> </a:t>
            </a:r>
            <a:r>
              <a:rPr lang="sv-SE" dirty="0" err="1"/>
              <a:t>worldwide</a:t>
            </a:r>
            <a:r>
              <a:rPr lang="sv-SE" dirty="0"/>
              <a:t> for plant and animal </a:t>
            </a:r>
            <a:r>
              <a:rPr lang="sv-SE" dirty="0" err="1"/>
              <a:t>sciences</a:t>
            </a:r>
            <a:r>
              <a:rPr lang="sv-SE" dirty="0"/>
              <a:t>, 57st for </a:t>
            </a:r>
            <a:r>
              <a:rPr lang="sv-SE" dirty="0" err="1"/>
              <a:t>agriculture</a:t>
            </a:r>
            <a:r>
              <a:rPr lang="sv-SE" dirty="0"/>
              <a:t> and 25th for </a:t>
            </a:r>
            <a:r>
              <a:rPr lang="sv-SE" dirty="0" err="1"/>
              <a:t>environment</a:t>
            </a:r>
            <a:r>
              <a:rPr lang="sv-SE" dirty="0"/>
              <a:t> and </a:t>
            </a:r>
            <a:r>
              <a:rPr lang="sv-SE" dirty="0" err="1"/>
              <a:t>ecology</a:t>
            </a:r>
            <a:r>
              <a:rPr lang="sv-SE" dirty="0"/>
              <a:t>, 2025.</a:t>
            </a:r>
          </a:p>
          <a:p>
            <a:r>
              <a:rPr lang="sv-SE" b="1" dirty="0"/>
              <a:t>Shanghai Ranking Lists</a:t>
            </a:r>
          </a:p>
          <a:p>
            <a:r>
              <a:rPr lang="sv-SE" dirty="0">
                <a:hlinkClick r:id="rId6"/>
              </a:rPr>
              <a:t>The ARWU overall ranking places SLU among the 401–500 best universities worldwide in 2025.</a:t>
            </a:r>
            <a:endParaRPr lang="sv-SE" dirty="0"/>
          </a:p>
          <a:p>
            <a:r>
              <a:rPr lang="sv-SE" dirty="0">
                <a:hlinkClick r:id="rId7"/>
              </a:rPr>
              <a:t>SLU performs well in the GRAS academic subject ranking 2025</a:t>
            </a:r>
            <a:r>
              <a:rPr lang="sv-SE" dirty="0"/>
              <a:t>, </a:t>
            </a:r>
            <a:r>
              <a:rPr lang="sv-SE" dirty="0" err="1"/>
              <a:t>particularly</a:t>
            </a:r>
            <a:r>
              <a:rPr lang="sv-SE" dirty="0"/>
              <a:t> for </a:t>
            </a:r>
            <a:r>
              <a:rPr lang="sv-SE" dirty="0" err="1"/>
              <a:t>agricultural</a:t>
            </a:r>
            <a:r>
              <a:rPr lang="sv-SE" dirty="0"/>
              <a:t> </a:t>
            </a:r>
            <a:r>
              <a:rPr lang="sv-SE" dirty="0" err="1"/>
              <a:t>sciences</a:t>
            </a:r>
            <a:r>
              <a:rPr lang="sv-SE" dirty="0"/>
              <a:t> (rank 8), </a:t>
            </a:r>
            <a:r>
              <a:rPr lang="sv-SE" dirty="0" err="1"/>
              <a:t>ecology</a:t>
            </a:r>
            <a:r>
              <a:rPr lang="sv-SE" dirty="0"/>
              <a:t> (rank 24), and </a:t>
            </a:r>
            <a:r>
              <a:rPr lang="sv-SE" dirty="0" err="1"/>
              <a:t>veterinary</a:t>
            </a:r>
            <a:r>
              <a:rPr lang="sv-SE" dirty="0"/>
              <a:t> </a:t>
            </a:r>
            <a:r>
              <a:rPr lang="sv-SE" dirty="0" err="1"/>
              <a:t>sciences</a:t>
            </a:r>
            <a:r>
              <a:rPr lang="sv-SE" dirty="0"/>
              <a:t> (rank 35). </a:t>
            </a:r>
          </a:p>
          <a:p>
            <a:r>
              <a:rPr lang="sv-SE" b="1" dirty="0"/>
              <a:t>Times </a:t>
            </a:r>
            <a:r>
              <a:rPr lang="sv-SE" b="1" dirty="0" err="1"/>
              <a:t>Higher</a:t>
            </a:r>
            <a:r>
              <a:rPr lang="sv-SE" b="1" dirty="0"/>
              <a:t> </a:t>
            </a:r>
            <a:r>
              <a:rPr lang="sv-SE" b="1" dirty="0" err="1"/>
              <a:t>Education</a:t>
            </a:r>
            <a:r>
              <a:rPr lang="sv-SE" b="1" dirty="0"/>
              <a:t> Ranking</a:t>
            </a:r>
          </a:p>
          <a:p>
            <a:r>
              <a:rPr lang="sv-SE" dirty="0">
                <a:hlinkClick r:id="rId8"/>
              </a:rPr>
              <a:t>THE World University Rankings</a:t>
            </a:r>
            <a:r>
              <a:rPr lang="sv-SE" dirty="0"/>
              <a:t> </a:t>
            </a:r>
            <a:r>
              <a:rPr lang="sv-SE" dirty="0" err="1"/>
              <a:t>place</a:t>
            </a:r>
            <a:r>
              <a:rPr lang="sv-SE" dirty="0"/>
              <a:t> SLU in the 351–400 </a:t>
            </a:r>
            <a:r>
              <a:rPr lang="sv-SE" dirty="0" err="1"/>
              <a:t>interval</a:t>
            </a:r>
            <a:r>
              <a:rPr lang="sv-SE" dirty="0"/>
              <a:t>, 2026.</a:t>
            </a:r>
          </a:p>
          <a:p>
            <a:r>
              <a:rPr lang="sv-SE" dirty="0"/>
              <a:t>SLU ranks 49th </a:t>
            </a:r>
            <a:r>
              <a:rPr lang="sv-SE" dirty="0" err="1"/>
              <a:t>among</a:t>
            </a:r>
            <a:r>
              <a:rPr lang="sv-SE" dirty="0"/>
              <a:t> </a:t>
            </a:r>
            <a:r>
              <a:rPr lang="sv-SE" dirty="0">
                <a:hlinkClick r:id="rId9"/>
              </a:rPr>
              <a:t>the world’s best young universities</a:t>
            </a:r>
            <a:r>
              <a:rPr lang="sv-SE" dirty="0"/>
              <a:t>, </a:t>
            </a:r>
            <a:r>
              <a:rPr lang="sv-SE" dirty="0" err="1"/>
              <a:t>making</a:t>
            </a:r>
            <a:r>
              <a:rPr lang="sv-SE" dirty="0"/>
              <a:t> it the second-best </a:t>
            </a:r>
            <a:r>
              <a:rPr lang="sv-SE" dirty="0" err="1"/>
              <a:t>young</a:t>
            </a:r>
            <a:r>
              <a:rPr lang="sv-SE" dirty="0"/>
              <a:t> </a:t>
            </a:r>
            <a:r>
              <a:rPr lang="sv-SE" dirty="0" err="1"/>
              <a:t>university</a:t>
            </a:r>
            <a:r>
              <a:rPr lang="sv-SE" dirty="0"/>
              <a:t> in Sweden, 2024.</a:t>
            </a:r>
          </a:p>
          <a:p>
            <a:r>
              <a:rPr lang="sv-SE" b="1" dirty="0"/>
              <a:t>Times </a:t>
            </a:r>
            <a:r>
              <a:rPr lang="sv-SE" b="1" dirty="0" err="1"/>
              <a:t>Higher</a:t>
            </a:r>
            <a:r>
              <a:rPr lang="sv-SE" b="1" dirty="0"/>
              <a:t> </a:t>
            </a:r>
            <a:r>
              <a:rPr lang="sv-SE" b="1" dirty="0" err="1"/>
              <a:t>Education</a:t>
            </a:r>
            <a:r>
              <a:rPr lang="sv-SE" b="1" dirty="0"/>
              <a:t> </a:t>
            </a:r>
            <a:r>
              <a:rPr lang="sv-SE" b="1" dirty="0" err="1"/>
              <a:t>Impact</a:t>
            </a:r>
            <a:r>
              <a:rPr lang="sv-SE" b="1" dirty="0"/>
              <a:t> Ranking</a:t>
            </a:r>
          </a:p>
          <a:p>
            <a:r>
              <a:rPr lang="sv-SE" dirty="0"/>
              <a:t>As </a:t>
            </a:r>
            <a:r>
              <a:rPr lang="sv-SE" dirty="0" err="1"/>
              <a:t>of</a:t>
            </a:r>
            <a:r>
              <a:rPr lang="sv-SE" dirty="0"/>
              <a:t> 23 June 2025, </a:t>
            </a:r>
            <a:r>
              <a:rPr lang="sv-SE" dirty="0" err="1"/>
              <a:t>we</a:t>
            </a:r>
            <a:r>
              <a:rPr lang="sv-SE" dirty="0"/>
              <a:t> </a:t>
            </a:r>
            <a:r>
              <a:rPr lang="sv-SE" dirty="0" err="1"/>
              <a:t>are</a:t>
            </a:r>
            <a:r>
              <a:rPr lang="sv-SE" dirty="0"/>
              <a:t> </a:t>
            </a:r>
            <a:r>
              <a:rPr lang="sv-SE" dirty="0" err="1"/>
              <a:t>now</a:t>
            </a:r>
            <a:r>
              <a:rPr lang="sv-SE" dirty="0"/>
              <a:t> in the </a:t>
            </a:r>
            <a:r>
              <a:rPr lang="sv-SE" dirty="0" err="1"/>
              <a:t>top</a:t>
            </a:r>
            <a:r>
              <a:rPr lang="sv-SE" dirty="0"/>
              <a:t> 101–200 </a:t>
            </a:r>
            <a:r>
              <a:rPr lang="sv-SE" dirty="0" err="1"/>
              <a:t>bracket</a:t>
            </a:r>
            <a:r>
              <a:rPr lang="sv-SE" dirty="0"/>
              <a:t> </a:t>
            </a:r>
            <a:r>
              <a:rPr lang="sv-SE" dirty="0" err="1"/>
              <a:t>of</a:t>
            </a:r>
            <a:r>
              <a:rPr lang="sv-SE" dirty="0"/>
              <a:t> the 2526 </a:t>
            </a:r>
            <a:r>
              <a:rPr lang="sv-SE" dirty="0" err="1"/>
              <a:t>higher</a:t>
            </a:r>
            <a:r>
              <a:rPr lang="sv-SE" dirty="0"/>
              <a:t> </a:t>
            </a:r>
            <a:r>
              <a:rPr lang="sv-SE" dirty="0" err="1"/>
              <a:t>education</a:t>
            </a:r>
            <a:r>
              <a:rPr lang="sv-SE" dirty="0"/>
              <a:t> institutions </a:t>
            </a:r>
            <a:r>
              <a:rPr lang="sv-SE" dirty="0" err="1"/>
              <a:t>evaluated</a:t>
            </a:r>
            <a:r>
              <a:rPr lang="sv-SE" dirty="0"/>
              <a:t> by </a:t>
            </a:r>
            <a:r>
              <a:rPr lang="sv-SE" dirty="0">
                <a:hlinkClick r:id="rId10"/>
              </a:rPr>
              <a:t>the Times Higher Education Impact Rankings</a:t>
            </a:r>
            <a:r>
              <a:rPr lang="sv-SE" dirty="0"/>
              <a:t> 2025. </a:t>
            </a:r>
            <a:r>
              <a:rPr lang="sv-SE" dirty="0" err="1"/>
              <a:t>We</a:t>
            </a:r>
            <a:r>
              <a:rPr lang="sv-SE" dirty="0"/>
              <a:t> rank 58th for SDG 2 – </a:t>
            </a:r>
            <a:r>
              <a:rPr lang="sv-SE" dirty="0" err="1"/>
              <a:t>zero</a:t>
            </a:r>
            <a:r>
              <a:rPr lang="sv-SE" dirty="0"/>
              <a:t> hunger, 3rd for SDG 13 – </a:t>
            </a:r>
            <a:r>
              <a:rPr lang="sv-SE" dirty="0" err="1"/>
              <a:t>climate</a:t>
            </a:r>
            <a:r>
              <a:rPr lang="sv-SE" dirty="0"/>
              <a:t> action, and 59th for SDG 14 – </a:t>
            </a:r>
            <a:r>
              <a:rPr lang="sv-SE" dirty="0" err="1"/>
              <a:t>life</a:t>
            </a:r>
            <a:r>
              <a:rPr lang="sv-SE" dirty="0"/>
              <a:t> </a:t>
            </a:r>
            <a:r>
              <a:rPr lang="sv-SE" dirty="0" err="1"/>
              <a:t>below</a:t>
            </a:r>
            <a:r>
              <a:rPr lang="sv-SE" dirty="0"/>
              <a:t> </a:t>
            </a:r>
            <a:r>
              <a:rPr lang="sv-SE" dirty="0" err="1"/>
              <a:t>water</a:t>
            </a:r>
            <a:r>
              <a:rPr lang="sv-SE"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0" kern="1200" dirty="0">
              <a:solidFill>
                <a:schemeClr val="tx1"/>
              </a:solidFill>
              <a:effectLst/>
              <a:latin typeface="Arial" panose="020B0604020202020204" pitchFamily="34" charset="0"/>
              <a:ea typeface="+mn-ea"/>
              <a:cs typeface="Arial" panose="020B0604020202020204" pitchFamily="34" charset="0"/>
            </a:endParaRPr>
          </a:p>
          <a:p>
            <a:r>
              <a:rPr lang="en-GB" sz="1200" i="1" kern="1200" dirty="0">
                <a:solidFill>
                  <a:schemeClr val="tx1"/>
                </a:solidFill>
                <a:effectLst/>
                <a:latin typeface="+mn-lt"/>
                <a:ea typeface="+mn-ea"/>
                <a:cs typeface="+mn-cs"/>
              </a:rPr>
              <a:t>Read more at: https://</a:t>
            </a:r>
            <a:r>
              <a:rPr lang="en-GB" sz="1200" i="1" kern="1200" dirty="0" err="1">
                <a:solidFill>
                  <a:schemeClr val="tx1"/>
                </a:solidFill>
                <a:effectLst/>
                <a:latin typeface="+mn-lt"/>
                <a:ea typeface="+mn-ea"/>
                <a:cs typeface="+mn-cs"/>
              </a:rPr>
              <a:t>www.slu.se</a:t>
            </a:r>
            <a:r>
              <a:rPr lang="en-GB" sz="1200" i="1" kern="1200" dirty="0">
                <a:solidFill>
                  <a:schemeClr val="tx1"/>
                </a:solidFill>
                <a:effectLst/>
                <a:latin typeface="+mn-lt"/>
                <a:ea typeface="+mn-ea"/>
                <a:cs typeface="+mn-cs"/>
              </a:rPr>
              <a:t>/</a:t>
            </a:r>
            <a:r>
              <a:rPr lang="en-GB" sz="1200" i="1" kern="1200" dirty="0" err="1">
                <a:solidFill>
                  <a:schemeClr val="tx1"/>
                </a:solidFill>
                <a:effectLst/>
                <a:latin typeface="+mn-lt"/>
                <a:ea typeface="+mn-ea"/>
                <a:cs typeface="+mn-cs"/>
              </a:rPr>
              <a:t>en</a:t>
            </a:r>
            <a:r>
              <a:rPr lang="en-GB" sz="1200" i="1" kern="1200" dirty="0">
                <a:solidFill>
                  <a:schemeClr val="tx1"/>
                </a:solidFill>
                <a:effectLst/>
                <a:latin typeface="+mn-lt"/>
                <a:ea typeface="+mn-ea"/>
                <a:cs typeface="+mn-cs"/>
              </a:rPr>
              <a:t>/about-</a:t>
            </a:r>
            <a:r>
              <a:rPr lang="en-GB" sz="1200" i="1" kern="1200" dirty="0" err="1">
                <a:solidFill>
                  <a:schemeClr val="tx1"/>
                </a:solidFill>
                <a:effectLst/>
                <a:latin typeface="+mn-lt"/>
                <a:ea typeface="+mn-ea"/>
                <a:cs typeface="+mn-cs"/>
              </a:rPr>
              <a:t>slu</a:t>
            </a:r>
            <a:r>
              <a:rPr lang="en-GB" sz="1200" i="1" kern="1200" dirty="0">
                <a:solidFill>
                  <a:schemeClr val="tx1"/>
                </a:solidFill>
                <a:effectLst/>
                <a:latin typeface="+mn-lt"/>
                <a:ea typeface="+mn-ea"/>
                <a:cs typeface="+mn-cs"/>
              </a:rPr>
              <a:t>/about-the-university/university-ranking/</a:t>
            </a:r>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60DCC-96EC-F048-A79B-66C0638B630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05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en-gb" sz="1200" b="0" i="0" u="none" kern="1200" baseline="0" dirty="0">
                <a:solidFill>
                  <a:schemeClr val="tx1"/>
                </a:solidFill>
                <a:effectLst/>
                <a:latin typeface="Arial" panose="020B0604020202020204" pitchFamily="34" charset="0"/>
                <a:ea typeface="+mn-ea"/>
                <a:cs typeface="Arial" panose="020B0604020202020204" pitchFamily="34" charset="0"/>
              </a:rPr>
              <a:t>SLU collaborates extensively with various stakeholders, nationally and internationally. This collaboration is an integral part of our research, teaching and environmental monitoring and assessment. Our collaboration partners are public bodies, interest organisations, businesses, etc. This ensures that the knowledge produced at SLU is relevant for tackling society’s challenges, today and tomorrow.</a:t>
            </a:r>
          </a:p>
          <a:p>
            <a:endParaRPr lang="en-gb" sz="1200" b="0" i="0" kern="1200" dirty="0">
              <a:solidFill>
                <a:schemeClr val="tx1"/>
              </a:solidFill>
              <a:effectLst/>
              <a:latin typeface="Arial" panose="020B0604020202020204" pitchFamily="34" charset="0"/>
              <a:ea typeface="+mn-ea"/>
              <a:cs typeface="Arial" panose="020B0604020202020204" pitchFamily="34" charset="0"/>
            </a:endParaRPr>
          </a:p>
          <a:p>
            <a:pPr algn="l" rtl="0"/>
            <a:r>
              <a:rPr lang="en-gb" sz="1200" b="0" i="0" u="none" kern="1200" baseline="0" dirty="0">
                <a:solidFill>
                  <a:schemeClr val="tx1"/>
                </a:solidFill>
                <a:effectLst/>
                <a:latin typeface="Arial" panose="020B0604020202020204" pitchFamily="34" charset="0"/>
                <a:ea typeface="+mn-ea"/>
                <a:cs typeface="Arial" panose="020B0604020202020204" pitchFamily="34" charset="0"/>
              </a:rPr>
              <a:t>Collaborating helps us connect theory with practice and improves the quality of our research, teaching and environmental assessment. It also helps us make our knowledge available to those who need it.</a:t>
            </a:r>
          </a:p>
          <a:p>
            <a:pPr algn="l" rtl="0"/>
            <a:endParaRPr lang="en-gb" sz="1200" b="0" i="0" kern="1200" dirty="0">
              <a:solidFill>
                <a:schemeClr val="tx1"/>
              </a:solidFill>
              <a:effectLst/>
              <a:latin typeface="Arial" panose="020B0604020202020204" pitchFamily="34" charset="0"/>
              <a:ea typeface="+mn-ea"/>
              <a:cs typeface="Arial" panose="020B0604020202020204" pitchFamily="34" charset="0"/>
            </a:endParaRPr>
          </a:p>
          <a:p>
            <a:pPr algn="l" rtl="0"/>
            <a:r>
              <a:rPr lang="en-gb" sz="1200" b="0" i="0" u="none" kern="1200" baseline="0" dirty="0">
                <a:solidFill>
                  <a:schemeClr val="tx1"/>
                </a:solidFill>
                <a:effectLst/>
                <a:latin typeface="Arial" panose="020B0604020202020204" pitchFamily="34" charset="0"/>
                <a:ea typeface="+mn-ea"/>
                <a:cs typeface="Arial" panose="020B0604020202020204" pitchFamily="34" charset="0"/>
              </a:rPr>
              <a:t>Researchers and environmental assessment analysts who collaborate as part of their daily work account for the majority of our collaboration efforts. </a:t>
            </a:r>
          </a:p>
          <a:p>
            <a:endParaRPr lang="en-gb" sz="1200" b="0" i="0" kern="1200" dirty="0">
              <a:solidFill>
                <a:schemeClr val="tx1"/>
              </a:solidFill>
              <a:effectLst/>
              <a:latin typeface="Arial" panose="020B0604020202020204" pitchFamily="34" charset="0"/>
              <a:ea typeface="+mn-ea"/>
              <a:cs typeface="Arial" panose="020B0604020202020204" pitchFamily="34" charset="0"/>
            </a:endParaRPr>
          </a:p>
          <a:p>
            <a:pPr algn="l" rtl="0"/>
            <a:r>
              <a:rPr lang="en-gb" sz="1200" b="0" i="0" u="none" kern="1200" baseline="0" dirty="0">
                <a:solidFill>
                  <a:schemeClr val="tx1"/>
                </a:solidFill>
                <a:effectLst/>
                <a:latin typeface="Arial" panose="020B0604020202020204" pitchFamily="34" charset="0"/>
                <a:ea typeface="+mn-ea"/>
                <a:cs typeface="Arial" panose="020B0604020202020204" pitchFamily="34" charset="0"/>
              </a:rPr>
              <a:t>There are also structures and investments in place to promote collaboration, such as:</a:t>
            </a:r>
          </a:p>
          <a:p>
            <a:pPr marL="171450" indent="-171450" algn="l" rtl="0">
              <a:buFont typeface="Arial" panose="020B0604020202020204" pitchFamily="34" charset="0"/>
              <a:buChar char="•"/>
            </a:pPr>
            <a:r>
              <a:rPr lang="en-gb" sz="1200" b="0" i="0" u="none" kern="1200" baseline="0" dirty="0">
                <a:solidFill>
                  <a:schemeClr val="tx1"/>
                </a:solidFill>
                <a:effectLst/>
                <a:latin typeface="Arial" panose="020B0604020202020204" pitchFamily="34" charset="0"/>
                <a:ea typeface="+mn-ea"/>
                <a:cs typeface="Arial" panose="020B0604020202020204" pitchFamily="34" charset="0"/>
              </a:rPr>
              <a:t>several collaborative centres and ‘Future’ platforms with collaboration as one of their tasks</a:t>
            </a:r>
          </a:p>
          <a:p>
            <a:pPr marL="171450" indent="-171450" algn="l" rtl="0">
              <a:buFont typeface="Arial" panose="020B0604020202020204" pitchFamily="34" charset="0"/>
              <a:buChar char="•"/>
            </a:pPr>
            <a:r>
              <a:rPr lang="en-gb" sz="1200" b="0" i="0" u="none" kern="1200" baseline="0" dirty="0">
                <a:solidFill>
                  <a:schemeClr val="tx1"/>
                </a:solidFill>
                <a:effectLst/>
                <a:latin typeface="Arial" panose="020B0604020202020204" pitchFamily="34" charset="0"/>
                <a:ea typeface="+mn-ea"/>
                <a:cs typeface="Arial" panose="020B0604020202020204" pitchFamily="34" charset="0"/>
              </a:rPr>
              <a:t>around 20 researchers/lecturers with a special collaboration assignment (‘collaboration specialists’)</a:t>
            </a:r>
          </a:p>
          <a:p>
            <a:pPr marL="171450" indent="-171450" algn="l" rtl="0">
              <a:buFont typeface="Arial" panose="020B0604020202020204" pitchFamily="34" charset="0"/>
              <a:buChar char="•"/>
            </a:pPr>
            <a:r>
              <a:rPr lang="en-gb" sz="1200" b="0" i="0" u="none" kern="1200" baseline="0" dirty="0">
                <a:solidFill>
                  <a:schemeClr val="tx1"/>
                </a:solidFill>
                <a:effectLst/>
                <a:latin typeface="Arial" panose="020B0604020202020204" pitchFamily="34" charset="0"/>
                <a:ea typeface="+mn-ea"/>
                <a:cs typeface="Arial" panose="020B0604020202020204" pitchFamily="34" charset="0"/>
              </a:rPr>
              <a:t>extensive collaboration with actors in low-income countries through SLU Global</a:t>
            </a:r>
          </a:p>
          <a:p>
            <a:pPr marL="171450" indent="-171450" algn="l" rtl="0">
              <a:buFont typeface="Arial" panose="020B0604020202020204" pitchFamily="34" charset="0"/>
              <a:buChar char="•"/>
            </a:pPr>
            <a:r>
              <a:rPr lang="en-gb" sz="1200" b="0" i="0" u="none" kern="1200" baseline="0" dirty="0">
                <a:solidFill>
                  <a:schemeClr val="tx1"/>
                </a:solidFill>
                <a:effectLst/>
                <a:latin typeface="Arial" panose="020B0604020202020204" pitchFamily="34" charset="0"/>
                <a:ea typeface="+mn-ea"/>
                <a:cs typeface="Arial" panose="020B0604020202020204" pitchFamily="34" charset="0"/>
              </a:rPr>
              <a:t>support structures for innovation and commercialisation through SLU Holding</a:t>
            </a:r>
          </a:p>
          <a:p>
            <a:pPr marL="171450" indent="-171450" algn="l" rtl="0">
              <a:buFont typeface="Arial" panose="020B0604020202020204" pitchFamily="34" charset="0"/>
              <a:buChar char="•"/>
            </a:pPr>
            <a:r>
              <a:rPr lang="en-gb" sz="1200" b="0" i="0" u="none" kern="1200" baseline="0" dirty="0">
                <a:solidFill>
                  <a:schemeClr val="tx1"/>
                </a:solidFill>
                <a:effectLst/>
                <a:latin typeface="Arial" panose="020B0604020202020204" pitchFamily="34" charset="0"/>
                <a:ea typeface="+mn-ea"/>
                <a:cs typeface="Arial" panose="020B0604020202020204" pitchFamily="34" charset="0"/>
              </a:rPr>
              <a:t>professional development and training</a:t>
            </a:r>
          </a:p>
          <a:p>
            <a:pPr marL="171450" indent="-171450" algn="l" rtl="0">
              <a:buFont typeface="Arial" panose="020B0604020202020204" pitchFamily="34" charset="0"/>
              <a:buChar char="•"/>
            </a:pPr>
            <a:r>
              <a:rPr lang="en-gb" sz="1200" b="0" i="0" u="none" kern="1200" baseline="0" dirty="0">
                <a:solidFill>
                  <a:schemeClr val="tx1"/>
                </a:solidFill>
                <a:effectLst/>
                <a:latin typeface="Arial" panose="020B0604020202020204" pitchFamily="34" charset="0"/>
                <a:ea typeface="+mn-ea"/>
                <a:cs typeface="Arial" panose="020B0604020202020204" pitchFamily="34" charset="0"/>
              </a:rPr>
              <a:t>dissemination of knowledge – reports, conferences, meetings, fairs and through digital channels such as the web, newsletters, pods and film</a:t>
            </a:r>
          </a:p>
          <a:p>
            <a:endParaRPr lang="en-gb" sz="1200" b="0" i="0" kern="1200" dirty="0">
              <a:solidFill>
                <a:schemeClr val="tx1"/>
              </a:solidFill>
              <a:effectLst/>
              <a:latin typeface="Arial" panose="020B0604020202020204" pitchFamily="34" charset="0"/>
              <a:ea typeface="+mn-ea"/>
              <a:cs typeface="Arial" panose="020B0604020202020204" pitchFamily="34" charset="0"/>
            </a:endParaRPr>
          </a:p>
          <a:p>
            <a:pPr algn="l" rtl="0"/>
            <a:r>
              <a:rPr lang="en-gb" sz="1200" b="0" i="0" u="none" kern="1200" baseline="0" dirty="0">
                <a:solidFill>
                  <a:schemeClr val="tx1"/>
                </a:solidFill>
                <a:effectLst/>
                <a:latin typeface="Arial" panose="020B0604020202020204" pitchFamily="34" charset="0"/>
                <a:ea typeface="+mn-ea"/>
                <a:cs typeface="Arial" panose="020B0604020202020204" pitchFamily="34" charset="0"/>
              </a:rPr>
              <a:t>Read more about collaboration at SLU at </a:t>
            </a:r>
            <a:r>
              <a:rPr lang="en-GB" sz="1200" b="0" i="0" u="none" kern="1200" baseline="0" dirty="0">
                <a:solidFill>
                  <a:schemeClr val="tx1"/>
                </a:solidFill>
                <a:effectLst/>
                <a:latin typeface="Arial" panose="020B0604020202020204" pitchFamily="34" charset="0"/>
                <a:ea typeface="+mn-ea"/>
                <a:cs typeface="Arial" panose="020B0604020202020204" pitchFamily="34" charset="0"/>
              </a:rPr>
              <a:t>https://</a:t>
            </a:r>
            <a:r>
              <a:rPr lang="en-GB" sz="1200" b="0" i="0" u="none" kern="1200" baseline="0" dirty="0" err="1">
                <a:solidFill>
                  <a:schemeClr val="tx1"/>
                </a:solidFill>
                <a:effectLst/>
                <a:latin typeface="Arial" panose="020B0604020202020204" pitchFamily="34" charset="0"/>
                <a:ea typeface="+mn-ea"/>
                <a:cs typeface="Arial" panose="020B0604020202020204" pitchFamily="34" charset="0"/>
              </a:rPr>
              <a:t>www.slu.se</a:t>
            </a:r>
            <a:r>
              <a:rPr lang="en-GB" sz="1200" b="0" i="0" u="none" kern="1200" baseline="0" dirty="0">
                <a:solidFill>
                  <a:schemeClr val="tx1"/>
                </a:solidFill>
                <a:effectLst/>
                <a:latin typeface="Arial" panose="020B0604020202020204" pitchFamily="34" charset="0"/>
                <a:ea typeface="+mn-ea"/>
                <a:cs typeface="Arial" panose="020B0604020202020204" pitchFamily="34" charset="0"/>
              </a:rPr>
              <a:t>/</a:t>
            </a:r>
            <a:r>
              <a:rPr lang="en-GB" sz="1200" b="0" i="0" u="none" kern="1200" baseline="0" dirty="0" err="1">
                <a:solidFill>
                  <a:schemeClr val="tx1"/>
                </a:solidFill>
                <a:effectLst/>
                <a:latin typeface="Arial" panose="020B0604020202020204" pitchFamily="34" charset="0"/>
                <a:ea typeface="+mn-ea"/>
                <a:cs typeface="Arial" panose="020B0604020202020204" pitchFamily="34" charset="0"/>
              </a:rPr>
              <a:t>en</a:t>
            </a:r>
            <a:r>
              <a:rPr lang="en-GB" sz="1200" b="0" i="0" u="none" kern="1200" baseline="0" dirty="0">
                <a:solidFill>
                  <a:schemeClr val="tx1"/>
                </a:solidFill>
                <a:effectLst/>
                <a:latin typeface="Arial" panose="020B0604020202020204" pitchFamily="34" charset="0"/>
                <a:ea typeface="+mn-ea"/>
                <a:cs typeface="Arial" panose="020B0604020202020204" pitchFamily="34" charset="0"/>
              </a:rPr>
              <a:t>/collaboration/</a:t>
            </a:r>
          </a:p>
        </p:txBody>
      </p:sp>
      <p:sp>
        <p:nvSpPr>
          <p:cNvPr id="4" name="Platshållare för bildnummer 3"/>
          <p:cNvSpPr>
            <a:spLocks noGrp="1"/>
          </p:cNvSpPr>
          <p:nvPr>
            <p:ph type="sldNum" sz="quarter" idx="5"/>
          </p:nvPr>
        </p:nvSpPr>
        <p:spPr/>
        <p:txBody>
          <a:bodyPr/>
          <a:lstStyle/>
          <a:p>
            <a:pPr algn="l" rtl="0"/>
            <a:fld id="{86D60DCC-96EC-F048-A79B-66C0638B630C}" type="slidenum">
              <a:rPr/>
              <a:t>9</a:t>
            </a:fld>
            <a:endParaRPr lang="en-gb"/>
          </a:p>
        </p:txBody>
      </p:sp>
    </p:spTree>
    <p:extLst>
      <p:ext uri="{BB962C8B-B14F-4D97-AF65-F5344CB8AC3E}">
        <p14:creationId xmlns:p14="http://schemas.microsoft.com/office/powerpoint/2010/main" val="1771746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dirty="0">
                <a:solidFill>
                  <a:schemeClr val="tx1"/>
                </a:solidFill>
                <a:effectLst/>
                <a:latin typeface="+mn-lt"/>
                <a:ea typeface="+mn-ea"/>
                <a:cs typeface="+mn-cs"/>
              </a:rPr>
              <a:t>SLU works on issues that are fundamental to us as human beings and concern every living thing on earth. </a:t>
            </a:r>
            <a:endParaRPr lang="sv-SE" sz="1200" kern="1200" dirty="0">
              <a:solidFill>
                <a:schemeClr val="tx1"/>
              </a:solidFill>
              <a:effectLst/>
              <a:latin typeface="+mn-lt"/>
              <a:ea typeface="+mn-ea"/>
              <a:cs typeface="+mn-cs"/>
            </a:endParaRPr>
          </a:p>
          <a:p>
            <a:endParaRPr lang="sv-SE" sz="1200" b="1" i="0" kern="1200" baseline="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mn-lt"/>
                <a:ea typeface="+mn-ea"/>
                <a:cs typeface="+mn-cs"/>
              </a:rPr>
              <a:t>Here are a few examples:</a:t>
            </a:r>
            <a:br>
              <a:rPr lang="en-GB" sz="1200" kern="1200" dirty="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Sustainable food supply</a:t>
            </a:r>
            <a:br>
              <a:rPr lang="sv-SE" sz="1200" b="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For example adapting to climate change, producing new foods, more environment and climate-friendly food production, urban cultivation, </a:t>
            </a:r>
            <a:r>
              <a:rPr lang="en-GB" sz="1200" kern="1200" dirty="0" err="1">
                <a:solidFill>
                  <a:schemeClr val="tx1"/>
                </a:solidFill>
                <a:effectLst/>
                <a:latin typeface="+mn-lt"/>
                <a:ea typeface="+mn-ea"/>
                <a:cs typeface="+mn-cs"/>
              </a:rPr>
              <a:t>digitilised</a:t>
            </a:r>
            <a:r>
              <a:rPr lang="en-GB" sz="1200" kern="1200" dirty="0">
                <a:solidFill>
                  <a:schemeClr val="tx1"/>
                </a:solidFill>
                <a:effectLst/>
                <a:latin typeface="+mn-lt"/>
                <a:ea typeface="+mn-ea"/>
                <a:cs typeface="+mn-cs"/>
              </a:rPr>
              <a:t> cultivation, food waste, health issues, consumer issues, business administration and entrepreneurship in the food industry.</a:t>
            </a: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Clean water and oceans</a:t>
            </a:r>
            <a:br>
              <a:rPr lang="sv-SE" sz="1200" b="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For example environmental toxins, eutrophication, land-based fish farming the wellbeing of fish stocks in water, drinking water, and problems with drought and flooding.</a:t>
            </a: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Sustainable urban and rural areas</a:t>
            </a:r>
            <a:br>
              <a:rPr lang="sv-SE" sz="1200" b="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For example green roofs, urban cultivation, GIS (Geographic Information System) maps for children, adapting buildings to cope with extreme weather and rising sea levels.</a:t>
            </a: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Biomaterials and bioenergy</a:t>
            </a:r>
            <a:br>
              <a:rPr lang="sv-SE" sz="1200" b="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Materials and energy that can be used to replace fossil-based products and raw materials, such as starch/cellulose instead of plastics and using bioenergy as a fuel.</a:t>
            </a: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Animal and human welfare</a:t>
            </a:r>
            <a:br>
              <a:rPr lang="sv-SE" sz="1200" b="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For example antibiotic resistance, zoonoses (infectious diseases transmitted between animals and humans), food and health, green spaces in cities, outdoor life, animal welfare, the importance of companion</a:t>
            </a:r>
            <a:r>
              <a:rPr lang="en-GB" sz="1200" kern="1200" baseline="0" dirty="0">
                <a:solidFill>
                  <a:schemeClr val="tx1"/>
                </a:solidFill>
                <a:effectLst/>
                <a:latin typeface="+mn-lt"/>
                <a:ea typeface="+mn-ea"/>
                <a:cs typeface="+mn-cs"/>
              </a:rPr>
              <a:t> animals</a:t>
            </a:r>
            <a:r>
              <a:rPr lang="en-GB" sz="1200" kern="1200" dirty="0">
                <a:solidFill>
                  <a:schemeClr val="tx1"/>
                </a:solidFill>
                <a:effectLst/>
                <a:latin typeface="+mn-lt"/>
                <a:ea typeface="+mn-ea"/>
                <a:cs typeface="+mn-cs"/>
              </a:rPr>
              <a:t> to humans, garden rehabilitation, animals in healthcare.</a:t>
            </a: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Biodiversity</a:t>
            </a:r>
            <a:br>
              <a:rPr lang="sv-SE" sz="1200" b="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For example predator issues, elk management, invasive plants and animals, how we manage forests and land, the mapping of species and endangered species.</a:t>
            </a:r>
            <a:endParaRPr lang="sv-SE" sz="1200" kern="1200" dirty="0">
              <a:solidFill>
                <a:schemeClr val="tx1"/>
              </a:solidFill>
              <a:effectLst/>
              <a:latin typeface="+mn-lt"/>
              <a:ea typeface="+mn-ea"/>
              <a:cs typeface="+mn-cs"/>
            </a:endParaRPr>
          </a:p>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60DCC-96EC-F048-A79B-66C0638B630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467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kern="1200" dirty="0">
                <a:solidFill>
                  <a:schemeClr val="tx1"/>
                </a:solidFill>
                <a:effectLst/>
                <a:latin typeface="+mn-lt"/>
                <a:ea typeface="+mn-ea"/>
                <a:cs typeface="+mn-cs"/>
              </a:rPr>
              <a:t>Our knowledge creates the right conditions for a sustainable, thriving and better world. SLU is contributing to the achievement of the global</a:t>
            </a:r>
            <a:r>
              <a:rPr lang="en-GB" sz="1200" b="1" kern="1200" baseline="0" dirty="0">
                <a:solidFill>
                  <a:schemeClr val="tx1"/>
                </a:solidFill>
                <a:effectLst/>
                <a:latin typeface="+mn-lt"/>
                <a:ea typeface="+mn-ea"/>
                <a:cs typeface="+mn-cs"/>
              </a:rPr>
              <a:t> sustainable </a:t>
            </a:r>
            <a:r>
              <a:rPr lang="en-GB" sz="1200" b="1" kern="1200" dirty="0">
                <a:solidFill>
                  <a:schemeClr val="tx1"/>
                </a:solidFill>
                <a:effectLst/>
                <a:latin typeface="+mn-lt"/>
                <a:ea typeface="+mn-ea"/>
                <a:cs typeface="+mn-cs"/>
              </a:rPr>
              <a:t>development goals (Agenda 2030), both in Sweden and internationally.</a:t>
            </a:r>
            <a:endParaRPr lang="sv-SE" sz="1200" kern="1200" dirty="0">
              <a:solidFill>
                <a:schemeClr val="tx1"/>
              </a:solidFill>
              <a:effectLst/>
              <a:latin typeface="+mn-lt"/>
              <a:ea typeface="+mn-ea"/>
              <a:cs typeface="+mn-cs"/>
            </a:endParaRPr>
          </a:p>
          <a:p>
            <a:r>
              <a:rPr lang="sv-SE" sz="1200" i="0" kern="1200" dirty="0">
                <a:solidFill>
                  <a:schemeClr val="tx1"/>
                </a:solidFill>
                <a:effectLst/>
                <a:latin typeface="Arial" panose="020B0604020202020204" pitchFamily="34" charset="0"/>
                <a:ea typeface="+mn-ea"/>
                <a:cs typeface="Arial" panose="020B0604020202020204" pitchFamily="34" charset="0"/>
              </a:rPr>
              <a:t> </a:t>
            </a:r>
          </a:p>
          <a:p>
            <a:r>
              <a:rPr lang="en-GB" sz="1200" kern="1200" dirty="0">
                <a:solidFill>
                  <a:schemeClr val="tx1"/>
                </a:solidFill>
                <a:effectLst/>
                <a:latin typeface="+mn-lt"/>
                <a:ea typeface="+mn-ea"/>
                <a:cs typeface="+mn-cs"/>
              </a:rPr>
              <a:t>Areas important to SLU are:</a:t>
            </a:r>
            <a:endParaRPr lang="sv-SE"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b="1" kern="1200" dirty="0">
                <a:solidFill>
                  <a:schemeClr val="tx1"/>
                </a:solidFill>
                <a:effectLst/>
                <a:latin typeface="+mn-lt"/>
                <a:ea typeface="+mn-ea"/>
                <a:cs typeface="+mn-cs"/>
              </a:rPr>
              <a:t>Climate change </a:t>
            </a:r>
            <a:r>
              <a:rPr lang="en-GB" sz="1200" b="0" kern="1200" dirty="0">
                <a:solidFill>
                  <a:schemeClr val="tx1"/>
                </a:solidFill>
                <a:effectLst/>
                <a:latin typeface="+mn-lt"/>
                <a:ea typeface="+mn-ea"/>
                <a:cs typeface="+mn-cs"/>
              </a:rPr>
              <a: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agriculture and forestry must both be </a:t>
            </a:r>
            <a:r>
              <a:rPr lang="en-GB" sz="1200" b="1" kern="1200" dirty="0">
                <a:solidFill>
                  <a:schemeClr val="tx1"/>
                </a:solidFill>
                <a:effectLst/>
                <a:latin typeface="+mn-lt"/>
                <a:ea typeface="+mn-ea"/>
                <a:cs typeface="+mn-cs"/>
              </a:rPr>
              <a:t>adapted to and contribute to mitigating climate change</a:t>
            </a:r>
            <a:r>
              <a:rPr lang="en-GB" sz="1200" kern="1200" dirty="0">
                <a:solidFill>
                  <a:schemeClr val="tx1"/>
                </a:solidFill>
                <a:effectLst/>
                <a:latin typeface="+mn-lt"/>
                <a:ea typeface="+mn-ea"/>
                <a:cs typeface="+mn-cs"/>
              </a:rPr>
              <a:t>. We are developing sustainable solutions for water management and reducing greenhouse gas emissions.</a:t>
            </a:r>
            <a:endParaRPr lang="sv-SE"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b="1" kern="1200" dirty="0">
                <a:solidFill>
                  <a:schemeClr val="tx1"/>
                </a:solidFill>
                <a:effectLst/>
                <a:latin typeface="+mn-lt"/>
                <a:ea typeface="+mn-ea"/>
                <a:cs typeface="+mn-cs"/>
              </a:rPr>
              <a:t>Food supply </a:t>
            </a:r>
            <a:r>
              <a:rPr lang="en-GB" sz="1200" b="0" kern="1200" dirty="0">
                <a:solidFill>
                  <a:schemeClr val="tx1"/>
                </a:solidFill>
                <a:effectLst/>
                <a:latin typeface="+mn-lt"/>
                <a:ea typeface="+mn-ea"/>
                <a:cs typeface="+mn-cs"/>
              </a:rPr>
              <a: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finding resource-efficient (socially, economically and environmentally) </a:t>
            </a:r>
            <a:r>
              <a:rPr lang="en-GB" sz="1200" b="1" kern="1200" dirty="0">
                <a:solidFill>
                  <a:schemeClr val="tx1"/>
                </a:solidFill>
                <a:effectLst/>
                <a:latin typeface="+mn-lt"/>
                <a:ea typeface="+mn-ea"/>
                <a:cs typeface="+mn-cs"/>
              </a:rPr>
              <a:t>sustainable solutions for increasing global food production</a:t>
            </a:r>
            <a:r>
              <a:rPr lang="en-GB" sz="1200" kern="1200" dirty="0">
                <a:solidFill>
                  <a:schemeClr val="tx1"/>
                </a:solidFill>
                <a:effectLst/>
                <a:latin typeface="+mn-lt"/>
                <a:ea typeface="+mn-ea"/>
                <a:cs typeface="+mn-cs"/>
              </a:rPr>
              <a:t>, through initiatives such as </a:t>
            </a:r>
            <a:r>
              <a:rPr lang="en-GB" sz="1200" kern="1200" dirty="0" err="1">
                <a:solidFill>
                  <a:schemeClr val="tx1"/>
                </a:solidFill>
                <a:effectLst/>
                <a:latin typeface="+mn-lt"/>
                <a:ea typeface="+mn-ea"/>
                <a:cs typeface="+mn-cs"/>
              </a:rPr>
              <a:t>digitilisation</a:t>
            </a:r>
            <a:r>
              <a:rPr lang="en-GB" sz="1200" kern="1200" dirty="0">
                <a:solidFill>
                  <a:schemeClr val="tx1"/>
                </a:solidFill>
                <a:effectLst/>
                <a:latin typeface="+mn-lt"/>
                <a:ea typeface="+mn-ea"/>
                <a:cs typeface="+mn-cs"/>
              </a:rPr>
              <a:t> and artificial intelligence.</a:t>
            </a:r>
            <a:endParaRPr lang="sv-SE"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b="1" kern="1200" dirty="0">
                <a:solidFill>
                  <a:schemeClr val="tx1"/>
                </a:solidFill>
                <a:effectLst/>
                <a:latin typeface="+mn-lt"/>
                <a:ea typeface="+mn-ea"/>
                <a:cs typeface="+mn-cs"/>
              </a:rPr>
              <a:t>Sustainable cities </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to </a:t>
            </a:r>
            <a:r>
              <a:rPr lang="en-GB" sz="1200" b="1" kern="1200" dirty="0">
                <a:solidFill>
                  <a:schemeClr val="tx1"/>
                </a:solidFill>
                <a:effectLst/>
                <a:latin typeface="+mn-lt"/>
                <a:ea typeface="+mn-ea"/>
                <a:cs typeface="+mn-cs"/>
              </a:rPr>
              <a:t>make</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plans for how to deal with the effects of climate change</a:t>
            </a:r>
            <a:r>
              <a:rPr lang="en-GB" sz="1200" kern="1200" dirty="0">
                <a:solidFill>
                  <a:schemeClr val="tx1"/>
                </a:solidFill>
                <a:effectLst/>
                <a:latin typeface="+mn-lt"/>
                <a:ea typeface="+mn-ea"/>
                <a:cs typeface="+mn-cs"/>
              </a:rPr>
              <a:t>, such as extreme weather events and rising sea levels, and to develop </a:t>
            </a:r>
            <a:r>
              <a:rPr lang="en-GB" sz="1200" b="1" kern="1200" dirty="0">
                <a:solidFill>
                  <a:schemeClr val="tx1"/>
                </a:solidFill>
                <a:effectLst/>
                <a:latin typeface="+mn-lt"/>
                <a:ea typeface="+mn-ea"/>
                <a:cs typeface="+mn-cs"/>
              </a:rPr>
              <a:t>green infrastructures </a:t>
            </a:r>
            <a:r>
              <a:rPr lang="en-GB" sz="1200" kern="1200" dirty="0">
                <a:solidFill>
                  <a:schemeClr val="tx1"/>
                </a:solidFill>
                <a:effectLst/>
                <a:latin typeface="+mn-lt"/>
                <a:ea typeface="+mn-ea"/>
                <a:cs typeface="+mn-cs"/>
              </a:rPr>
              <a:t>to help contribute to the health and wellbeing of humans.</a:t>
            </a:r>
            <a:endParaRPr lang="sv-SE"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b="1" kern="1200" dirty="0">
                <a:solidFill>
                  <a:schemeClr val="tx1"/>
                </a:solidFill>
                <a:effectLst/>
                <a:latin typeface="+mn-lt"/>
                <a:ea typeface="+mn-ea"/>
                <a:cs typeface="+mn-cs"/>
              </a:rPr>
              <a:t>Bio-based economy </a:t>
            </a:r>
            <a:r>
              <a:rPr lang="en-GB" sz="1200" b="0" kern="1200" dirty="0">
                <a:solidFill>
                  <a:schemeClr val="tx1"/>
                </a:solidFill>
                <a:effectLst/>
                <a:latin typeface="+mn-lt"/>
                <a:ea typeface="+mn-ea"/>
                <a:cs typeface="+mn-cs"/>
              </a:rPr>
              <a: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to move from a fossil-based to a bio-based economy requires new solutions and trade-offs, such as issues surrounding </a:t>
            </a:r>
            <a:r>
              <a:rPr lang="en-GB" sz="1200" b="1" kern="1200" dirty="0">
                <a:solidFill>
                  <a:schemeClr val="tx1"/>
                </a:solidFill>
                <a:effectLst/>
                <a:latin typeface="+mn-lt"/>
                <a:ea typeface="+mn-ea"/>
                <a:cs typeface="+mn-cs"/>
              </a:rPr>
              <a:t>land use</a:t>
            </a:r>
            <a:r>
              <a:rPr lang="en-GB" sz="1200" kern="1200" dirty="0">
                <a:solidFill>
                  <a:schemeClr val="tx1"/>
                </a:solidFill>
                <a:effectLst/>
                <a:latin typeface="+mn-lt"/>
                <a:ea typeface="+mn-ea"/>
                <a:cs typeface="+mn-cs"/>
              </a:rPr>
              <a:t>. Should we cultivate food, animal feed, fibre or energy crops and who decides? </a:t>
            </a:r>
            <a:endParaRPr lang="sv-SE"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b="1" kern="1200" dirty="0">
                <a:solidFill>
                  <a:schemeClr val="tx1"/>
                </a:solidFill>
                <a:effectLst/>
                <a:latin typeface="+mn-lt"/>
                <a:ea typeface="+mn-ea"/>
                <a:cs typeface="+mn-cs"/>
              </a:rPr>
              <a:t>Global health </a:t>
            </a:r>
            <a:r>
              <a:rPr lang="en-GB" sz="1200" b="0" kern="1200" dirty="0">
                <a:solidFill>
                  <a:schemeClr val="tx1"/>
                </a:solidFill>
                <a:effectLst/>
                <a:latin typeface="+mn-lt"/>
                <a:ea typeface="+mn-ea"/>
                <a:cs typeface="+mn-cs"/>
              </a:rPr>
              <a: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for example, to reduce the risk of the spread of </a:t>
            </a:r>
            <a:r>
              <a:rPr lang="en-GB" sz="1200" b="1" kern="1200" dirty="0">
                <a:solidFill>
                  <a:schemeClr val="tx1"/>
                </a:solidFill>
                <a:effectLst/>
                <a:latin typeface="+mn-lt"/>
                <a:ea typeface="+mn-ea"/>
                <a:cs typeface="+mn-cs"/>
              </a:rPr>
              <a:t>zoonoses</a:t>
            </a:r>
            <a:r>
              <a:rPr lang="en-GB" sz="1200" kern="1200" dirty="0">
                <a:solidFill>
                  <a:schemeClr val="tx1"/>
                </a:solidFill>
                <a:effectLst/>
                <a:latin typeface="+mn-lt"/>
                <a:ea typeface="+mn-ea"/>
                <a:cs typeface="+mn-cs"/>
              </a:rPr>
              <a:t> and diseases carried by insects and cut down on the </a:t>
            </a:r>
            <a:r>
              <a:rPr lang="en-GB" sz="1200" b="1" kern="1200" dirty="0">
                <a:solidFill>
                  <a:schemeClr val="tx1"/>
                </a:solidFill>
                <a:effectLst/>
                <a:latin typeface="+mn-lt"/>
                <a:ea typeface="+mn-ea"/>
                <a:cs typeface="+mn-cs"/>
              </a:rPr>
              <a:t>use of antibiotics </a:t>
            </a:r>
            <a:r>
              <a:rPr lang="en-GB" sz="1200" kern="1200" dirty="0">
                <a:solidFill>
                  <a:schemeClr val="tx1"/>
                </a:solidFill>
                <a:effectLst/>
                <a:latin typeface="+mn-lt"/>
                <a:ea typeface="+mn-ea"/>
                <a:cs typeface="+mn-cs"/>
              </a:rPr>
              <a:t>in animal husbandry which could help slow down the development of resistance to antibiotics.</a:t>
            </a:r>
            <a:endParaRPr lang="sv-SE"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b="1" kern="1200" dirty="0">
                <a:solidFill>
                  <a:schemeClr val="tx1"/>
                </a:solidFill>
                <a:effectLst/>
                <a:latin typeface="+mn-lt"/>
                <a:ea typeface="+mn-ea"/>
                <a:cs typeface="+mn-cs"/>
              </a:rPr>
              <a:t>Biodiversity and ecosystems </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environmental monitoring provides the information necessary for the </a:t>
            </a:r>
            <a:r>
              <a:rPr lang="en-GB" sz="1200" b="1" kern="1200" dirty="0">
                <a:solidFill>
                  <a:schemeClr val="tx1"/>
                </a:solidFill>
                <a:effectLst/>
                <a:latin typeface="+mn-lt"/>
                <a:ea typeface="+mn-ea"/>
                <a:cs typeface="+mn-cs"/>
              </a:rPr>
              <a:t>management and re-creation of ecosystems </a:t>
            </a:r>
            <a:r>
              <a:rPr lang="en-GB" sz="1200" kern="1200" dirty="0">
                <a:solidFill>
                  <a:schemeClr val="tx1"/>
                </a:solidFill>
                <a:effectLst/>
                <a:latin typeface="+mn-lt"/>
                <a:ea typeface="+mn-ea"/>
                <a:cs typeface="+mn-cs"/>
              </a:rPr>
              <a:t>both on land and in oceans and lakes.</a:t>
            </a:r>
            <a:endParaRPr lang="sv-SE" sz="1200" kern="1200" dirty="0">
              <a:solidFill>
                <a:schemeClr val="tx1"/>
              </a:solidFill>
              <a:effectLst/>
              <a:latin typeface="+mn-lt"/>
              <a:ea typeface="+mn-ea"/>
              <a:cs typeface="+mn-cs"/>
            </a:endParaRPr>
          </a:p>
          <a:p>
            <a:pPr marL="457200" lvl="1" indent="0">
              <a:buFont typeface="Arial" panose="020B0604020202020204" pitchFamily="34" charset="0"/>
              <a:buNone/>
            </a:pPr>
            <a:endParaRPr lang="sv-SE" sz="1200" i="1"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mn-lt"/>
                <a:ea typeface="+mn-ea"/>
                <a:cs typeface="+mn-cs"/>
              </a:rPr>
              <a:t>Here are a few examples of what SLU is doing to make the world a better place:</a:t>
            </a:r>
            <a:endParaRPr lang="sv-SE" sz="1200" b="0" i="0" kern="1200" baseline="0" dirty="0">
              <a:solidFill>
                <a:schemeClr val="tx1"/>
              </a:solidFill>
              <a:effectLst/>
              <a:latin typeface="+mn-lt"/>
              <a:ea typeface="+mn-ea"/>
              <a:cs typeface="+mn-cs"/>
            </a:endParaRPr>
          </a:p>
          <a:p>
            <a:endParaRPr lang="sv-SE" sz="1100" b="1" i="0" kern="1200" baseline="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SLU Global</a:t>
            </a:r>
            <a:r>
              <a:rPr lang="en-GB" sz="1200" kern="1200" dirty="0">
                <a:solidFill>
                  <a:schemeClr val="tx1"/>
                </a:solidFill>
                <a:effectLst/>
                <a:latin typeface="+mn-lt"/>
                <a:ea typeface="+mn-ea"/>
                <a:cs typeface="+mn-cs"/>
              </a:rPr>
              <a:t>: Central unit that supports research and development projects in collaboration with scientists and universities in low-income countries.</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Global Challenges University Alliance</a:t>
            </a:r>
            <a:r>
              <a:rPr lang="en-GB" sz="1200" kern="1200" dirty="0">
                <a:solidFill>
                  <a:schemeClr val="tx1"/>
                </a:solidFill>
                <a:effectLst/>
                <a:latin typeface="+mn-lt"/>
                <a:ea typeface="+mn-ea"/>
                <a:cs typeface="+mn-cs"/>
              </a:rPr>
              <a:t>: SLU collaborates with agricultural universities around the world on the sustainability goals and Agenda 2030, for example on issues such as food supply, bioenergy, sustainable urban development and the climate.</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Innovations</a:t>
            </a:r>
            <a:r>
              <a:rPr lang="en-GB" sz="1200" kern="1200" dirty="0">
                <a:solidFill>
                  <a:schemeClr val="tx1"/>
                </a:solidFill>
                <a:effectLst/>
                <a:latin typeface="+mn-lt"/>
                <a:ea typeface="+mn-ea"/>
                <a:cs typeface="+mn-cs"/>
              </a:rPr>
              <a:t> based on information and expertise from SLU make a huge difference to society.</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SLU’s environmental monitoring and assessment </a:t>
            </a:r>
            <a:r>
              <a:rPr lang="en-GB" sz="1200" kern="1200" dirty="0">
                <a:solidFill>
                  <a:schemeClr val="tx1"/>
                </a:solidFill>
                <a:effectLst/>
                <a:latin typeface="+mn-lt"/>
                <a:ea typeface="+mn-ea"/>
                <a:cs typeface="+mn-cs"/>
              </a:rPr>
              <a:t>contributes by providing data and analyses on which to base decisions on environmental issues, both nationally and internationally.</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The whole of SLU is environmentally certified</a:t>
            </a:r>
            <a:r>
              <a:rPr lang="en-GB" sz="1200" kern="1200" dirty="0">
                <a:solidFill>
                  <a:schemeClr val="tx1"/>
                </a:solidFill>
                <a:effectLst/>
                <a:latin typeface="+mn-lt"/>
                <a:ea typeface="+mn-ea"/>
                <a:cs typeface="+mn-cs"/>
              </a:rPr>
              <a:t> in accordance with ISO 14001 and has the target of becoming </a:t>
            </a:r>
            <a:r>
              <a:rPr lang="en-GB" sz="1200" b="1" kern="1200" dirty="0">
                <a:solidFill>
                  <a:schemeClr val="tx1"/>
                </a:solidFill>
                <a:effectLst/>
                <a:latin typeface="+mn-lt"/>
                <a:ea typeface="+mn-ea"/>
                <a:cs typeface="+mn-cs"/>
              </a:rPr>
              <a:t>climate-neutral by 2027</a:t>
            </a:r>
            <a:r>
              <a:rPr lang="en-GB" sz="1200" kern="1200" dirty="0">
                <a:solidFill>
                  <a:schemeClr val="tx1"/>
                </a:solidFill>
                <a:effectLst/>
                <a:latin typeface="+mn-lt"/>
                <a:ea typeface="+mn-ea"/>
                <a:cs typeface="+mn-cs"/>
              </a:rPr>
              <a:t>.</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Arial" panose="020B0604020202020204" pitchFamily="34" charset="0"/>
                <a:ea typeface="+mn-ea"/>
                <a:cs typeface="Arial" panose="020B0604020202020204" pitchFamily="34" charset="0"/>
              </a:rPr>
              <a:t> </a:t>
            </a:r>
            <a:endParaRPr lang="sv-SE" sz="1200" kern="1200" dirty="0">
              <a:solidFill>
                <a:schemeClr val="tx1"/>
              </a:solidFill>
              <a:effectLst/>
              <a:latin typeface="Arial" panose="020B0604020202020204" pitchFamily="34" charset="0"/>
              <a:ea typeface="+mn-ea"/>
              <a:cs typeface="Arial" panose="020B0604020202020204" pitchFamily="34" charset="0"/>
            </a:endParaRPr>
          </a:p>
          <a:p>
            <a:r>
              <a:rPr lang="en-GB" sz="1200" i="1" kern="1200" dirty="0">
                <a:solidFill>
                  <a:schemeClr val="tx1"/>
                </a:solidFill>
                <a:effectLst/>
                <a:latin typeface="+mn-lt"/>
                <a:ea typeface="+mn-ea"/>
                <a:cs typeface="+mn-cs"/>
              </a:rPr>
              <a:t>For more on SLU and Agenda 2030, see:</a:t>
            </a:r>
            <a:r>
              <a:rPr lang="sv-SE" sz="1200" i="0" u="none" kern="1200" dirty="0">
                <a:solidFill>
                  <a:schemeClr val="tx1"/>
                </a:solidFill>
                <a:effectLst/>
                <a:latin typeface="+mn-lt"/>
                <a:ea typeface="+mn-ea"/>
                <a:cs typeface="+mn-cs"/>
              </a:rPr>
              <a:t> </a:t>
            </a:r>
            <a:r>
              <a:rPr lang="sv-SE" dirty="0">
                <a:hlinkClick r:id="rId3"/>
              </a:rPr>
              <a:t>https://www.slu.se/en/about-slu/facts-visions-och-values/slu-and-agenda-2030/</a:t>
            </a:r>
            <a:endParaRPr lang="sv-SE" dirty="0"/>
          </a:p>
          <a:p>
            <a:r>
              <a:rPr lang="en-GB" sz="1200" i="1" kern="1200" dirty="0">
                <a:solidFill>
                  <a:schemeClr val="tx1"/>
                </a:solidFill>
                <a:effectLst/>
                <a:latin typeface="+mn-lt"/>
                <a:ea typeface="+mn-ea"/>
                <a:cs typeface="+mn-cs"/>
              </a:rPr>
              <a:t>For more on SLU Global, GCUA, see: </a:t>
            </a:r>
            <a:r>
              <a:rPr lang="en-GB" sz="1200" i="1" u="sng" kern="1200" dirty="0">
                <a:solidFill>
                  <a:schemeClr val="tx1"/>
                </a:solidFill>
                <a:effectLst/>
                <a:latin typeface="+mn-lt"/>
                <a:ea typeface="+mn-ea"/>
                <a:cs typeface="+mn-cs"/>
                <a:hlinkClick r:id="rId4"/>
              </a:rPr>
              <a:t>https://www.slu.se/en/collaboration/international/</a:t>
            </a:r>
            <a:r>
              <a:rPr lang="en-GB" sz="1200" i="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60DCC-96EC-F048-A79B-66C0638B630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0759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ause page">
    <p:spTree>
      <p:nvGrpSpPr>
        <p:cNvPr id="1" name=""/>
        <p:cNvGrpSpPr/>
        <p:nvPr/>
      </p:nvGrpSpPr>
      <p:grpSpPr>
        <a:xfrm>
          <a:off x="0" y="0"/>
          <a:ext cx="0" cy="0"/>
          <a:chOff x="0" y="0"/>
          <a:chExt cx="0" cy="0"/>
        </a:xfrm>
      </p:grpSpPr>
      <p:pic>
        <p:nvPicPr>
          <p:cNvPr id="8" name="Bildobjekt 7" descr="SLU's logotype ande image collage in the background and SLU's brand promise – Science and Education for Sustainable Life – in the form of a word image in the foreground. ">
            <a:extLst>
              <a:ext uri="{FF2B5EF4-FFF2-40B4-BE49-F238E27FC236}">
                <a16:creationId xmlns:a16="http://schemas.microsoft.com/office/drawing/2014/main" id="{09A38BAE-415F-48E3-BFF7-C08177B18C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167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Heading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55071" y="1226128"/>
            <a:ext cx="10643755" cy="911374"/>
          </a:xfrm>
        </p:spPr>
        <p:txBody>
          <a:bodyPr/>
          <a:lstStyle>
            <a:lvl1pPr>
              <a:defRPr/>
            </a:lvl1pPr>
          </a:lstStyle>
          <a:p>
            <a:r>
              <a:rPr lang="en-GB" noProof="0" dirty="0"/>
              <a:t>Heading</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hasCustomPrompt="1"/>
          </p:nvPr>
        </p:nvSpPr>
        <p:spPr>
          <a:xfrm>
            <a:off x="755072" y="2407521"/>
            <a:ext cx="10654146" cy="3681552"/>
          </a:xfrm>
        </p:spPr>
        <p:txBody>
          <a:bodyPr/>
          <a:lstStyle>
            <a:lvl1pPr>
              <a:defRPr/>
            </a:lvl1pPr>
            <a:lvl2pPr>
              <a:defRPr/>
            </a:lvl2pPr>
            <a:lvl3pPr>
              <a:defRPr/>
            </a:lvl3pPr>
            <a:lvl4pPr>
              <a:defRPr/>
            </a:lvl4pPr>
            <a:lvl5pPr>
              <a:defRPr/>
            </a:lvl5pPr>
          </a:lstStyle>
          <a:p>
            <a:pPr lvl="0"/>
            <a:r>
              <a:rPr lang="en-GB" noProof="0"/>
              <a:t>Text</a:t>
            </a:r>
          </a:p>
          <a:p>
            <a:pPr lvl="1"/>
            <a:r>
              <a:rPr lang="en-GB" noProof="0"/>
              <a:t>Level two</a:t>
            </a:r>
          </a:p>
          <a:p>
            <a:pPr lvl="2"/>
            <a:r>
              <a:rPr lang="en-GB" noProof="0"/>
              <a:t>Level three</a:t>
            </a:r>
          </a:p>
          <a:p>
            <a:pPr lvl="3"/>
            <a:r>
              <a:rPr lang="en-GB" noProof="0"/>
              <a:t>Level four</a:t>
            </a:r>
          </a:p>
          <a:p>
            <a:pPr lvl="4"/>
            <a:r>
              <a:rPr lang="en-GB" noProof="0"/>
              <a:t>Level five</a:t>
            </a:r>
          </a:p>
        </p:txBody>
      </p:sp>
    </p:spTree>
    <p:extLst>
      <p:ext uri="{BB962C8B-B14F-4D97-AF65-F5344CB8AC3E}">
        <p14:creationId xmlns:p14="http://schemas.microsoft.com/office/powerpoint/2010/main" val="339107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and content,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55071" y="1226128"/>
            <a:ext cx="10643755" cy="911374"/>
          </a:xfrm>
        </p:spPr>
        <p:txBody>
          <a:bodyPr/>
          <a:lstStyle>
            <a:lvl1pPr>
              <a:defRPr/>
            </a:lvl1pPr>
          </a:lstStyle>
          <a:p>
            <a:r>
              <a:rPr lang="en-GB" noProof="0" dirty="0"/>
              <a:t>Heading</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hasCustomPrompt="1"/>
          </p:nvPr>
        </p:nvSpPr>
        <p:spPr>
          <a:xfrm>
            <a:off x="755072" y="2407521"/>
            <a:ext cx="5198919" cy="3681552"/>
          </a:xfrm>
        </p:spPr>
        <p:txBody>
          <a:bodyPr/>
          <a:lstStyle>
            <a:lvl1pPr>
              <a:defRPr/>
            </a:lvl1pPr>
            <a:lvl2pPr>
              <a:defRPr/>
            </a:lvl2pPr>
            <a:lvl3pPr>
              <a:defRPr/>
            </a:lvl3pPr>
            <a:lvl4pPr>
              <a:defRPr/>
            </a:lvl4pPr>
            <a:lvl5pPr>
              <a:defRPr/>
            </a:lvl5pPr>
          </a:lstStyle>
          <a:p>
            <a:pPr lvl="0"/>
            <a:r>
              <a:rPr lang="en-GB" noProof="0" dirty="0"/>
              <a:t>Text or object</a:t>
            </a:r>
          </a:p>
          <a:p>
            <a:pPr lvl="1"/>
            <a:r>
              <a:rPr lang="en-GB" noProof="0" dirty="0"/>
              <a:t>Level two</a:t>
            </a:r>
          </a:p>
          <a:p>
            <a:pPr lvl="2"/>
            <a:r>
              <a:rPr lang="en-GB" noProof="0" dirty="0"/>
              <a:t>Level three</a:t>
            </a:r>
          </a:p>
          <a:p>
            <a:pPr lvl="3"/>
            <a:r>
              <a:rPr lang="en-GB" noProof="0" dirty="0"/>
              <a:t>Level four</a:t>
            </a:r>
          </a:p>
          <a:p>
            <a:pPr lvl="4"/>
            <a:r>
              <a:rPr lang="en-GB" noProof="0" dirty="0"/>
              <a:t>Level five</a:t>
            </a:r>
          </a:p>
        </p:txBody>
      </p:sp>
      <p:sp>
        <p:nvSpPr>
          <p:cNvPr id="5" name="Platshållare för innehåll 2">
            <a:extLst>
              <a:ext uri="{FF2B5EF4-FFF2-40B4-BE49-F238E27FC236}">
                <a16:creationId xmlns:a16="http://schemas.microsoft.com/office/drawing/2014/main" id="{7C6F9F6A-5EE1-426E-AAF4-F9163894A515}"/>
              </a:ext>
            </a:extLst>
          </p:cNvPr>
          <p:cNvSpPr>
            <a:spLocks noGrp="1"/>
          </p:cNvSpPr>
          <p:nvPr>
            <p:ph idx="10" hasCustomPrompt="1"/>
          </p:nvPr>
        </p:nvSpPr>
        <p:spPr>
          <a:xfrm>
            <a:off x="6231083" y="2407521"/>
            <a:ext cx="5198919" cy="3681552"/>
          </a:xfrm>
        </p:spPr>
        <p:txBody>
          <a:bodyPr/>
          <a:lstStyle>
            <a:lvl1pPr>
              <a:defRPr/>
            </a:lvl1pPr>
            <a:lvl2pPr>
              <a:defRPr/>
            </a:lvl2pPr>
            <a:lvl3pPr>
              <a:defRPr/>
            </a:lvl3pPr>
            <a:lvl4pPr>
              <a:defRPr/>
            </a:lvl4pPr>
            <a:lvl5pPr>
              <a:defRPr/>
            </a:lvl5pPr>
          </a:lstStyle>
          <a:p>
            <a:pPr lvl="0"/>
            <a:r>
              <a:rPr lang="en-GB" noProof="0" dirty="0"/>
              <a:t>Text or object</a:t>
            </a:r>
          </a:p>
          <a:p>
            <a:pPr lvl="1"/>
            <a:r>
              <a:rPr lang="en-GB" noProof="0" dirty="0"/>
              <a:t>Level two</a:t>
            </a:r>
          </a:p>
          <a:p>
            <a:pPr lvl="2"/>
            <a:r>
              <a:rPr lang="en-GB" noProof="0" dirty="0"/>
              <a:t>Level three</a:t>
            </a:r>
          </a:p>
          <a:p>
            <a:pPr lvl="3"/>
            <a:r>
              <a:rPr lang="en-GB" noProof="0" dirty="0"/>
              <a:t>Level four</a:t>
            </a:r>
          </a:p>
          <a:p>
            <a:pPr lvl="4"/>
            <a:r>
              <a:rPr lang="en-GB" noProof="0" dirty="0"/>
              <a:t>Level five</a:t>
            </a:r>
          </a:p>
        </p:txBody>
      </p:sp>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5" y="6140310"/>
            <a:ext cx="5205413" cy="260350"/>
          </a:xfrm>
        </p:spPr>
        <p:txBody>
          <a:bodyPr/>
          <a:lstStyle>
            <a:lvl1pPr marL="0" indent="0">
              <a:lnSpc>
                <a:spcPct val="100000"/>
              </a:lnSpc>
              <a:spcBef>
                <a:spcPts val="0"/>
              </a:spcBef>
              <a:buFontTx/>
              <a:buNone/>
              <a:defRPr sz="1000"/>
            </a:lvl1pPr>
          </a:lstStyle>
          <a:p>
            <a:pPr lvl="0"/>
            <a:r>
              <a:rPr lang="en-GB" noProof="0"/>
              <a:t>Caption</a:t>
            </a:r>
          </a:p>
        </p:txBody>
      </p:sp>
      <p:sp>
        <p:nvSpPr>
          <p:cNvPr id="10" name="Platshållare för text 8">
            <a:extLst>
              <a:ext uri="{FF2B5EF4-FFF2-40B4-BE49-F238E27FC236}">
                <a16:creationId xmlns:a16="http://schemas.microsoft.com/office/drawing/2014/main" id="{02F528CE-D42C-4F3A-A140-BC71A68198D5}"/>
              </a:ext>
            </a:extLst>
          </p:cNvPr>
          <p:cNvSpPr>
            <a:spLocks noGrp="1"/>
          </p:cNvSpPr>
          <p:nvPr>
            <p:ph type="body" sz="quarter" idx="12" hasCustomPrompt="1"/>
          </p:nvPr>
        </p:nvSpPr>
        <p:spPr>
          <a:xfrm>
            <a:off x="6219234" y="6140310"/>
            <a:ext cx="5205413" cy="260350"/>
          </a:xfrm>
        </p:spPr>
        <p:txBody>
          <a:bodyPr/>
          <a:lstStyle>
            <a:lvl1pPr marL="0" indent="0">
              <a:lnSpc>
                <a:spcPct val="100000"/>
              </a:lnSpc>
              <a:spcBef>
                <a:spcPts val="0"/>
              </a:spcBef>
              <a:buFontTx/>
              <a:buNone/>
              <a:defRPr sz="1000"/>
            </a:lvl1pPr>
          </a:lstStyle>
          <a:p>
            <a:pPr lvl="0"/>
            <a:r>
              <a:rPr lang="en-GB" noProof="0"/>
              <a:t>Caption</a:t>
            </a:r>
          </a:p>
        </p:txBody>
      </p:sp>
    </p:spTree>
    <p:extLst>
      <p:ext uri="{BB962C8B-B14F-4D97-AF65-F5344CB8AC3E}">
        <p14:creationId xmlns:p14="http://schemas.microsoft.com/office/powerpoint/2010/main" val="236564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objects">
    <p:spTree>
      <p:nvGrpSpPr>
        <p:cNvPr id="1" name=""/>
        <p:cNvGrpSpPr/>
        <p:nvPr/>
      </p:nvGrpSpPr>
      <p:grpSpPr>
        <a:xfrm>
          <a:off x="0" y="0"/>
          <a:ext cx="0" cy="0"/>
          <a:chOff x="0" y="0"/>
          <a:chExt cx="0" cy="0"/>
        </a:xfrm>
      </p:grpSpPr>
      <p:sp>
        <p:nvSpPr>
          <p:cNvPr id="23" name="Platshållare för innehåll 11">
            <a:extLst>
              <a:ext uri="{FF2B5EF4-FFF2-40B4-BE49-F238E27FC236}">
                <a16:creationId xmlns:a16="http://schemas.microsoft.com/office/drawing/2014/main" id="{D050437E-6CC0-C23A-1900-CF7C18E11533}"/>
              </a:ext>
            </a:extLst>
          </p:cNvPr>
          <p:cNvSpPr>
            <a:spLocks noGrp="1"/>
          </p:cNvSpPr>
          <p:nvPr>
            <p:ph sz="quarter" idx="16" hasCustomPrompt="1"/>
          </p:nvPr>
        </p:nvSpPr>
        <p:spPr>
          <a:xfrm>
            <a:off x="768927" y="3917105"/>
            <a:ext cx="5195455" cy="2556024"/>
          </a:xfrm>
        </p:spPr>
        <p:txBody>
          <a:bodyPr tIns="180000"/>
          <a:lstStyle>
            <a:lvl1pPr marL="0" indent="0" algn="ctr">
              <a:buNone/>
              <a:defRPr sz="2000"/>
            </a:lvl1pPr>
            <a:lvl2pPr algn="ctr">
              <a:defRPr/>
            </a:lvl2pPr>
            <a:lvl3pPr algn="ctr">
              <a:defRPr/>
            </a:lvl3pPr>
            <a:lvl4pPr algn="ctr">
              <a:defRPr/>
            </a:lvl4pPr>
            <a:lvl5pPr algn="ctr">
              <a:defRPr/>
            </a:lvl5pPr>
          </a:lstStyle>
          <a:p>
            <a:pPr lvl="0"/>
            <a:r>
              <a:rPr lang="en-GB" noProof="0"/>
              <a:t>Object</a:t>
            </a:r>
          </a:p>
        </p:txBody>
      </p:sp>
      <p:sp>
        <p:nvSpPr>
          <p:cNvPr id="21" name="Platshållare för innehåll 11">
            <a:extLst>
              <a:ext uri="{FF2B5EF4-FFF2-40B4-BE49-F238E27FC236}">
                <a16:creationId xmlns:a16="http://schemas.microsoft.com/office/drawing/2014/main" id="{9400332B-0C45-E002-DA21-A96E2C64A99B}"/>
              </a:ext>
            </a:extLst>
          </p:cNvPr>
          <p:cNvSpPr>
            <a:spLocks noGrp="1"/>
          </p:cNvSpPr>
          <p:nvPr>
            <p:ph sz="quarter" idx="14" hasCustomPrompt="1"/>
          </p:nvPr>
        </p:nvSpPr>
        <p:spPr>
          <a:xfrm>
            <a:off x="6238541" y="1278080"/>
            <a:ext cx="5195455" cy="2556024"/>
          </a:xfrm>
        </p:spPr>
        <p:txBody>
          <a:bodyPr tIns="180000"/>
          <a:lstStyle>
            <a:lvl1pPr marL="0" indent="0" algn="ctr">
              <a:buNone/>
              <a:defRPr sz="2000"/>
            </a:lvl1pPr>
            <a:lvl2pPr algn="ctr">
              <a:defRPr/>
            </a:lvl2pPr>
            <a:lvl3pPr algn="ctr">
              <a:defRPr/>
            </a:lvl3pPr>
            <a:lvl4pPr algn="ctr">
              <a:defRPr/>
            </a:lvl4pPr>
            <a:lvl5pPr algn="ctr">
              <a:defRPr/>
            </a:lvl5pPr>
          </a:lstStyle>
          <a:p>
            <a:pPr lvl="0"/>
            <a:r>
              <a:rPr lang="en-GB" noProof="0"/>
              <a:t>Object</a:t>
            </a:r>
          </a:p>
        </p:txBody>
      </p:sp>
      <p:sp>
        <p:nvSpPr>
          <p:cNvPr id="19" name="Platshållare för innehåll 11">
            <a:extLst>
              <a:ext uri="{FF2B5EF4-FFF2-40B4-BE49-F238E27FC236}">
                <a16:creationId xmlns:a16="http://schemas.microsoft.com/office/drawing/2014/main" id="{780D5183-1124-D52A-1009-07C0A34F942E}"/>
              </a:ext>
            </a:extLst>
          </p:cNvPr>
          <p:cNvSpPr>
            <a:spLocks noGrp="1"/>
          </p:cNvSpPr>
          <p:nvPr>
            <p:ph sz="quarter" idx="12" hasCustomPrompt="1"/>
          </p:nvPr>
        </p:nvSpPr>
        <p:spPr>
          <a:xfrm>
            <a:off x="768927" y="1278080"/>
            <a:ext cx="5195455" cy="2556024"/>
          </a:xfrm>
        </p:spPr>
        <p:txBody>
          <a:bodyPr tIns="180000"/>
          <a:lstStyle>
            <a:lvl1pPr marL="0" indent="0" algn="ctr">
              <a:buNone/>
              <a:defRPr sz="2000"/>
            </a:lvl1pPr>
            <a:lvl2pPr algn="ctr">
              <a:defRPr/>
            </a:lvl2pPr>
            <a:lvl3pPr algn="ctr">
              <a:defRPr/>
            </a:lvl3pPr>
            <a:lvl4pPr algn="ctr">
              <a:defRPr/>
            </a:lvl4pPr>
            <a:lvl5pPr algn="ctr">
              <a:defRPr/>
            </a:lvl5pPr>
          </a:lstStyle>
          <a:p>
            <a:pPr lvl="0"/>
            <a:r>
              <a:rPr lang="en-GB" noProof="0"/>
              <a:t>Object</a:t>
            </a:r>
          </a:p>
        </p:txBody>
      </p:sp>
      <p:sp>
        <p:nvSpPr>
          <p:cNvPr id="25" name="Platshållare för innehåll 11">
            <a:extLst>
              <a:ext uri="{FF2B5EF4-FFF2-40B4-BE49-F238E27FC236}">
                <a16:creationId xmlns:a16="http://schemas.microsoft.com/office/drawing/2014/main" id="{D3916590-C466-0354-8731-D174988D2F46}"/>
              </a:ext>
            </a:extLst>
          </p:cNvPr>
          <p:cNvSpPr>
            <a:spLocks noGrp="1"/>
          </p:cNvSpPr>
          <p:nvPr>
            <p:ph sz="quarter" idx="18" hasCustomPrompt="1"/>
          </p:nvPr>
        </p:nvSpPr>
        <p:spPr>
          <a:xfrm>
            <a:off x="6238541" y="3917105"/>
            <a:ext cx="5195455" cy="2556024"/>
          </a:xfrm>
        </p:spPr>
        <p:txBody>
          <a:bodyPr tIns="180000"/>
          <a:lstStyle>
            <a:lvl1pPr marL="0" indent="0" algn="ctr">
              <a:buNone/>
              <a:defRPr sz="2000"/>
            </a:lvl1pPr>
            <a:lvl2pPr algn="ctr">
              <a:defRPr/>
            </a:lvl2pPr>
            <a:lvl3pPr algn="ctr">
              <a:defRPr/>
            </a:lvl3pPr>
            <a:lvl4pPr algn="ctr">
              <a:defRPr/>
            </a:lvl4pPr>
            <a:lvl5pPr algn="ctr">
              <a:defRPr/>
            </a:lvl5pPr>
          </a:lstStyle>
          <a:p>
            <a:pPr lvl="0"/>
            <a:r>
              <a:rPr lang="en-GB" noProof="0"/>
              <a:t>Object</a:t>
            </a:r>
          </a:p>
        </p:txBody>
      </p:sp>
    </p:spTree>
    <p:extLst>
      <p:ext uri="{BB962C8B-B14F-4D97-AF65-F5344CB8AC3E}">
        <p14:creationId xmlns:p14="http://schemas.microsoft.com/office/powerpoint/2010/main" val="98062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0" name="Platshållare för text 8">
            <a:extLst>
              <a:ext uri="{FF2B5EF4-FFF2-40B4-BE49-F238E27FC236}">
                <a16:creationId xmlns:a16="http://schemas.microsoft.com/office/drawing/2014/main" id="{E114BD53-0CE8-B871-996B-5CFAA70E7FD0}"/>
              </a:ext>
            </a:extLst>
          </p:cNvPr>
          <p:cNvSpPr>
            <a:spLocks noGrp="1"/>
          </p:cNvSpPr>
          <p:nvPr>
            <p:ph type="body" sz="quarter" idx="11" hasCustomPrompt="1"/>
          </p:nvPr>
        </p:nvSpPr>
        <p:spPr>
          <a:xfrm>
            <a:off x="776288" y="3573754"/>
            <a:ext cx="5205413" cy="260350"/>
          </a:xfrm>
        </p:spPr>
        <p:txBody>
          <a:bodyPr/>
          <a:lstStyle>
            <a:lvl1pPr marL="0" indent="0">
              <a:lnSpc>
                <a:spcPts val="1200"/>
              </a:lnSpc>
              <a:spcBef>
                <a:spcPts val="0"/>
              </a:spcBef>
              <a:buFontTx/>
              <a:buNone/>
              <a:defRPr sz="1000"/>
            </a:lvl1pPr>
          </a:lstStyle>
          <a:p>
            <a:pPr lvl="0"/>
            <a:r>
              <a:rPr lang="en-GB" noProof="0"/>
              <a:t>Caption</a:t>
            </a:r>
          </a:p>
        </p:txBody>
      </p:sp>
      <p:sp>
        <p:nvSpPr>
          <p:cNvPr id="12" name="Platshållare för text 8">
            <a:extLst>
              <a:ext uri="{FF2B5EF4-FFF2-40B4-BE49-F238E27FC236}">
                <a16:creationId xmlns:a16="http://schemas.microsoft.com/office/drawing/2014/main" id="{1D733731-9C96-8B68-0B5F-513CFF1E6680}"/>
              </a:ext>
            </a:extLst>
          </p:cNvPr>
          <p:cNvSpPr>
            <a:spLocks noGrp="1"/>
          </p:cNvSpPr>
          <p:nvPr>
            <p:ph type="body" sz="quarter" idx="13" hasCustomPrompt="1"/>
          </p:nvPr>
        </p:nvSpPr>
        <p:spPr>
          <a:xfrm>
            <a:off x="6228439" y="3573754"/>
            <a:ext cx="5205413" cy="260350"/>
          </a:xfrm>
        </p:spPr>
        <p:txBody>
          <a:bodyPr/>
          <a:lstStyle>
            <a:lvl1pPr marL="0" indent="0">
              <a:lnSpc>
                <a:spcPts val="1200"/>
              </a:lnSpc>
              <a:spcBef>
                <a:spcPts val="0"/>
              </a:spcBef>
              <a:buFontTx/>
              <a:buNone/>
              <a:defRPr sz="1000"/>
            </a:lvl1pPr>
          </a:lstStyle>
          <a:p>
            <a:pPr lvl="0"/>
            <a:r>
              <a:rPr lang="en-GB" noProof="0"/>
              <a:t>Caption</a:t>
            </a:r>
          </a:p>
        </p:txBody>
      </p:sp>
      <p:sp>
        <p:nvSpPr>
          <p:cNvPr id="14" name="Platshållare för text 8">
            <a:extLst>
              <a:ext uri="{FF2B5EF4-FFF2-40B4-BE49-F238E27FC236}">
                <a16:creationId xmlns:a16="http://schemas.microsoft.com/office/drawing/2014/main" id="{DC88AE5F-6B27-312B-DD6D-79D49CABA9CB}"/>
              </a:ext>
            </a:extLst>
          </p:cNvPr>
          <p:cNvSpPr>
            <a:spLocks noGrp="1"/>
          </p:cNvSpPr>
          <p:nvPr>
            <p:ph type="body" sz="quarter" idx="15" hasCustomPrompt="1"/>
          </p:nvPr>
        </p:nvSpPr>
        <p:spPr>
          <a:xfrm>
            <a:off x="776288" y="6212779"/>
            <a:ext cx="5205413" cy="260350"/>
          </a:xfrm>
        </p:spPr>
        <p:txBody>
          <a:bodyPr/>
          <a:lstStyle>
            <a:lvl1pPr marL="0" indent="0">
              <a:lnSpc>
                <a:spcPts val="1200"/>
              </a:lnSpc>
              <a:spcBef>
                <a:spcPts val="0"/>
              </a:spcBef>
              <a:buFontTx/>
              <a:buNone/>
              <a:defRPr sz="1000"/>
            </a:lvl1pPr>
          </a:lstStyle>
          <a:p>
            <a:pPr lvl="0"/>
            <a:r>
              <a:rPr lang="en-GB" noProof="0"/>
              <a:t>Caption</a:t>
            </a:r>
          </a:p>
        </p:txBody>
      </p:sp>
      <p:sp>
        <p:nvSpPr>
          <p:cNvPr id="16" name="Platshållare för text 8">
            <a:extLst>
              <a:ext uri="{FF2B5EF4-FFF2-40B4-BE49-F238E27FC236}">
                <a16:creationId xmlns:a16="http://schemas.microsoft.com/office/drawing/2014/main" id="{E45C7FEE-C5C3-8965-1F3C-1C954391145E}"/>
              </a:ext>
            </a:extLst>
          </p:cNvPr>
          <p:cNvSpPr>
            <a:spLocks noGrp="1"/>
          </p:cNvSpPr>
          <p:nvPr>
            <p:ph type="body" sz="quarter" idx="17" hasCustomPrompt="1"/>
          </p:nvPr>
        </p:nvSpPr>
        <p:spPr>
          <a:xfrm>
            <a:off x="6228439" y="6212779"/>
            <a:ext cx="5205413" cy="260350"/>
          </a:xfrm>
        </p:spPr>
        <p:txBody>
          <a:bodyPr/>
          <a:lstStyle>
            <a:lvl1pPr marL="0" indent="0">
              <a:lnSpc>
                <a:spcPts val="1200"/>
              </a:lnSpc>
              <a:spcBef>
                <a:spcPts val="0"/>
              </a:spcBef>
              <a:buFontTx/>
              <a:buNone/>
              <a:defRPr sz="1000"/>
            </a:lvl1pPr>
          </a:lstStyle>
          <a:p>
            <a:pPr lvl="0"/>
            <a:r>
              <a:rPr lang="en-GB" noProof="0"/>
              <a:t>Caption</a:t>
            </a:r>
          </a:p>
        </p:txBody>
      </p:sp>
      <p:sp>
        <p:nvSpPr>
          <p:cNvPr id="18" name="Platshållare för bild 2">
            <a:extLst>
              <a:ext uri="{FF2B5EF4-FFF2-40B4-BE49-F238E27FC236}">
                <a16:creationId xmlns:a16="http://schemas.microsoft.com/office/drawing/2014/main" id="{F67AC6E1-CF7F-4173-90F8-3620639655FD}"/>
              </a:ext>
            </a:extLst>
          </p:cNvPr>
          <p:cNvSpPr>
            <a:spLocks noGrp="1"/>
          </p:cNvSpPr>
          <p:nvPr>
            <p:ph type="pic" sz="quarter" idx="19" hasCustomPrompt="1"/>
          </p:nvPr>
        </p:nvSpPr>
        <p:spPr>
          <a:xfrm>
            <a:off x="776288" y="1273843"/>
            <a:ext cx="5187950" cy="2233613"/>
          </a:xfrm>
        </p:spPr>
        <p:txBody>
          <a:bodyPr/>
          <a:lstStyle>
            <a:lvl1pPr marL="0" indent="0" algn="ctr">
              <a:buNone/>
              <a:defRPr sz="1600"/>
            </a:lvl1pPr>
          </a:lstStyle>
          <a:p>
            <a:r>
              <a:rPr lang="en-GB" noProof="0" dirty="0"/>
              <a:t>Image</a:t>
            </a:r>
          </a:p>
        </p:txBody>
      </p:sp>
      <p:sp>
        <p:nvSpPr>
          <p:cNvPr id="19" name="Platshållare för bild 2">
            <a:extLst>
              <a:ext uri="{FF2B5EF4-FFF2-40B4-BE49-F238E27FC236}">
                <a16:creationId xmlns:a16="http://schemas.microsoft.com/office/drawing/2014/main" id="{AE64EE2E-7F4E-10A5-01D3-B22F1A57E105}"/>
              </a:ext>
            </a:extLst>
          </p:cNvPr>
          <p:cNvSpPr>
            <a:spLocks noGrp="1"/>
          </p:cNvSpPr>
          <p:nvPr>
            <p:ph type="pic" sz="quarter" idx="20" hasCustomPrompt="1"/>
          </p:nvPr>
        </p:nvSpPr>
        <p:spPr>
          <a:xfrm>
            <a:off x="6226595" y="1273843"/>
            <a:ext cx="5187950" cy="2233613"/>
          </a:xfrm>
        </p:spPr>
        <p:txBody>
          <a:bodyPr/>
          <a:lstStyle>
            <a:lvl1pPr marL="0" marR="0" indent="0" algn="ctr" defTabSz="914400" rtl="0" eaLnBrk="1" fontAlgn="auto" latinLnBrk="0" hangingPunct="1">
              <a:lnSpc>
                <a:spcPts val="3000"/>
              </a:lnSpc>
              <a:spcBef>
                <a:spcPts val="10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ts val="3000"/>
              </a:lnSpc>
              <a:spcBef>
                <a:spcPts val="1000"/>
              </a:spcBef>
              <a:spcAft>
                <a:spcPts val="0"/>
              </a:spcAft>
              <a:buClrTx/>
              <a:buSzPct val="90000"/>
              <a:buFont typeface="Arial" panose="020B0604020202020204" pitchFamily="34" charset="0"/>
              <a:buNone/>
              <a:tabLst/>
              <a:defRPr/>
            </a:pPr>
            <a:r>
              <a:rPr lang="en-GB" noProof="0" dirty="0"/>
              <a:t>Image</a:t>
            </a:r>
          </a:p>
          <a:p>
            <a:endParaRPr lang="en-GB" noProof="0" dirty="0"/>
          </a:p>
        </p:txBody>
      </p:sp>
      <p:sp>
        <p:nvSpPr>
          <p:cNvPr id="21" name="Platshållare för bild 2">
            <a:extLst>
              <a:ext uri="{FF2B5EF4-FFF2-40B4-BE49-F238E27FC236}">
                <a16:creationId xmlns:a16="http://schemas.microsoft.com/office/drawing/2014/main" id="{21499952-25A4-23B1-DB3E-A98B5F9FDFAD}"/>
              </a:ext>
            </a:extLst>
          </p:cNvPr>
          <p:cNvSpPr>
            <a:spLocks noGrp="1"/>
          </p:cNvSpPr>
          <p:nvPr>
            <p:ph type="pic" sz="quarter" idx="21" hasCustomPrompt="1"/>
          </p:nvPr>
        </p:nvSpPr>
        <p:spPr>
          <a:xfrm>
            <a:off x="776288" y="3908808"/>
            <a:ext cx="5187950" cy="2233613"/>
          </a:xfrm>
        </p:spPr>
        <p:txBody>
          <a:bodyPr/>
          <a:lstStyle>
            <a:lvl1pPr marL="0" marR="0" indent="0" algn="ctr" defTabSz="914400" rtl="0" eaLnBrk="1" fontAlgn="auto" latinLnBrk="0" hangingPunct="1">
              <a:lnSpc>
                <a:spcPts val="3000"/>
              </a:lnSpc>
              <a:spcBef>
                <a:spcPts val="10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ts val="3000"/>
              </a:lnSpc>
              <a:spcBef>
                <a:spcPts val="1000"/>
              </a:spcBef>
              <a:spcAft>
                <a:spcPts val="0"/>
              </a:spcAft>
              <a:buClrTx/>
              <a:buSzPct val="90000"/>
              <a:buFont typeface="Arial" panose="020B0604020202020204" pitchFamily="34" charset="0"/>
              <a:buNone/>
              <a:tabLst/>
              <a:defRPr/>
            </a:pPr>
            <a:r>
              <a:rPr lang="en-GB" noProof="0" dirty="0"/>
              <a:t>Image</a:t>
            </a:r>
          </a:p>
          <a:p>
            <a:endParaRPr lang="en-GB" noProof="0" dirty="0"/>
          </a:p>
        </p:txBody>
      </p:sp>
      <p:sp>
        <p:nvSpPr>
          <p:cNvPr id="22" name="Platshållare för bild 2">
            <a:extLst>
              <a:ext uri="{FF2B5EF4-FFF2-40B4-BE49-F238E27FC236}">
                <a16:creationId xmlns:a16="http://schemas.microsoft.com/office/drawing/2014/main" id="{A2DE66D4-1FD8-51C4-CEE7-6630C7EC1B72}"/>
              </a:ext>
            </a:extLst>
          </p:cNvPr>
          <p:cNvSpPr>
            <a:spLocks noGrp="1"/>
          </p:cNvSpPr>
          <p:nvPr>
            <p:ph type="pic" sz="quarter" idx="22" hasCustomPrompt="1"/>
          </p:nvPr>
        </p:nvSpPr>
        <p:spPr>
          <a:xfrm>
            <a:off x="6226595" y="3908808"/>
            <a:ext cx="5187950" cy="2233613"/>
          </a:xfrm>
        </p:spPr>
        <p:txBody>
          <a:bodyPr/>
          <a:lstStyle>
            <a:lvl1pPr marL="0" marR="0" indent="0" algn="ctr" defTabSz="914400" rtl="0" eaLnBrk="1" fontAlgn="auto" latinLnBrk="0" hangingPunct="1">
              <a:lnSpc>
                <a:spcPts val="3000"/>
              </a:lnSpc>
              <a:spcBef>
                <a:spcPts val="10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ts val="3000"/>
              </a:lnSpc>
              <a:spcBef>
                <a:spcPts val="1000"/>
              </a:spcBef>
              <a:spcAft>
                <a:spcPts val="0"/>
              </a:spcAft>
              <a:buClrTx/>
              <a:buSzPct val="90000"/>
              <a:buFont typeface="Arial" panose="020B0604020202020204" pitchFamily="34" charset="0"/>
              <a:buNone/>
              <a:tabLst/>
              <a:defRPr/>
            </a:pPr>
            <a:r>
              <a:rPr lang="en-GB" noProof="0" dirty="0"/>
              <a:t>Image</a:t>
            </a:r>
          </a:p>
          <a:p>
            <a:endParaRPr lang="en-GB" noProof="0" dirty="0"/>
          </a:p>
        </p:txBody>
      </p:sp>
    </p:spTree>
    <p:extLst>
      <p:ext uri="{BB962C8B-B14F-4D97-AF65-F5344CB8AC3E}">
        <p14:creationId xmlns:p14="http://schemas.microsoft.com/office/powerpoint/2010/main" val="295551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page image, white">
    <p:spTree>
      <p:nvGrpSpPr>
        <p:cNvPr id="1" name=""/>
        <p:cNvGrpSpPr/>
        <p:nvPr/>
      </p:nvGrpSpPr>
      <p:grpSpPr>
        <a:xfrm>
          <a:off x="0" y="0"/>
          <a:ext cx="0" cy="0"/>
          <a:chOff x="0" y="0"/>
          <a:chExt cx="0" cy="0"/>
        </a:xfrm>
      </p:grpSpPr>
      <p:sp>
        <p:nvSpPr>
          <p:cNvPr id="12" name="Platshållare för innehåll 11">
            <a:extLst>
              <a:ext uri="{FF2B5EF4-FFF2-40B4-BE49-F238E27FC236}">
                <a16:creationId xmlns:a16="http://schemas.microsoft.com/office/drawing/2014/main" id="{BD3F50F6-01EF-4EEF-BF38-978371896417}"/>
              </a:ext>
            </a:extLst>
          </p:cNvPr>
          <p:cNvSpPr>
            <a:spLocks noGrp="1"/>
          </p:cNvSpPr>
          <p:nvPr>
            <p:ph sz="quarter" idx="11" hasCustomPrompt="1"/>
          </p:nvPr>
        </p:nvSpPr>
        <p:spPr>
          <a:xfrm>
            <a:off x="0" y="0"/>
            <a:ext cx="12192000" cy="6858000"/>
          </a:xfrm>
        </p:spPr>
        <p:txBody>
          <a:bodyPr tIns="2088000"/>
          <a:lstStyle>
            <a:lvl1pPr marL="0" indent="0" algn="ctr">
              <a:buNone/>
              <a:defRPr sz="2000"/>
            </a:lvl1pPr>
            <a:lvl2pPr algn="ctr">
              <a:defRPr/>
            </a:lvl2pPr>
            <a:lvl3pPr algn="ctr">
              <a:defRPr/>
            </a:lvl3pPr>
            <a:lvl4pPr algn="ctr">
              <a:defRPr/>
            </a:lvl4pPr>
            <a:lvl5pPr algn="ctr">
              <a:defRPr/>
            </a:lvl5pPr>
          </a:lstStyle>
          <a:p>
            <a:pPr lvl="0"/>
            <a:r>
              <a:rPr lang="en-GB" noProof="0" dirty="0"/>
              <a:t>Image/movie</a:t>
            </a:r>
          </a:p>
        </p:txBody>
      </p:sp>
      <p:pic>
        <p:nvPicPr>
          <p:cNvPr id="5" name="Bildobjekt 4">
            <a:extLst>
              <a:ext uri="{FF2B5EF4-FFF2-40B4-BE49-F238E27FC236}">
                <a16:creationId xmlns:a16="http://schemas.microsoft.com/office/drawing/2014/main" id="{36A9BA7A-905C-5402-202A-C3ADFA8F77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7" y="872"/>
            <a:ext cx="1019908" cy="1019908"/>
          </a:xfrm>
          <a:prstGeom prst="rect">
            <a:avLst/>
          </a:prstGeom>
          <a:noFill/>
        </p:spPr>
      </p:pic>
    </p:spTree>
    <p:extLst>
      <p:ext uri="{BB962C8B-B14F-4D97-AF65-F5344CB8AC3E}">
        <p14:creationId xmlns:p14="http://schemas.microsoft.com/office/powerpoint/2010/main" val="35535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page image, blac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grpSp>
      <p:sp>
        <p:nvSpPr>
          <p:cNvPr id="10" name="Platshållare för innehåll 11">
            <a:extLst>
              <a:ext uri="{FF2B5EF4-FFF2-40B4-BE49-F238E27FC236}">
                <a16:creationId xmlns:a16="http://schemas.microsoft.com/office/drawing/2014/main" id="{82809E35-2A32-7382-53BA-EA833DF2564E}"/>
              </a:ext>
            </a:extLst>
          </p:cNvPr>
          <p:cNvSpPr>
            <a:spLocks noGrp="1"/>
          </p:cNvSpPr>
          <p:nvPr>
            <p:ph sz="quarter" idx="11" hasCustomPrompt="1"/>
          </p:nvPr>
        </p:nvSpPr>
        <p:spPr>
          <a:xfrm>
            <a:off x="0" y="0"/>
            <a:ext cx="12192000" cy="6858000"/>
          </a:xfrm>
        </p:spPr>
        <p:txBody>
          <a:bodyPr tIns="2088000"/>
          <a:lstStyle>
            <a:lvl1pPr marL="0" indent="0" algn="ctr">
              <a:buNone/>
              <a:defRPr sz="2000">
                <a:solidFill>
                  <a:schemeClr val="bg1"/>
                </a:solidFill>
              </a:defRPr>
            </a:lvl1pPr>
            <a:lvl2pPr algn="ctr">
              <a:defRPr/>
            </a:lvl2pPr>
            <a:lvl3pPr algn="ctr">
              <a:defRPr/>
            </a:lvl3pPr>
            <a:lvl4pPr algn="ctr">
              <a:defRPr/>
            </a:lvl4pPr>
            <a:lvl5pPr algn="ctr">
              <a:defRPr/>
            </a:lvl5pPr>
          </a:lstStyle>
          <a:p>
            <a:pPr lvl="0"/>
            <a:r>
              <a:rPr lang="en-GB" noProof="0" dirty="0"/>
              <a:t>Image/movie</a:t>
            </a:r>
          </a:p>
        </p:txBody>
      </p:sp>
    </p:spTree>
    <p:extLst>
      <p:ext uri="{BB962C8B-B14F-4D97-AF65-F5344CB8AC3E}">
        <p14:creationId xmlns:p14="http://schemas.microsoft.com/office/powerpoint/2010/main" val="24680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in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1524000" y="2235200"/>
            <a:ext cx="9144000" cy="2387600"/>
          </a:xfrm>
        </p:spPr>
        <p:txBody>
          <a:bodyPr anchor="ctr"/>
          <a:lstStyle>
            <a:lvl1pPr algn="ctr">
              <a:lnSpc>
                <a:spcPts val="5600"/>
              </a:lnSpc>
              <a:defRPr sz="4600">
                <a:solidFill>
                  <a:schemeClr val="bg1"/>
                </a:solidFill>
              </a:defRPr>
            </a:lvl1pPr>
          </a:lstStyle>
          <a:p>
            <a:r>
              <a:rPr lang="en-GB" noProof="0" dirty="0"/>
              <a:t>Section heading </a:t>
            </a:r>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grpSp>
    </p:spTree>
    <p:extLst>
      <p:ext uri="{BB962C8B-B14F-4D97-AF65-F5344CB8AC3E}">
        <p14:creationId xmlns:p14="http://schemas.microsoft.com/office/powerpoint/2010/main" val="403483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55071" y="887104"/>
            <a:ext cx="8181111" cy="1529246"/>
          </a:xfrm>
        </p:spPr>
        <p:txBody>
          <a:bodyPr/>
          <a:lstStyle>
            <a:lvl1pPr>
              <a:defRPr baseline="0"/>
            </a:lvl1pPr>
          </a:lstStyle>
          <a:p>
            <a:r>
              <a:rPr lang="en-GB" noProof="0" dirty="0"/>
              <a:t>Thank you for your attention</a:t>
            </a:r>
          </a:p>
        </p:txBody>
      </p:sp>
      <p:sp>
        <p:nvSpPr>
          <p:cNvPr id="7" name="Platshållare för text 6">
            <a:extLst>
              <a:ext uri="{FF2B5EF4-FFF2-40B4-BE49-F238E27FC236}">
                <a16:creationId xmlns:a16="http://schemas.microsoft.com/office/drawing/2014/main" id="{1DA38726-4B59-42B1-BEB5-BAF39E474F7C}"/>
              </a:ext>
            </a:extLst>
          </p:cNvPr>
          <p:cNvSpPr>
            <a:spLocks noGrp="1"/>
          </p:cNvSpPr>
          <p:nvPr>
            <p:ph type="body" sz="quarter" idx="10" hasCustomPrompt="1"/>
          </p:nvPr>
        </p:nvSpPr>
        <p:spPr>
          <a:xfrm>
            <a:off x="758825" y="3195449"/>
            <a:ext cx="6501784" cy="2427429"/>
          </a:xfrm>
        </p:spPr>
        <p:txBody>
          <a:bodyPr/>
          <a:lstStyle>
            <a:lvl1pPr marL="0" indent="0">
              <a:lnSpc>
                <a:spcPct val="100000"/>
              </a:lnSpc>
              <a:spcBef>
                <a:spcPts val="0"/>
              </a:spcBef>
              <a:buNone/>
              <a:defRPr sz="1800" baseline="0"/>
            </a:lvl1pPr>
          </a:lstStyle>
          <a:p>
            <a:pPr lvl="0"/>
            <a:r>
              <a:rPr lang="en-GB" noProof="0" dirty="0"/>
              <a:t>Name, organisation, phone, email, web address etc.</a:t>
            </a:r>
          </a:p>
        </p:txBody>
      </p:sp>
      <p:pic>
        <p:nvPicPr>
          <p:cNvPr id="4" name="Bildobjekt 3" descr="SLU's brand promise – Science and Education for Sustainable Life – in the form of a word image.">
            <a:extLst>
              <a:ext uri="{FF2B5EF4-FFF2-40B4-BE49-F238E27FC236}">
                <a16:creationId xmlns:a16="http://schemas.microsoft.com/office/drawing/2014/main" id="{161E3A8A-3263-4EE6-96EF-548DE91195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033200" y="7200"/>
            <a:ext cx="2250000" cy="6824702"/>
          </a:xfrm>
          <a:prstGeom prst="rect">
            <a:avLst/>
          </a:prstGeom>
        </p:spPr>
      </p:pic>
      <p:sp>
        <p:nvSpPr>
          <p:cNvPr id="11" name="Platshållare för text 6">
            <a:extLst>
              <a:ext uri="{FF2B5EF4-FFF2-40B4-BE49-F238E27FC236}">
                <a16:creationId xmlns:a16="http://schemas.microsoft.com/office/drawing/2014/main" id="{732D95E5-095E-4AF8-A88F-8D008694B3C7}"/>
              </a:ext>
            </a:extLst>
          </p:cNvPr>
          <p:cNvSpPr>
            <a:spLocks noGrp="1"/>
          </p:cNvSpPr>
          <p:nvPr>
            <p:ph type="body" sz="quarter" idx="12" hasCustomPrompt="1"/>
          </p:nvPr>
        </p:nvSpPr>
        <p:spPr>
          <a:xfrm>
            <a:off x="758825" y="2868783"/>
            <a:ext cx="6501784" cy="291089"/>
          </a:xfrm>
        </p:spPr>
        <p:txBody>
          <a:bodyPr anchor="b"/>
          <a:lstStyle>
            <a:lvl1pPr marL="0" indent="0">
              <a:lnSpc>
                <a:spcPts val="2400"/>
              </a:lnSpc>
              <a:spcBef>
                <a:spcPts val="0"/>
              </a:spcBef>
              <a:buNone/>
              <a:defRPr sz="1800" cap="all" baseline="0"/>
            </a:lvl1pPr>
          </a:lstStyle>
          <a:p>
            <a:r>
              <a:rPr lang="en-GB" sz="1600" noProof="0" dirty="0"/>
              <a:t>contact details</a:t>
            </a:r>
          </a:p>
        </p:txBody>
      </p:sp>
    </p:spTree>
    <p:extLst>
      <p:ext uri="{BB962C8B-B14F-4D97-AF65-F5344CB8AC3E}">
        <p14:creationId xmlns:p14="http://schemas.microsoft.com/office/powerpoint/2010/main" val="218625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 page – chlorophyll">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8"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3588" y="1950436"/>
            <a:ext cx="9144000" cy="2387600"/>
          </a:xfrm>
        </p:spPr>
        <p:txBody>
          <a:bodyPr anchor="b"/>
          <a:lstStyle>
            <a:lvl1pPr algn="l">
              <a:lnSpc>
                <a:spcPts val="5600"/>
              </a:lnSpc>
              <a:defRPr sz="4600">
                <a:solidFill>
                  <a:schemeClr val="bg1"/>
                </a:solidFill>
              </a:defRPr>
            </a:lvl1pPr>
          </a:lstStyle>
          <a:p>
            <a:r>
              <a:rPr lang="en-GB" noProof="0" dirty="0"/>
              <a:t>Title of the presentation </a:t>
            </a:r>
            <a:br>
              <a:rPr lang="en-GB" noProof="0" dirty="0"/>
            </a:br>
            <a:r>
              <a:rPr lang="en-GB" noProof="0" dirty="0"/>
              <a:t>or the chapter</a:t>
            </a:r>
          </a:p>
        </p:txBody>
      </p:sp>
      <p:sp>
        <p:nvSpPr>
          <p:cNvPr id="19"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3588" y="4527226"/>
            <a:ext cx="9144000" cy="581891"/>
          </a:xfrm>
        </p:spPr>
        <p:txBody>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Name, organisation</a:t>
            </a:r>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grpSp>
    </p:spTree>
    <p:extLst>
      <p:ext uri="{BB962C8B-B14F-4D97-AF65-F5344CB8AC3E}">
        <p14:creationId xmlns:p14="http://schemas.microsoft.com/office/powerpoint/2010/main" val="388113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Start page – appl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1974755"/>
            <a:ext cx="9144000" cy="2387600"/>
          </a:xfrm>
        </p:spPr>
        <p:txBody>
          <a:bodyPr anchor="b"/>
          <a:lstStyle>
            <a:lvl1pPr algn="l">
              <a:lnSpc>
                <a:spcPts val="5600"/>
              </a:lnSpc>
              <a:defRPr sz="4600">
                <a:solidFill>
                  <a:schemeClr val="tx1"/>
                </a:solidFill>
              </a:defRPr>
            </a:lvl1pPr>
          </a:lstStyle>
          <a:p>
            <a:r>
              <a:rPr lang="en-GB" noProof="0" dirty="0"/>
              <a:t>Title of the presentation </a:t>
            </a:r>
            <a:br>
              <a:rPr lang="en-GB" noProof="0" dirty="0"/>
            </a:br>
            <a:r>
              <a:rPr lang="en-GB" noProof="0" dirty="0"/>
              <a:t>or the chapter</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551545"/>
            <a:ext cx="9144000" cy="581891"/>
          </a:xfrm>
        </p:spPr>
        <p:txBody>
          <a:bodyPr/>
          <a:lstStyle>
            <a:lvl1pPr marL="0" indent="0" algn="l">
              <a:lnSpc>
                <a:spcPct val="100000"/>
              </a:lnSpc>
              <a:spcBef>
                <a:spcPts val="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Name, organisation</a:t>
            </a:r>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grpSp>
    </p:spTree>
    <p:extLst>
      <p:ext uri="{BB962C8B-B14F-4D97-AF65-F5344CB8AC3E}">
        <p14:creationId xmlns:p14="http://schemas.microsoft.com/office/powerpoint/2010/main" val="222341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Start page – plum">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3588" y="1950436"/>
            <a:ext cx="9144000" cy="2387600"/>
          </a:xfrm>
        </p:spPr>
        <p:txBody>
          <a:bodyPr anchor="b"/>
          <a:lstStyle>
            <a:lvl1pPr algn="l">
              <a:lnSpc>
                <a:spcPts val="5600"/>
              </a:lnSpc>
              <a:defRPr sz="4600">
                <a:solidFill>
                  <a:schemeClr val="bg1"/>
                </a:solidFill>
              </a:defRPr>
            </a:lvl1pPr>
          </a:lstStyle>
          <a:p>
            <a:r>
              <a:rPr lang="en-GB" noProof="0" dirty="0"/>
              <a:t>Title of the presentation </a:t>
            </a:r>
            <a:br>
              <a:rPr lang="en-GB" noProof="0" dirty="0"/>
            </a:br>
            <a:r>
              <a:rPr lang="en-GB" noProof="0" dirty="0"/>
              <a:t>or the chapter</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3588" y="4527226"/>
            <a:ext cx="9144000" cy="581891"/>
          </a:xfrm>
        </p:spPr>
        <p:txBody>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Name, organisation</a:t>
            </a:r>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grpSp>
    </p:spTree>
    <p:extLst>
      <p:ext uri="{BB962C8B-B14F-4D97-AF65-F5344CB8AC3E}">
        <p14:creationId xmlns:p14="http://schemas.microsoft.com/office/powerpoint/2010/main" val="355281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tart page – arctic blu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3588" y="1950436"/>
            <a:ext cx="9144000" cy="2387600"/>
          </a:xfrm>
        </p:spPr>
        <p:txBody>
          <a:bodyPr anchor="b"/>
          <a:lstStyle>
            <a:lvl1pPr algn="l">
              <a:lnSpc>
                <a:spcPts val="5600"/>
              </a:lnSpc>
              <a:defRPr sz="4600">
                <a:solidFill>
                  <a:schemeClr val="bg1"/>
                </a:solidFill>
              </a:defRPr>
            </a:lvl1pPr>
          </a:lstStyle>
          <a:p>
            <a:r>
              <a:rPr lang="en-GB" noProof="0" dirty="0"/>
              <a:t>Title of the presentation </a:t>
            </a:r>
            <a:br>
              <a:rPr lang="en-GB" noProof="0" dirty="0"/>
            </a:br>
            <a:r>
              <a:rPr lang="en-GB" noProof="0" dirty="0"/>
              <a:t>or the chapter</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3588" y="4527226"/>
            <a:ext cx="9144000" cy="581891"/>
          </a:xfrm>
        </p:spPr>
        <p:txBody>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Name, organisation</a:t>
            </a:r>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grpSp>
    </p:spTree>
    <p:extLst>
      <p:ext uri="{BB962C8B-B14F-4D97-AF65-F5344CB8AC3E}">
        <p14:creationId xmlns:p14="http://schemas.microsoft.com/office/powerpoint/2010/main" val="130887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tart page – forest">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3588" y="1950436"/>
            <a:ext cx="9144000" cy="2387600"/>
          </a:xfrm>
        </p:spPr>
        <p:txBody>
          <a:bodyPr anchor="b"/>
          <a:lstStyle>
            <a:lvl1pPr algn="l">
              <a:lnSpc>
                <a:spcPts val="5600"/>
              </a:lnSpc>
              <a:defRPr sz="4600">
                <a:solidFill>
                  <a:schemeClr val="bg1"/>
                </a:solidFill>
              </a:defRPr>
            </a:lvl1pPr>
          </a:lstStyle>
          <a:p>
            <a:r>
              <a:rPr lang="en-GB" noProof="0" dirty="0"/>
              <a:t>Title of the presentation </a:t>
            </a:r>
            <a:br>
              <a:rPr lang="en-GB" noProof="0" dirty="0"/>
            </a:br>
            <a:r>
              <a:rPr lang="en-GB" noProof="0" dirty="0"/>
              <a:t>or the chapter</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3588" y="4527226"/>
            <a:ext cx="9144000" cy="581891"/>
          </a:xfrm>
        </p:spPr>
        <p:txBody>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Name, organisation</a:t>
            </a:r>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grpSp>
    </p:spTree>
    <p:extLst>
      <p:ext uri="{BB962C8B-B14F-4D97-AF65-F5344CB8AC3E}">
        <p14:creationId xmlns:p14="http://schemas.microsoft.com/office/powerpoint/2010/main" val="387176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able of contents ">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ED21EC5-62F9-469A-B2AE-D25E125AF6D9}"/>
              </a:ext>
            </a:extLst>
          </p:cNvPr>
          <p:cNvSpPr/>
          <p:nvPr userDrawn="1"/>
        </p:nvSpPr>
        <p:spPr>
          <a:xfrm>
            <a:off x="0" y="0"/>
            <a:ext cx="806823" cy="6858000"/>
          </a:xfrm>
          <a:prstGeom prst="rect">
            <a:avLst/>
          </a:prstGeom>
          <a:solidFill>
            <a:srgbClr val="004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p>
        </p:txBody>
      </p:sp>
      <p:pic>
        <p:nvPicPr>
          <p:cNvPr id="14" name="Bildobjekt 13">
            <a:extLst>
              <a:ext uri="{FF2B5EF4-FFF2-40B4-BE49-F238E27FC236}">
                <a16:creationId xmlns:a16="http://schemas.microsoft.com/office/drawing/2014/main" id="{D077B0EB-C7B7-43AB-8A6A-B3EB0DEE2B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5861" y="0"/>
            <a:ext cx="12156139" cy="6858000"/>
          </a:xfrm>
          <a:prstGeom prst="rect">
            <a:avLst/>
          </a:prstGeom>
        </p:spPr>
      </p:pic>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55072" y="800100"/>
            <a:ext cx="8669483" cy="880197"/>
          </a:xfrm>
        </p:spPr>
        <p:txBody>
          <a:bodyPr/>
          <a:lstStyle>
            <a:lvl1pPr>
              <a:lnSpc>
                <a:spcPct val="100000"/>
              </a:lnSpc>
              <a:defRPr sz="3600">
                <a:solidFill>
                  <a:schemeClr val="bg1"/>
                </a:solidFill>
              </a:defRPr>
            </a:lvl1pPr>
          </a:lstStyle>
          <a:p>
            <a:r>
              <a:rPr lang="en-GB" noProof="0"/>
              <a:t>Table of contents</a:t>
            </a:r>
          </a:p>
        </p:txBody>
      </p:sp>
      <p:grpSp>
        <p:nvGrpSpPr>
          <p:cNvPr id="7" name="Grupp 6">
            <a:extLst>
              <a:ext uri="{FF2B5EF4-FFF2-40B4-BE49-F238E27FC236}">
                <a16:creationId xmlns:a16="http://schemas.microsoft.com/office/drawing/2014/main" id="{281B56D4-D572-4F77-ADFE-A496E83B0B07}"/>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8" name="Freeform 5">
              <a:extLst>
                <a:ext uri="{FF2B5EF4-FFF2-40B4-BE49-F238E27FC236}">
                  <a16:creationId xmlns:a16="http://schemas.microsoft.com/office/drawing/2014/main" id="{89950389-10F4-457A-987D-FDD9A7550BB5}"/>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9" name="Freeform 6">
              <a:extLst>
                <a:ext uri="{FF2B5EF4-FFF2-40B4-BE49-F238E27FC236}">
                  <a16:creationId xmlns:a16="http://schemas.microsoft.com/office/drawing/2014/main" id="{5BA4E1A3-C424-492E-980C-420CF1ECD852}"/>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0" name="Freeform 7">
              <a:extLst>
                <a:ext uri="{FF2B5EF4-FFF2-40B4-BE49-F238E27FC236}">
                  <a16:creationId xmlns:a16="http://schemas.microsoft.com/office/drawing/2014/main" id="{90F966FE-8E3B-4344-AE8D-478E20AFEC80}"/>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1" name="Freeform 8">
              <a:extLst>
                <a:ext uri="{FF2B5EF4-FFF2-40B4-BE49-F238E27FC236}">
                  <a16:creationId xmlns:a16="http://schemas.microsoft.com/office/drawing/2014/main" id="{697503E8-9288-4CB1-A5AA-B956986E9498}"/>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sp>
          <p:nvSpPr>
            <p:cNvPr id="12" name="Freeform 9">
              <a:extLst>
                <a:ext uri="{FF2B5EF4-FFF2-40B4-BE49-F238E27FC236}">
                  <a16:creationId xmlns:a16="http://schemas.microsoft.com/office/drawing/2014/main" id="{2D2D20C9-0781-4420-82D4-B22761D42635}"/>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noProof="0"/>
            </a:p>
          </p:txBody>
        </p:sp>
      </p:grpSp>
      <p:sp>
        <p:nvSpPr>
          <p:cNvPr id="15" name="Platshållare för text 4">
            <a:extLst>
              <a:ext uri="{FF2B5EF4-FFF2-40B4-BE49-F238E27FC236}">
                <a16:creationId xmlns:a16="http://schemas.microsoft.com/office/drawing/2014/main" id="{99C489A3-F9A8-462F-B8AE-A8B3134F743A}"/>
              </a:ext>
            </a:extLst>
          </p:cNvPr>
          <p:cNvSpPr>
            <a:spLocks noGrp="1"/>
          </p:cNvSpPr>
          <p:nvPr>
            <p:ph type="body" sz="quarter" idx="10" hasCustomPrompt="1"/>
          </p:nvPr>
        </p:nvSpPr>
        <p:spPr>
          <a:xfrm>
            <a:off x="722313" y="1960814"/>
            <a:ext cx="8710445" cy="4343400"/>
          </a:xfrm>
        </p:spPr>
        <p:txBody>
          <a:bodyPr/>
          <a:lstStyle>
            <a:lvl1pPr marL="457200" indent="-457200">
              <a:buFont typeface="+mj-lt"/>
              <a:buAutoNum type="arabicPeriod"/>
              <a:defRPr>
                <a:solidFill>
                  <a:schemeClr val="bg1"/>
                </a:solidFill>
              </a:defRPr>
            </a:lvl1pPr>
            <a:lvl2pPr marL="901700" indent="-457200">
              <a:buFont typeface="+mj-lt"/>
              <a:buAutoNum type="alphaLcParenR"/>
              <a:defRPr>
                <a:solidFill>
                  <a:schemeClr val="bg1"/>
                </a:solidFill>
              </a:defRPr>
            </a:lvl2pPr>
            <a:lvl3pPr marL="901700" indent="-457200">
              <a:buFont typeface="+mj-lt"/>
              <a:buAutoNum type="alphaLcParenR"/>
              <a:defRPr>
                <a:solidFill>
                  <a:schemeClr val="bg1"/>
                </a:solidFill>
              </a:defRPr>
            </a:lvl3pPr>
            <a:lvl4pPr marL="901700" indent="-457200">
              <a:buFont typeface="+mj-lt"/>
              <a:buAutoNum type="alphaLcParenR"/>
              <a:defRPr>
                <a:solidFill>
                  <a:schemeClr val="bg1"/>
                </a:solidFill>
              </a:defRPr>
            </a:lvl4pPr>
            <a:lvl5pPr marL="901700" indent="-457200">
              <a:buFont typeface="+mj-lt"/>
              <a:buAutoNum type="alphaLcParenR"/>
              <a:defRPr>
                <a:solidFill>
                  <a:schemeClr val="bg1"/>
                </a:solidFill>
              </a:defRPr>
            </a:lvl5pPr>
          </a:lstStyle>
          <a:p>
            <a:pPr lvl="0"/>
            <a:r>
              <a:rPr lang="en-GB" noProof="0" dirty="0"/>
              <a:t>Chapter</a:t>
            </a:r>
          </a:p>
          <a:p>
            <a:pPr lvl="1"/>
            <a:r>
              <a:rPr lang="en-GB" noProof="0" dirty="0"/>
              <a:t>Level two</a:t>
            </a:r>
          </a:p>
          <a:p>
            <a:pPr lvl="2"/>
            <a:r>
              <a:rPr lang="en-GB" noProof="0" dirty="0"/>
              <a:t>Level three</a:t>
            </a:r>
          </a:p>
          <a:p>
            <a:pPr lvl="3"/>
            <a:r>
              <a:rPr lang="en-GB" noProof="0" dirty="0"/>
              <a:t>Level four</a:t>
            </a:r>
          </a:p>
          <a:p>
            <a:pPr lvl="4"/>
            <a:r>
              <a:rPr lang="en-GB" noProof="0" dirty="0"/>
              <a:t>Level five</a:t>
            </a:r>
          </a:p>
        </p:txBody>
      </p:sp>
    </p:spTree>
    <p:extLst>
      <p:ext uri="{BB962C8B-B14F-4D97-AF65-F5344CB8AC3E}">
        <p14:creationId xmlns:p14="http://schemas.microsoft.com/office/powerpoint/2010/main" val="298676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edge – small image">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098BC990-E3F0-4969-A62C-2B2DAB821CFD}"/>
              </a:ext>
              <a:ext uri="{C183D7F6-B498-43B3-948B-1728B52AA6E4}">
                <adec:decorative xmlns:adec="http://schemas.microsoft.com/office/drawing/2017/decorative" val="1"/>
              </a:ext>
            </a:extLst>
          </p:cNvPr>
          <p:cNvSpPr>
            <a:spLocks noGrp="1"/>
          </p:cNvSpPr>
          <p:nvPr>
            <p:ph type="body" sz="quarter" idx="11" hasCustomPrompt="1"/>
          </p:nvPr>
        </p:nvSpPr>
        <p:spPr>
          <a:xfrm>
            <a:off x="10674669" y="1014582"/>
            <a:ext cx="1543488" cy="5849336"/>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488" h="5849336">
                <a:moveTo>
                  <a:pt x="0" y="5843418"/>
                </a:moveTo>
                <a:lnTo>
                  <a:pt x="1538565" y="0"/>
                </a:lnTo>
                <a:cubicBezTo>
                  <a:pt x="1544726" y="26931"/>
                  <a:pt x="1543742" y="13381"/>
                  <a:pt x="1542758" y="49836"/>
                </a:cubicBezTo>
                <a:lnTo>
                  <a:pt x="314033" y="5849336"/>
                </a:lnTo>
                <a:lnTo>
                  <a:pt x="0" y="5843418"/>
                </a:lnTo>
                <a:close/>
              </a:path>
            </a:pathLst>
          </a:custGeom>
          <a:solidFill>
            <a:schemeClr val="accent3"/>
          </a:solidFill>
          <a:ln>
            <a:noFill/>
          </a:ln>
        </p:spPr>
        <p:txBody>
          <a:bodyPr/>
          <a:lstStyle>
            <a:lvl1pPr marL="0" indent="0">
              <a:buNone/>
              <a:defRPr sz="100"/>
            </a:lvl1pPr>
          </a:lstStyle>
          <a:p>
            <a:pPr lvl="0"/>
            <a:r>
              <a:rPr lang="en-GB" noProof="0"/>
              <a:t>.</a:t>
            </a:r>
          </a:p>
        </p:txBody>
      </p:sp>
      <p:sp>
        <p:nvSpPr>
          <p:cNvPr id="7" name="Platshållare för bild 6">
            <a:extLst>
              <a:ext uri="{FF2B5EF4-FFF2-40B4-BE49-F238E27FC236}">
                <a16:creationId xmlns:a16="http://schemas.microsoft.com/office/drawing/2014/main" id="{42E0A6B9-3A25-4D77-BE60-015619894225}"/>
              </a:ext>
              <a:ext uri="{C183D7F6-B498-43B3-948B-1728B52AA6E4}">
                <adec:decorative xmlns:adec="http://schemas.microsoft.com/office/drawing/2017/decorative" val="1"/>
              </a:ext>
            </a:extLst>
          </p:cNvPr>
          <p:cNvSpPr>
            <a:spLocks noGrp="1"/>
          </p:cNvSpPr>
          <p:nvPr>
            <p:ph type="pic" sz="quarter" idx="10" hasCustomPrompt="1"/>
          </p:nvPr>
        </p:nvSpPr>
        <p:spPr>
          <a:xfrm>
            <a:off x="10960963" y="1108695"/>
            <a:ext cx="1233996" cy="5749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txBody>
          <a:bodyPr lIns="720000" bIns="1656000" anchor="b" anchorCtr="0"/>
          <a:lstStyle>
            <a:lvl1pPr marL="0" indent="0">
              <a:lnSpc>
                <a:spcPct val="100000"/>
              </a:lnSpc>
              <a:spcBef>
                <a:spcPts val="0"/>
              </a:spcBef>
              <a:spcAft>
                <a:spcPts val="0"/>
              </a:spcAft>
              <a:buNone/>
              <a:defRPr sz="100">
                <a:solidFill>
                  <a:schemeClr val="bg1"/>
                </a:solidFill>
              </a:defRPr>
            </a:lvl1pPr>
          </a:lstStyle>
          <a:p>
            <a:r>
              <a:rPr lang="en-GB" noProof="0"/>
              <a:t>.</a:t>
            </a:r>
          </a:p>
        </p:txBody>
      </p:sp>
      <p:sp>
        <p:nvSpPr>
          <p:cNvPr id="14" name="Rubrik 1">
            <a:extLst>
              <a:ext uri="{FF2B5EF4-FFF2-40B4-BE49-F238E27FC236}">
                <a16:creationId xmlns:a16="http://schemas.microsoft.com/office/drawing/2014/main" id="{74DDC08D-FA75-4863-947C-517F8BA91BD7}"/>
              </a:ext>
            </a:extLst>
          </p:cNvPr>
          <p:cNvSpPr>
            <a:spLocks noGrp="1"/>
          </p:cNvSpPr>
          <p:nvPr>
            <p:ph type="title" hasCustomPrompt="1"/>
          </p:nvPr>
        </p:nvSpPr>
        <p:spPr>
          <a:xfrm>
            <a:off x="768720" y="1250479"/>
            <a:ext cx="9862886" cy="880197"/>
          </a:xfrm>
        </p:spPr>
        <p:txBody>
          <a:bodyPr/>
          <a:lstStyle>
            <a:lvl1pPr>
              <a:defRPr/>
            </a:lvl1pPr>
          </a:lstStyle>
          <a:p>
            <a:r>
              <a:rPr lang="en-GB" noProof="0" dirty="0"/>
              <a:t>Heading</a:t>
            </a:r>
          </a:p>
        </p:txBody>
      </p:sp>
      <p:sp>
        <p:nvSpPr>
          <p:cNvPr id="15" name="Platshållare för innehåll 2">
            <a:extLst>
              <a:ext uri="{FF2B5EF4-FFF2-40B4-BE49-F238E27FC236}">
                <a16:creationId xmlns:a16="http://schemas.microsoft.com/office/drawing/2014/main" id="{180675CF-18A0-44DC-94A7-B0DBF8A481D3}"/>
              </a:ext>
            </a:extLst>
          </p:cNvPr>
          <p:cNvSpPr>
            <a:spLocks noGrp="1"/>
          </p:cNvSpPr>
          <p:nvPr>
            <p:ph idx="1" hasCustomPrompt="1"/>
          </p:nvPr>
        </p:nvSpPr>
        <p:spPr>
          <a:xfrm>
            <a:off x="768720" y="2397440"/>
            <a:ext cx="9862886" cy="3648517"/>
          </a:xfrm>
        </p:spPr>
        <p:txBody>
          <a:bodyPr/>
          <a:lstStyle>
            <a:lvl1pPr>
              <a:defRPr/>
            </a:lvl1pPr>
            <a:lvl2pPr>
              <a:defRPr/>
            </a:lvl2pPr>
            <a:lvl3pPr>
              <a:defRPr/>
            </a:lvl3pPr>
            <a:lvl4pPr>
              <a:defRPr/>
            </a:lvl4pPr>
            <a:lvl5pPr>
              <a:defRPr/>
            </a:lvl5pPr>
          </a:lstStyle>
          <a:p>
            <a:pPr lvl="0"/>
            <a:r>
              <a:rPr lang="en-GB" noProof="0" dirty="0"/>
              <a:t>Text</a:t>
            </a:r>
          </a:p>
          <a:p>
            <a:pPr lvl="1"/>
            <a:r>
              <a:rPr lang="en-GB" noProof="0" dirty="0"/>
              <a:t>Level two</a:t>
            </a:r>
          </a:p>
          <a:p>
            <a:pPr lvl="2"/>
            <a:r>
              <a:rPr lang="en-GB" noProof="0" dirty="0"/>
              <a:t>Level three</a:t>
            </a:r>
          </a:p>
          <a:p>
            <a:pPr lvl="3"/>
            <a:r>
              <a:rPr lang="en-GB" noProof="0" dirty="0"/>
              <a:t>Level four</a:t>
            </a:r>
          </a:p>
          <a:p>
            <a:pPr lvl="4"/>
            <a:r>
              <a:rPr lang="en-GB" noProof="0" dirty="0"/>
              <a:t>Level </a:t>
            </a:r>
            <a:r>
              <a:rPr lang="en-GB" noProof="0" dirty="0" err="1"/>
              <a:t>fiv</a:t>
            </a:r>
            <a:endParaRPr lang="en-GB" noProof="0" dirty="0"/>
          </a:p>
        </p:txBody>
      </p:sp>
    </p:spTree>
    <p:extLst>
      <p:ext uri="{BB962C8B-B14F-4D97-AF65-F5344CB8AC3E}">
        <p14:creationId xmlns:p14="http://schemas.microsoft.com/office/powerpoint/2010/main" val="418331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edge – large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2E0A6B9-3A25-4D77-BE60-015619894225}"/>
              </a:ext>
              <a:ext uri="{C183D7F6-B498-43B3-948B-1728B52AA6E4}">
                <adec:decorative xmlns:adec="http://schemas.microsoft.com/office/drawing/2017/decorative" val="1"/>
              </a:ext>
            </a:extLst>
          </p:cNvPr>
          <p:cNvSpPr>
            <a:spLocks noGrp="1"/>
          </p:cNvSpPr>
          <p:nvPr>
            <p:ph type="pic" sz="quarter" idx="10" hasCustomPrompt="1"/>
          </p:nvPr>
        </p:nvSpPr>
        <p:spPr>
          <a:xfrm>
            <a:off x="5817330" y="-13285"/>
            <a:ext cx="6385180" cy="6892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6868391 h 6868391"/>
              <a:gd name="connsiteX1" fmla="*/ 241323 w 1233996"/>
              <a:gd name="connsiteY1" fmla="*/ 0 h 6868391"/>
              <a:gd name="connsiteX2" fmla="*/ 1231615 w 1233996"/>
              <a:gd name="connsiteY2" fmla="*/ 1119086 h 6868391"/>
              <a:gd name="connsiteX3" fmla="*/ 1233996 w 1233996"/>
              <a:gd name="connsiteY3" fmla="*/ 6868391 h 6868391"/>
              <a:gd name="connsiteX4" fmla="*/ 0 w 1233996"/>
              <a:gd name="connsiteY4" fmla="*/ 6868391 h 6868391"/>
              <a:gd name="connsiteX0" fmla="*/ 0 w 1235763"/>
              <a:gd name="connsiteY0" fmla="*/ 6892305 h 6892305"/>
              <a:gd name="connsiteX1" fmla="*/ 241323 w 1235763"/>
              <a:gd name="connsiteY1" fmla="*/ 23914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39480 w 1235763"/>
              <a:gd name="connsiteY1" fmla="*/ 2153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1102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3880 h 6892305"/>
              <a:gd name="connsiteX2" fmla="*/ 1235637 w 1235763"/>
              <a:gd name="connsiteY2" fmla="*/ 0 h 6892305"/>
              <a:gd name="connsiteX3" fmla="*/ 1233996 w 1235763"/>
              <a:gd name="connsiteY3" fmla="*/ 6892305 h 6892305"/>
              <a:gd name="connsiteX4" fmla="*/ 0 w 1235763"/>
              <a:gd name="connsiteY4" fmla="*/ 6892305 h 689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63" h="6892305">
                <a:moveTo>
                  <a:pt x="0" y="6892305"/>
                </a:moveTo>
                <a:lnTo>
                  <a:pt x="245582" y="3880"/>
                </a:lnTo>
                <a:cubicBezTo>
                  <a:pt x="577634" y="-3298"/>
                  <a:pt x="903585" y="7178"/>
                  <a:pt x="1235637" y="0"/>
                </a:cubicBezTo>
                <a:cubicBezTo>
                  <a:pt x="1236431" y="1916435"/>
                  <a:pt x="1233202" y="4975870"/>
                  <a:pt x="1233996" y="6892305"/>
                </a:cubicBezTo>
                <a:lnTo>
                  <a:pt x="0" y="6892305"/>
                </a:ln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a:noFill/>
          </a:ln>
        </p:spPr>
        <p:txBody>
          <a:bodyPr lIns="0" tIns="1332000" bIns="0" anchor="t" anchorCtr="0"/>
          <a:lstStyle>
            <a:lvl1pPr marL="0" indent="0" algn="ctr">
              <a:lnSpc>
                <a:spcPct val="100000"/>
              </a:lnSpc>
              <a:spcBef>
                <a:spcPts val="0"/>
              </a:spcBef>
              <a:spcAft>
                <a:spcPts val="0"/>
              </a:spcAft>
              <a:buNone/>
              <a:defRPr sz="100">
                <a:solidFill>
                  <a:schemeClr val="tx1"/>
                </a:solidFill>
              </a:defRPr>
            </a:lvl1pPr>
          </a:lstStyle>
          <a:p>
            <a:r>
              <a:rPr lang="en-GB" noProof="0"/>
              <a:t>.</a:t>
            </a:r>
          </a:p>
        </p:txBody>
      </p:sp>
      <p:sp>
        <p:nvSpPr>
          <p:cNvPr id="10" name="Rubrik 1">
            <a:extLst>
              <a:ext uri="{FF2B5EF4-FFF2-40B4-BE49-F238E27FC236}">
                <a16:creationId xmlns:a16="http://schemas.microsoft.com/office/drawing/2014/main" id="{DAD75157-2CF5-43DE-9D1C-3B451B4BA390}"/>
              </a:ext>
            </a:extLst>
          </p:cNvPr>
          <p:cNvSpPr>
            <a:spLocks noGrp="1"/>
          </p:cNvSpPr>
          <p:nvPr>
            <p:ph type="title" hasCustomPrompt="1"/>
          </p:nvPr>
        </p:nvSpPr>
        <p:spPr>
          <a:xfrm>
            <a:off x="768720" y="1250479"/>
            <a:ext cx="5168055" cy="880197"/>
          </a:xfrm>
        </p:spPr>
        <p:txBody>
          <a:bodyPr/>
          <a:lstStyle>
            <a:lvl1pPr>
              <a:defRPr/>
            </a:lvl1pPr>
          </a:lstStyle>
          <a:p>
            <a:r>
              <a:rPr lang="en-GB" noProof="0" dirty="0"/>
              <a:t>Heading</a:t>
            </a:r>
          </a:p>
        </p:txBody>
      </p:sp>
      <p:sp>
        <p:nvSpPr>
          <p:cNvPr id="11" name="Platshållare för innehåll 2">
            <a:extLst>
              <a:ext uri="{FF2B5EF4-FFF2-40B4-BE49-F238E27FC236}">
                <a16:creationId xmlns:a16="http://schemas.microsoft.com/office/drawing/2014/main" id="{8498AC19-0878-4078-B419-F210CA38C664}"/>
              </a:ext>
            </a:extLst>
          </p:cNvPr>
          <p:cNvSpPr>
            <a:spLocks noGrp="1"/>
          </p:cNvSpPr>
          <p:nvPr>
            <p:ph idx="1" hasCustomPrompt="1"/>
          </p:nvPr>
        </p:nvSpPr>
        <p:spPr>
          <a:xfrm>
            <a:off x="768720" y="2397440"/>
            <a:ext cx="5168055" cy="3648517"/>
          </a:xfrm>
        </p:spPr>
        <p:txBody>
          <a:bodyPr/>
          <a:lstStyle>
            <a:lvl1pPr>
              <a:defRPr/>
            </a:lvl1pPr>
            <a:lvl2pPr>
              <a:defRPr/>
            </a:lvl2pPr>
            <a:lvl3pPr>
              <a:defRPr/>
            </a:lvl3pPr>
            <a:lvl4pPr>
              <a:defRPr/>
            </a:lvl4pPr>
            <a:lvl5pPr>
              <a:defRPr/>
            </a:lvl5pPr>
          </a:lstStyle>
          <a:p>
            <a:pPr lvl="0"/>
            <a:r>
              <a:rPr lang="en-GB" noProof="0"/>
              <a:t>Text</a:t>
            </a:r>
          </a:p>
          <a:p>
            <a:pPr lvl="1"/>
            <a:r>
              <a:rPr lang="en-GB" noProof="0"/>
              <a:t>Level two</a:t>
            </a:r>
          </a:p>
          <a:p>
            <a:pPr lvl="2"/>
            <a:r>
              <a:rPr lang="en-GB" noProof="0"/>
              <a:t>Level three</a:t>
            </a:r>
          </a:p>
          <a:p>
            <a:pPr lvl="3"/>
            <a:r>
              <a:rPr lang="en-GB" noProof="0"/>
              <a:t>Level four</a:t>
            </a:r>
          </a:p>
          <a:p>
            <a:pPr lvl="4"/>
            <a:r>
              <a:rPr lang="en-GB" noProof="0"/>
              <a:t>Level five</a:t>
            </a:r>
          </a:p>
        </p:txBody>
      </p:sp>
      <p:sp>
        <p:nvSpPr>
          <p:cNvPr id="9" name="Platshållare för text 8">
            <a:extLst>
              <a:ext uri="{FF2B5EF4-FFF2-40B4-BE49-F238E27FC236}">
                <a16:creationId xmlns:a16="http://schemas.microsoft.com/office/drawing/2014/main" id="{098BC990-E3F0-4969-A62C-2B2DAB821CFD}"/>
              </a:ext>
              <a:ext uri="{C183D7F6-B498-43B3-948B-1728B52AA6E4}">
                <adec:decorative xmlns:adec="http://schemas.microsoft.com/office/drawing/2017/decorative" val="1"/>
              </a:ext>
            </a:extLst>
          </p:cNvPr>
          <p:cNvSpPr>
            <a:spLocks noGrp="1"/>
          </p:cNvSpPr>
          <p:nvPr>
            <p:ph type="body" sz="quarter" idx="11" hasCustomPrompt="1"/>
          </p:nvPr>
        </p:nvSpPr>
        <p:spPr>
          <a:xfrm>
            <a:off x="5523045" y="-26568"/>
            <a:ext cx="1565663" cy="6887833"/>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 name="connsiteX0" fmla="*/ 0 w 1547499"/>
              <a:gd name="connsiteY0" fmla="*/ 6878649 h 6884567"/>
              <a:gd name="connsiteX1" fmla="*/ 1545097 w 1547499"/>
              <a:gd name="connsiteY1" fmla="*/ 0 h 6884567"/>
              <a:gd name="connsiteX2" fmla="*/ 1542758 w 1547499"/>
              <a:gd name="connsiteY2" fmla="*/ 1085067 h 6884567"/>
              <a:gd name="connsiteX3" fmla="*/ 314033 w 1547499"/>
              <a:gd name="connsiteY3" fmla="*/ 6884567 h 6884567"/>
              <a:gd name="connsiteX4" fmla="*/ 0 w 1547499"/>
              <a:gd name="connsiteY4" fmla="*/ 6878649 h 6884567"/>
              <a:gd name="connsiteX0" fmla="*/ 0 w 1565663"/>
              <a:gd name="connsiteY0" fmla="*/ 6878649 h 6884567"/>
              <a:gd name="connsiteX1" fmla="*/ 1545097 w 1565663"/>
              <a:gd name="connsiteY1" fmla="*/ 0 h 6884567"/>
              <a:gd name="connsiteX2" fmla="*/ 1565618 w 1565663"/>
              <a:gd name="connsiteY2" fmla="*/ 20444 h 6884567"/>
              <a:gd name="connsiteX3" fmla="*/ 314033 w 1565663"/>
              <a:gd name="connsiteY3" fmla="*/ 6884567 h 6884567"/>
              <a:gd name="connsiteX4" fmla="*/ 0 w 1565663"/>
              <a:gd name="connsiteY4" fmla="*/ 6878649 h 6884567"/>
              <a:gd name="connsiteX0" fmla="*/ 0 w 1565663"/>
              <a:gd name="connsiteY0" fmla="*/ 6878649 h 6887833"/>
              <a:gd name="connsiteX1" fmla="*/ 1545097 w 1565663"/>
              <a:gd name="connsiteY1" fmla="*/ 0 h 6887833"/>
              <a:gd name="connsiteX2" fmla="*/ 1565618 w 1565663"/>
              <a:gd name="connsiteY2" fmla="*/ 20444 h 6887833"/>
              <a:gd name="connsiteX3" fmla="*/ 349955 w 1565663"/>
              <a:gd name="connsiteY3" fmla="*/ 6887833 h 6887833"/>
              <a:gd name="connsiteX4" fmla="*/ 0 w 1565663"/>
              <a:gd name="connsiteY4" fmla="*/ 6878649 h 688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663" h="6887833">
                <a:moveTo>
                  <a:pt x="0" y="6878649"/>
                </a:moveTo>
                <a:lnTo>
                  <a:pt x="1545097" y="0"/>
                </a:lnTo>
                <a:cubicBezTo>
                  <a:pt x="1551258" y="26931"/>
                  <a:pt x="1566602" y="-16011"/>
                  <a:pt x="1565618" y="20444"/>
                </a:cubicBezTo>
                <a:lnTo>
                  <a:pt x="349955" y="6887833"/>
                </a:lnTo>
                <a:lnTo>
                  <a:pt x="0" y="6878649"/>
                </a:lnTo>
                <a:close/>
              </a:path>
            </a:pathLst>
          </a:custGeom>
          <a:solidFill>
            <a:schemeClr val="accent3"/>
          </a:solidFill>
          <a:ln>
            <a:noFill/>
          </a:ln>
        </p:spPr>
        <p:txBody>
          <a:bodyPr/>
          <a:lstStyle>
            <a:lvl1pPr marL="0" indent="0">
              <a:buNone/>
              <a:defRPr sz="100"/>
            </a:lvl1pPr>
          </a:lstStyle>
          <a:p>
            <a:pPr lvl="0"/>
            <a:r>
              <a:rPr lang="en-GB" noProof="0"/>
              <a:t>.</a:t>
            </a:r>
          </a:p>
        </p:txBody>
      </p:sp>
    </p:spTree>
    <p:extLst>
      <p:ext uri="{BB962C8B-B14F-4D97-AF65-F5344CB8AC3E}">
        <p14:creationId xmlns:p14="http://schemas.microsoft.com/office/powerpoint/2010/main" val="78361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D002A85-B127-475E-ADC4-27F8DC22C10A}"/>
              </a:ext>
            </a:extLst>
          </p:cNvPr>
          <p:cNvSpPr>
            <a:spLocks noGrp="1"/>
          </p:cNvSpPr>
          <p:nvPr>
            <p:ph type="title"/>
          </p:nvPr>
        </p:nvSpPr>
        <p:spPr>
          <a:xfrm>
            <a:off x="755072" y="800100"/>
            <a:ext cx="10515600" cy="880197"/>
          </a:xfrm>
          <a:prstGeom prst="rect">
            <a:avLst/>
          </a:prstGeom>
        </p:spPr>
        <p:txBody>
          <a:bodyPr vert="horz" lIns="0" tIns="0" rIns="0" bIns="0" rtlCol="0" anchor="b" anchorCtr="0">
            <a:no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58FD374E-AE23-4243-BB8A-E206234C6623}"/>
              </a:ext>
            </a:extLst>
          </p:cNvPr>
          <p:cNvSpPr>
            <a:spLocks noGrp="1"/>
          </p:cNvSpPr>
          <p:nvPr>
            <p:ph type="body" idx="1"/>
          </p:nvPr>
        </p:nvSpPr>
        <p:spPr>
          <a:xfrm>
            <a:off x="755072" y="1960708"/>
            <a:ext cx="10515600" cy="4351338"/>
          </a:xfrm>
          <a:prstGeom prst="rect">
            <a:avLst/>
          </a:prstGeom>
        </p:spPr>
        <p:txBody>
          <a:bodyPr vert="horz" lIns="0" tIns="0" rIns="0" bIns="0" rtlCol="0">
            <a:no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pic>
        <p:nvPicPr>
          <p:cNvPr id="10" name="Bildobjekt 9" descr="SLU's logotype.">
            <a:extLst>
              <a:ext uri="{FF2B5EF4-FFF2-40B4-BE49-F238E27FC236}">
                <a16:creationId xmlns:a16="http://schemas.microsoft.com/office/drawing/2014/main" id="{6CBB460D-1B7A-4441-A3D9-64BD73112B98}"/>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260072" y="258978"/>
            <a:ext cx="503569" cy="506904"/>
          </a:xfrm>
          <a:prstGeom prst="rect">
            <a:avLst/>
          </a:prstGeom>
        </p:spPr>
      </p:pic>
    </p:spTree>
    <p:extLst>
      <p:ext uri="{BB962C8B-B14F-4D97-AF65-F5344CB8AC3E}">
        <p14:creationId xmlns:p14="http://schemas.microsoft.com/office/powerpoint/2010/main" val="17339717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2"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3600"/>
        </a:lnSpc>
        <a:spcBef>
          <a:spcPct val="0"/>
        </a:spcBef>
        <a:buNone/>
        <a:defRPr sz="3400" b="1" kern="1200">
          <a:solidFill>
            <a:schemeClr val="tx1"/>
          </a:solidFill>
          <a:latin typeface="+mj-lt"/>
          <a:ea typeface="+mj-ea"/>
          <a:cs typeface="+mj-cs"/>
        </a:defRPr>
      </a:lvl1pPr>
    </p:titleStyle>
    <p:body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14.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hyperlink" Target="https://internt.slu.se/en/support-services/administrative-support/communication/material-templates/ready-to-use/films-about-slu/"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C41D1ED-2148-9289-E370-DAB0C6776941}"/>
              </a:ext>
            </a:extLst>
          </p:cNvPr>
          <p:cNvSpPr>
            <a:spLocks noGrp="1"/>
          </p:cNvSpPr>
          <p:nvPr>
            <p:ph type="body" sz="quarter" idx="11"/>
          </p:nvPr>
        </p:nvSpPr>
        <p:spPr/>
        <p:txBody>
          <a:bodyPr/>
          <a:lstStyle/>
          <a:p>
            <a:endParaRPr lang="sv-SE"/>
          </a:p>
        </p:txBody>
      </p:sp>
      <p:sp>
        <p:nvSpPr>
          <p:cNvPr id="3" name="Platshållare för bild 2">
            <a:extLst>
              <a:ext uri="{FF2B5EF4-FFF2-40B4-BE49-F238E27FC236}">
                <a16:creationId xmlns:a16="http://schemas.microsoft.com/office/drawing/2014/main" id="{784978DB-8F1A-5E2E-BB2B-46531BE5BB76}"/>
              </a:ext>
            </a:extLst>
          </p:cNvPr>
          <p:cNvSpPr>
            <a:spLocks noGrp="1"/>
          </p:cNvSpPr>
          <p:nvPr>
            <p:ph type="pic" sz="quarter" idx="10"/>
          </p:nvPr>
        </p:nvSpPr>
        <p:spPr/>
        <p:txBody>
          <a:bodyPr/>
          <a:lstStyle/>
          <a:p>
            <a:endParaRPr lang="sv-SE"/>
          </a:p>
        </p:txBody>
      </p:sp>
      <p:sp>
        <p:nvSpPr>
          <p:cNvPr id="4" name="Rubrik 3">
            <a:extLst>
              <a:ext uri="{FF2B5EF4-FFF2-40B4-BE49-F238E27FC236}">
                <a16:creationId xmlns:a16="http://schemas.microsoft.com/office/drawing/2014/main" id="{068FA78C-B61B-1DBE-5511-BFFA6DFC2400}"/>
              </a:ext>
            </a:extLst>
          </p:cNvPr>
          <p:cNvSpPr>
            <a:spLocks noGrp="1"/>
          </p:cNvSpPr>
          <p:nvPr>
            <p:ph type="title"/>
          </p:nvPr>
        </p:nvSpPr>
        <p:spPr/>
        <p:txBody>
          <a:bodyPr/>
          <a:lstStyle/>
          <a:p>
            <a:r>
              <a:rPr lang="en-GB" sz="3200" dirty="0"/>
              <a:t>How to use the SLU presentation </a:t>
            </a:r>
            <a:r>
              <a:rPr lang="en-GB" sz="3200" b="0" dirty="0"/>
              <a:t>(hidden slide) </a:t>
            </a:r>
            <a:r>
              <a:rPr lang="en-GB" sz="3200" dirty="0"/>
              <a:t>1/3</a:t>
            </a:r>
            <a:endParaRPr lang="sv-SE" sz="3200" dirty="0"/>
          </a:p>
        </p:txBody>
      </p:sp>
      <p:sp>
        <p:nvSpPr>
          <p:cNvPr id="5" name="Platshållare för innehåll 4">
            <a:extLst>
              <a:ext uri="{FF2B5EF4-FFF2-40B4-BE49-F238E27FC236}">
                <a16:creationId xmlns:a16="http://schemas.microsoft.com/office/drawing/2014/main" id="{3EFF9F83-FAEB-4989-2E00-CDFB2AF208E5}"/>
              </a:ext>
            </a:extLst>
          </p:cNvPr>
          <p:cNvSpPr>
            <a:spLocks noGrp="1"/>
          </p:cNvSpPr>
          <p:nvPr>
            <p:ph idx="1"/>
          </p:nvPr>
        </p:nvSpPr>
        <p:spPr/>
        <p:txBody>
          <a:bodyPr/>
          <a:lstStyle/>
          <a:p>
            <a:pPr lvl="0"/>
            <a:r>
              <a:rPr lang="en-GB" dirty="0"/>
              <a:t>You can use the presentation as is and </a:t>
            </a:r>
            <a:r>
              <a:rPr lang="en-GB" b="1" dirty="0"/>
              <a:t>add slides that describe</a:t>
            </a:r>
            <a:r>
              <a:rPr lang="en-GB" dirty="0"/>
              <a:t> your work or your part of the organisation in more detail. </a:t>
            </a:r>
            <a:endParaRPr lang="sv-SE" dirty="0"/>
          </a:p>
          <a:p>
            <a:pPr lvl="0"/>
            <a:r>
              <a:rPr lang="en-GB" dirty="0"/>
              <a:t>You can also </a:t>
            </a:r>
            <a:r>
              <a:rPr lang="en-GB" b="1" dirty="0"/>
              <a:t>copy the slides you need</a:t>
            </a:r>
            <a:r>
              <a:rPr lang="en-GB" dirty="0"/>
              <a:t> from this presentation and add them to your own.</a:t>
            </a:r>
            <a:endParaRPr lang="sv-SE" dirty="0"/>
          </a:p>
          <a:p>
            <a:pPr lvl="0"/>
            <a:r>
              <a:rPr lang="en-GB" dirty="0"/>
              <a:t>In the notes section of the slides, you will find a </a:t>
            </a:r>
            <a:r>
              <a:rPr lang="en-GB" b="1" dirty="0"/>
              <a:t>script </a:t>
            </a:r>
            <a:r>
              <a:rPr lang="en-GB" dirty="0"/>
              <a:t>that you can use as a basis for your presentation. On many slides, there are links to more information on the topic covered. Feel free to add </a:t>
            </a:r>
            <a:r>
              <a:rPr lang="en-GB" b="1" dirty="0"/>
              <a:t>your own notes</a:t>
            </a:r>
            <a:r>
              <a:rPr lang="en-GB" dirty="0"/>
              <a:t> to the script as an aid.</a:t>
            </a:r>
            <a:endParaRPr lang="sv-SE" sz="1800" dirty="0"/>
          </a:p>
          <a:p>
            <a:endParaRPr lang="sv-SE" dirty="0"/>
          </a:p>
        </p:txBody>
      </p:sp>
    </p:spTree>
    <p:extLst>
      <p:ext uri="{BB962C8B-B14F-4D97-AF65-F5344CB8AC3E}">
        <p14:creationId xmlns:p14="http://schemas.microsoft.com/office/powerpoint/2010/main" val="205627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descr="Collage with people, animals and things.">
            <a:extLst>
              <a:ext uri="{FF2B5EF4-FFF2-40B4-BE49-F238E27FC236}">
                <a16:creationId xmlns:a16="http://schemas.microsoft.com/office/drawing/2014/main" id="{3689709A-5B90-8E4C-8DA4-EBA02847098F}"/>
              </a:ext>
            </a:extLst>
          </p:cNvPr>
          <p:cNvPicPr>
            <a:picLocks noGrp="1" noChangeAspect="1"/>
          </p:cNvPicPr>
          <p:nvPr>
            <p:ph sz="quarter" idx="11"/>
          </p:nvPr>
        </p:nvPicPr>
        <p:blipFill>
          <a:blip r:embed="rId3" cstate="email">
            <a:extLst>
              <a:ext uri="{28A0092B-C50C-407E-A947-70E740481C1C}">
                <a14:useLocalDpi xmlns:a14="http://schemas.microsoft.com/office/drawing/2010/main"/>
              </a:ext>
            </a:extLst>
          </a:blip>
          <a:stretch>
            <a:fillRect/>
          </a:stretch>
        </p:blipFill>
        <p:spPr/>
      </p:pic>
      <p:sp>
        <p:nvSpPr>
          <p:cNvPr id="2" name="Rubrik 1">
            <a:extLst>
              <a:ext uri="{FF2B5EF4-FFF2-40B4-BE49-F238E27FC236}">
                <a16:creationId xmlns:a16="http://schemas.microsoft.com/office/drawing/2014/main" id="{19FE1775-ADE4-E363-7F8A-6F6744F3B959}"/>
              </a:ext>
            </a:extLst>
          </p:cNvPr>
          <p:cNvSpPr>
            <a:spLocks noGrp="1"/>
          </p:cNvSpPr>
          <p:nvPr>
            <p:ph type="title" idx="4294967295"/>
          </p:nvPr>
        </p:nvSpPr>
        <p:spPr>
          <a:xfrm>
            <a:off x="1394085" y="800100"/>
            <a:ext cx="6070600" cy="1216025"/>
          </a:xfrm>
        </p:spPr>
        <p:txBody>
          <a:bodyPr/>
          <a:lstStyle/>
          <a:p>
            <a:r>
              <a:rPr lang="sv-SE" dirty="0">
                <a:solidFill>
                  <a:schemeClr val="bg1"/>
                </a:solidFill>
              </a:rPr>
              <a:t>WE TAKE ON FUNDAMENTAL ISSUES THAT AFFECT US</a:t>
            </a:r>
            <a:r>
              <a:rPr lang="sv-SE" baseline="0" dirty="0">
                <a:solidFill>
                  <a:schemeClr val="bg1"/>
                </a:solidFill>
              </a:rPr>
              <a:t> ALL</a:t>
            </a:r>
            <a:endParaRPr lang="sv-SE" dirty="0">
              <a:solidFill>
                <a:schemeClr val="bg1"/>
              </a:solidFill>
            </a:endParaRPr>
          </a:p>
        </p:txBody>
      </p:sp>
      <p:pic>
        <p:nvPicPr>
          <p:cNvPr id="10" name="Bildobjekt 9" title="SLU logotype.">
            <a:extLst>
              <a:ext uri="{FF2B5EF4-FFF2-40B4-BE49-F238E27FC236}">
                <a16:creationId xmlns:a16="http://schemas.microsoft.com/office/drawing/2014/main" id="{E690AC86-F92C-4E49-BBC1-6569BCE51AA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spTree>
    <p:extLst>
      <p:ext uri="{BB962C8B-B14F-4D97-AF65-F5344CB8AC3E}">
        <p14:creationId xmlns:p14="http://schemas.microsoft.com/office/powerpoint/2010/main" val="173635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1">
            <a:extLst>
              <a:ext uri="{FF2B5EF4-FFF2-40B4-BE49-F238E27FC236}">
                <a16:creationId xmlns:a16="http://schemas.microsoft.com/office/drawing/2014/main" id="{40B573E8-9970-4E5E-7DF8-94DA115C5E52}"/>
              </a:ext>
            </a:extLst>
          </p:cNvPr>
          <p:cNvSpPr>
            <a:spLocks noGrp="1" noChangeAspect="1"/>
          </p:cNvSpPr>
          <p:nvPr>
            <p:ph sz="quarter" idx="11"/>
          </p:nvPr>
        </p:nvSpPr>
        <p:spPr>
          <a:xfrm>
            <a:off x="0" y="0"/>
            <a:ext cx="12193200" cy="6858000"/>
          </a:xfrm>
          <a:blipFill>
            <a:blip r:embed="rId3"/>
            <a:stretch>
              <a:fillRect/>
            </a:stretch>
          </a:blipFill>
        </p:spPr>
        <p:txBody>
          <a:bodyPr/>
          <a:lstStyle/>
          <a:p>
            <a:endParaRPr lang="sv-SE" dirty="0"/>
          </a:p>
        </p:txBody>
      </p:sp>
      <p:sp>
        <p:nvSpPr>
          <p:cNvPr id="2" name="Rubrik 1">
            <a:extLst>
              <a:ext uri="{FF2B5EF4-FFF2-40B4-BE49-F238E27FC236}">
                <a16:creationId xmlns:a16="http://schemas.microsoft.com/office/drawing/2014/main" id="{DC2E13DF-5F61-7EFA-81ED-488701AAAA9F}"/>
              </a:ext>
            </a:extLst>
          </p:cNvPr>
          <p:cNvSpPr>
            <a:spLocks noGrp="1"/>
          </p:cNvSpPr>
          <p:nvPr>
            <p:ph type="title" idx="4294967295"/>
          </p:nvPr>
        </p:nvSpPr>
        <p:spPr>
          <a:xfrm>
            <a:off x="770401" y="919163"/>
            <a:ext cx="5126038" cy="1201737"/>
          </a:xfrm>
        </p:spPr>
        <p:txBody>
          <a:bodyPr/>
          <a:lstStyle/>
          <a:p>
            <a:r>
              <a:rPr lang="sv-SE" dirty="0">
                <a:solidFill>
                  <a:schemeClr val="bg1"/>
                </a:solidFill>
              </a:rPr>
              <a:t>WE MAKE THE WORLD A BETTER PLACE</a:t>
            </a:r>
          </a:p>
        </p:txBody>
      </p:sp>
      <p:pic>
        <p:nvPicPr>
          <p:cNvPr id="13" name="Bildobjekt 12" title="SLU logotype.">
            <a:extLst>
              <a:ext uri="{FF2B5EF4-FFF2-40B4-BE49-F238E27FC236}">
                <a16:creationId xmlns:a16="http://schemas.microsoft.com/office/drawing/2014/main" id="{1742D6EC-A28C-4F0B-B8C0-9BA35BEAE49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sp>
        <p:nvSpPr>
          <p:cNvPr id="7" name="Platshållare för innehåll 4">
            <a:extLst>
              <a:ext uri="{FF2B5EF4-FFF2-40B4-BE49-F238E27FC236}">
                <a16:creationId xmlns:a16="http://schemas.microsoft.com/office/drawing/2014/main" id="{AD38A7EA-0345-4342-92F8-ABD7CEFECACE}"/>
              </a:ext>
            </a:extLst>
          </p:cNvPr>
          <p:cNvSpPr txBox="1">
            <a:spLocks/>
          </p:cNvSpPr>
          <p:nvPr/>
        </p:nvSpPr>
        <p:spPr>
          <a:xfrm>
            <a:off x="770401" y="2356339"/>
            <a:ext cx="5494212" cy="4266244"/>
          </a:xfrm>
          <a:prstGeom prst="rect">
            <a:avLst/>
          </a:prstGeom>
        </p:spPr>
        <p:txBody>
          <a:bodyPr/>
          <a:lst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ts val="3000"/>
              </a:lnSpc>
              <a:spcBef>
                <a:spcPts val="1000"/>
              </a:spcBef>
              <a:spcAft>
                <a:spcPts val="0"/>
              </a:spcAft>
              <a:buClrTx/>
              <a:buSzPct val="90000"/>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a:ea typeface="+mn-ea"/>
                <a:cs typeface="+mn-cs"/>
              </a:rPr>
              <a:t>Some important areas: climate change, sustainable cities, global health, biodiversity etc.</a:t>
            </a:r>
            <a:endParaRPr kumimoji="0" lang="sv-SE" sz="2400" b="0" i="0" u="none" strike="noStrike" kern="1200" cap="none" spc="0" normalizeH="0" baseline="0" noProof="0" dirty="0">
              <a:ln>
                <a:noFill/>
              </a:ln>
              <a:solidFill>
                <a:prstClr val="white"/>
              </a:solidFill>
              <a:effectLst/>
              <a:uLnTx/>
              <a:uFillTx/>
              <a:latin typeface="Arial"/>
              <a:ea typeface="+mn-ea"/>
              <a:cs typeface="+mn-cs"/>
            </a:endParaRPr>
          </a:p>
          <a:p>
            <a:pPr marL="228600" marR="0" lvl="0" indent="-228600" algn="l" defTabSz="914400" rtl="0" eaLnBrk="1" fontAlgn="auto" latinLnBrk="0" hangingPunct="1">
              <a:lnSpc>
                <a:spcPts val="3000"/>
              </a:lnSpc>
              <a:spcBef>
                <a:spcPts val="1000"/>
              </a:spcBef>
              <a:spcAft>
                <a:spcPts val="0"/>
              </a:spcAft>
              <a:buClrTx/>
              <a:buSzPct val="90000"/>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a:ea typeface="+mn-ea"/>
                <a:cs typeface="+mn-cs"/>
              </a:rPr>
              <a:t>Contributing to the development </a:t>
            </a:r>
            <a:br>
              <a:rPr kumimoji="0" lang="en-GB" sz="2400" b="0" i="0" u="none" strike="noStrike" kern="1200" cap="none" spc="0" normalizeH="0" baseline="0" noProof="0" dirty="0">
                <a:ln>
                  <a:noFill/>
                </a:ln>
                <a:solidFill>
                  <a:prstClr val="white"/>
                </a:solidFill>
                <a:effectLst/>
                <a:uLnTx/>
                <a:uFillTx/>
                <a:latin typeface="Arial"/>
                <a:ea typeface="+mn-ea"/>
                <a:cs typeface="+mn-cs"/>
              </a:rPr>
            </a:br>
            <a:r>
              <a:rPr kumimoji="0" lang="en-GB" sz="2400" b="0" i="0" u="none" strike="noStrike" kern="1200" cap="none" spc="0" normalizeH="0" baseline="0" noProof="0" dirty="0">
                <a:ln>
                  <a:noFill/>
                </a:ln>
                <a:solidFill>
                  <a:prstClr val="white"/>
                </a:solidFill>
                <a:effectLst/>
                <a:uLnTx/>
                <a:uFillTx/>
                <a:latin typeface="Arial"/>
                <a:ea typeface="+mn-ea"/>
                <a:cs typeface="+mn-cs"/>
              </a:rPr>
              <a:t>of low-income countries</a:t>
            </a:r>
            <a:endParaRPr kumimoji="0" lang="sv-SE" sz="2400" b="0" i="0" u="none" strike="noStrike" kern="1200" cap="none" spc="0" normalizeH="0" baseline="0" noProof="0" dirty="0">
              <a:ln>
                <a:noFill/>
              </a:ln>
              <a:solidFill>
                <a:prstClr val="white"/>
              </a:solidFill>
              <a:effectLst/>
              <a:uLnTx/>
              <a:uFillTx/>
              <a:latin typeface="Arial"/>
              <a:ea typeface="+mn-ea"/>
              <a:cs typeface="+mn-cs"/>
            </a:endParaRPr>
          </a:p>
          <a:p>
            <a:pPr marL="228600" marR="0" lvl="0" indent="-228600" algn="l" defTabSz="914400" rtl="0" eaLnBrk="1" fontAlgn="auto" latinLnBrk="0" hangingPunct="1">
              <a:lnSpc>
                <a:spcPts val="3000"/>
              </a:lnSpc>
              <a:spcBef>
                <a:spcPts val="1000"/>
              </a:spcBef>
              <a:spcAft>
                <a:spcPts val="0"/>
              </a:spcAft>
              <a:buClrTx/>
              <a:buSzPct val="90000"/>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a:ea typeface="+mn-ea"/>
                <a:cs typeface="+mn-cs"/>
              </a:rPr>
              <a:t>Data and analyses on which to </a:t>
            </a:r>
            <a:br>
              <a:rPr kumimoji="0" lang="en-GB" sz="2400" b="0" i="0" u="none" strike="noStrike" kern="1200" cap="none" spc="0" normalizeH="0" baseline="0" noProof="0" dirty="0">
                <a:ln>
                  <a:noFill/>
                </a:ln>
                <a:solidFill>
                  <a:prstClr val="white"/>
                </a:solidFill>
                <a:effectLst/>
                <a:uLnTx/>
                <a:uFillTx/>
                <a:latin typeface="Arial"/>
                <a:ea typeface="+mn-ea"/>
                <a:cs typeface="+mn-cs"/>
              </a:rPr>
            </a:br>
            <a:r>
              <a:rPr kumimoji="0" lang="en-GB" sz="2400" b="0" i="0" u="none" strike="noStrike" kern="1200" cap="none" spc="0" normalizeH="0" baseline="0" noProof="0" dirty="0">
                <a:ln>
                  <a:noFill/>
                </a:ln>
                <a:solidFill>
                  <a:prstClr val="white"/>
                </a:solidFill>
                <a:effectLst/>
                <a:uLnTx/>
                <a:uFillTx/>
                <a:latin typeface="Arial"/>
                <a:ea typeface="+mn-ea"/>
                <a:cs typeface="+mn-cs"/>
              </a:rPr>
              <a:t>base environmental decisions</a:t>
            </a:r>
            <a:endParaRPr kumimoji="0" lang="sv-SE" sz="2400" b="0" i="0" u="none" strike="noStrike" kern="1200" cap="none" spc="0" normalizeH="0" baseline="0" noProof="0" dirty="0">
              <a:ln>
                <a:noFill/>
              </a:ln>
              <a:solidFill>
                <a:prstClr val="white"/>
              </a:solidFill>
              <a:effectLst/>
              <a:uLnTx/>
              <a:uFillTx/>
              <a:latin typeface="Arial"/>
              <a:ea typeface="+mn-ea"/>
              <a:cs typeface="+mn-cs"/>
            </a:endParaRPr>
          </a:p>
          <a:p>
            <a:pPr marL="228600" marR="0" lvl="0" indent="-228600" algn="l" defTabSz="914400" rtl="0" eaLnBrk="1" fontAlgn="auto" latinLnBrk="0" hangingPunct="1">
              <a:lnSpc>
                <a:spcPts val="3000"/>
              </a:lnSpc>
              <a:spcBef>
                <a:spcPts val="1000"/>
              </a:spcBef>
              <a:spcAft>
                <a:spcPts val="0"/>
              </a:spcAft>
              <a:buClrTx/>
              <a:buSzPct val="90000"/>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a:ea typeface="+mn-ea"/>
                <a:cs typeface="+mn-cs"/>
              </a:rPr>
              <a:t>Climate-neutral by 2027!</a:t>
            </a:r>
            <a:endParaRPr kumimoji="0" lang="sv-SE" sz="24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6642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46" t="9759" r="2209" b="6524"/>
          <a:stretch/>
        </p:blipFill>
        <p:spPr>
          <a:xfrm>
            <a:off x="0" y="0"/>
            <a:ext cx="12192000" cy="6858000"/>
          </a:xfrm>
          <a:prstGeom prst="rect">
            <a:avLst/>
          </a:prstGeom>
        </p:spPr>
      </p:pic>
      <p:pic>
        <p:nvPicPr>
          <p:cNvPr id="18" name="Bildobjekt 17" title="SLU-loggan.">
            <a:extLst>
              <a:ext uri="{FF2B5EF4-FFF2-40B4-BE49-F238E27FC236}">
                <a16:creationId xmlns:a16="http://schemas.microsoft.com/office/drawing/2014/main" id="{68B59373-57E5-1845-BB4E-89590E52189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cxnSp>
        <p:nvCxnSpPr>
          <p:cNvPr id="13" name="Rak koppling 12">
            <a:extLst>
              <a:ext uri="{C183D7F6-B498-43B3-948B-1728B52AA6E4}">
                <adec:decorative xmlns:adec="http://schemas.microsoft.com/office/drawing/2017/decorative" val="1"/>
              </a:ext>
            </a:extLst>
          </p:cNvPr>
          <p:cNvCxnSpPr/>
          <p:nvPr/>
        </p:nvCxnSpPr>
        <p:spPr>
          <a:xfrm flipV="1">
            <a:off x="1025718" y="1445183"/>
            <a:ext cx="10493092" cy="35262"/>
          </a:xfrm>
          <a:prstGeom prst="line">
            <a:avLst/>
          </a:prstGeom>
          <a:ln w="44450">
            <a:gradFill flip="none" rotWithShape="1">
              <a:gsLst>
                <a:gs pos="0">
                  <a:srgbClr val="86AD29"/>
                </a:gs>
                <a:gs pos="38000">
                  <a:srgbClr val="BACE24"/>
                </a:gs>
                <a:gs pos="100000">
                  <a:srgbClr val="73992D"/>
                </a:gs>
                <a:gs pos="48000">
                  <a:srgbClr val="84B02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Rubrik 3">
            <a:extLst>
              <a:ext uri="{FF2B5EF4-FFF2-40B4-BE49-F238E27FC236}">
                <a16:creationId xmlns:a16="http://schemas.microsoft.com/office/drawing/2014/main" id="{6EA42470-9FD3-F641-B9CA-AE734142BB60}"/>
              </a:ext>
            </a:extLst>
          </p:cNvPr>
          <p:cNvSpPr txBox="1">
            <a:spLocks/>
          </p:cNvSpPr>
          <p:nvPr/>
        </p:nvSpPr>
        <p:spPr>
          <a:xfrm>
            <a:off x="938272" y="863204"/>
            <a:ext cx="4935688" cy="581978"/>
          </a:xfrm>
          <a:prstGeom prst="rect">
            <a:avLst/>
          </a:prstGeom>
        </p:spPr>
        <p:txBody>
          <a:bodyPr anchor="t" anchorCtr="0"/>
          <a:lstStyle>
            <a:lvl1pPr algn="l" defTabSz="914400" rtl="0" eaLnBrk="1" latinLnBrk="0" hangingPunct="1">
              <a:lnSpc>
                <a:spcPts val="3600"/>
              </a:lnSpc>
              <a:spcBef>
                <a:spcPct val="0"/>
              </a:spcBef>
              <a:buNone/>
              <a:defRPr sz="3400" b="1" kern="1200">
                <a:solidFill>
                  <a:schemeClr val="tx1"/>
                </a:solidFill>
                <a:latin typeface="+mj-lt"/>
                <a:ea typeface="+mj-ea"/>
                <a:cs typeface="+mj-cs"/>
              </a:defRPr>
            </a:lvl1pPr>
          </a:lstStyle>
          <a:p>
            <a:r>
              <a:rPr lang="sv-SE" sz="2000" dirty="0">
                <a:solidFill>
                  <a:schemeClr val="bg1"/>
                </a:solidFill>
              </a:rPr>
              <a:t>SLU’S ENVIRONMENTAL OBJECTIVES</a:t>
            </a:r>
            <a:endParaRPr lang="sv-SE" sz="2000" b="0" dirty="0"/>
          </a:p>
        </p:txBody>
      </p:sp>
      <p:sp>
        <p:nvSpPr>
          <p:cNvPr id="10" name="Rubrik 3">
            <a:extLst>
              <a:ext uri="{FF2B5EF4-FFF2-40B4-BE49-F238E27FC236}">
                <a16:creationId xmlns:a16="http://schemas.microsoft.com/office/drawing/2014/main" id="{6EA42470-9FD3-F641-B9CA-AE734142BB60}"/>
              </a:ext>
            </a:extLst>
          </p:cNvPr>
          <p:cNvSpPr txBox="1">
            <a:spLocks/>
          </p:cNvSpPr>
          <p:nvPr/>
        </p:nvSpPr>
        <p:spPr>
          <a:xfrm>
            <a:off x="4635062" y="864265"/>
            <a:ext cx="6962578" cy="618652"/>
          </a:xfrm>
          <a:prstGeom prst="rect">
            <a:avLst/>
          </a:prstGeom>
        </p:spPr>
        <p:txBody>
          <a:bodyPr anchor="t" anchorCtr="0"/>
          <a:lstStyle>
            <a:lvl1pPr algn="l" defTabSz="914400" rtl="0" eaLnBrk="1" latinLnBrk="0" hangingPunct="1">
              <a:lnSpc>
                <a:spcPts val="3600"/>
              </a:lnSpc>
              <a:spcBef>
                <a:spcPct val="0"/>
              </a:spcBef>
              <a:buNone/>
              <a:defRPr sz="3400" b="1" kern="1200">
                <a:solidFill>
                  <a:schemeClr val="tx1"/>
                </a:solidFill>
                <a:latin typeface="+mj-lt"/>
                <a:ea typeface="+mj-ea"/>
                <a:cs typeface="+mj-cs"/>
              </a:defRPr>
            </a:lvl1pPr>
          </a:lstStyle>
          <a:p>
            <a:pPr algn="r"/>
            <a:r>
              <a:rPr lang="en-US" sz="2000" dirty="0">
                <a:solidFill>
                  <a:srgbClr val="275329"/>
                </a:solidFill>
              </a:rPr>
              <a:t>VISION: A CLIMATE-NEUTRAL SLU BY 2027</a:t>
            </a:r>
            <a:endParaRPr lang="sv-SE" sz="2000" b="0" dirty="0">
              <a:solidFill>
                <a:srgbClr val="275329"/>
              </a:solidFill>
            </a:endParaRPr>
          </a:p>
        </p:txBody>
      </p:sp>
      <p:sp>
        <p:nvSpPr>
          <p:cNvPr id="5" name="Platshållare för innehåll 4">
            <a:extLst>
              <a:ext uri="{FF2B5EF4-FFF2-40B4-BE49-F238E27FC236}">
                <a16:creationId xmlns:a16="http://schemas.microsoft.com/office/drawing/2014/main" id="{78A5AE41-C148-A534-D6CC-C56B07617431}"/>
              </a:ext>
            </a:extLst>
          </p:cNvPr>
          <p:cNvSpPr>
            <a:spLocks noGrp="1"/>
          </p:cNvSpPr>
          <p:nvPr>
            <p:ph sz="quarter" idx="11"/>
          </p:nvPr>
        </p:nvSpPr>
        <p:spPr/>
        <p:txBody>
          <a:bodyPr/>
          <a:lstStyle/>
          <a:p>
            <a:endParaRPr lang="sv-SE" dirty="0"/>
          </a:p>
        </p:txBody>
      </p:sp>
      <p:sp>
        <p:nvSpPr>
          <p:cNvPr id="3" name="Rubrik 2">
            <a:extLst>
              <a:ext uri="{FF2B5EF4-FFF2-40B4-BE49-F238E27FC236}">
                <a16:creationId xmlns:a16="http://schemas.microsoft.com/office/drawing/2014/main" id="{B78160FB-E612-68C4-C864-EA83EBD9C301}"/>
              </a:ext>
            </a:extLst>
          </p:cNvPr>
          <p:cNvSpPr>
            <a:spLocks noGrp="1"/>
          </p:cNvSpPr>
          <p:nvPr>
            <p:ph type="title" idx="4294967295"/>
          </p:nvPr>
        </p:nvSpPr>
        <p:spPr>
          <a:xfrm>
            <a:off x="0" y="-1300163"/>
            <a:ext cx="10515600" cy="881063"/>
          </a:xfrm>
        </p:spPr>
        <p:txBody>
          <a:bodyPr/>
          <a:lstStyle/>
          <a:p>
            <a:r>
              <a:rPr lang="en-GB" sz="1200" b="1" kern="1200" dirty="0">
                <a:solidFill>
                  <a:srgbClr val="000000"/>
                </a:solidFill>
                <a:effectLst/>
                <a:latin typeface="Calibri" panose="020F0502020204030204" pitchFamily="34" charset="0"/>
                <a:ea typeface="+mn-ea"/>
                <a:cs typeface="+mn-cs"/>
              </a:rPr>
              <a:t>Our environmental objectives </a:t>
            </a:r>
            <a:endParaRPr lang="sv-SE" dirty="0"/>
          </a:p>
        </p:txBody>
      </p:sp>
    </p:spTree>
    <p:extLst>
      <p:ext uri="{BB962C8B-B14F-4D97-AF65-F5344CB8AC3E}">
        <p14:creationId xmlns:p14="http://schemas.microsoft.com/office/powerpoint/2010/main" val="248947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bild 6" descr="A male student holding up and looking at some test tubes.">
            <a:extLst>
              <a:ext uri="{FF2B5EF4-FFF2-40B4-BE49-F238E27FC236}">
                <a16:creationId xmlns:a16="http://schemas.microsoft.com/office/drawing/2014/main" id="{FACADE0D-9F23-714C-8AE8-9907A7728864}"/>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t="29" b="29"/>
          <a:stretch/>
        </p:blipFill>
        <p:spPr/>
      </p:pic>
      <p:sp>
        <p:nvSpPr>
          <p:cNvPr id="4" name="Rubrik 3">
            <a:extLst>
              <a:ext uri="{FF2B5EF4-FFF2-40B4-BE49-F238E27FC236}">
                <a16:creationId xmlns:a16="http://schemas.microsoft.com/office/drawing/2014/main" id="{C810A4C1-9B9D-4943-88DC-D950669424F9}"/>
              </a:ext>
            </a:extLst>
          </p:cNvPr>
          <p:cNvSpPr>
            <a:spLocks noGrp="1"/>
          </p:cNvSpPr>
          <p:nvPr>
            <p:ph type="title"/>
          </p:nvPr>
        </p:nvSpPr>
        <p:spPr/>
        <p:txBody>
          <a:bodyPr/>
          <a:lstStyle/>
          <a:p>
            <a:r>
              <a:rPr lang="sv-SE" dirty="0"/>
              <a:t>EDUCATION</a:t>
            </a:r>
          </a:p>
        </p:txBody>
      </p:sp>
      <p:sp>
        <p:nvSpPr>
          <p:cNvPr id="5" name="Platshållare för innehåll 4">
            <a:extLst>
              <a:ext uri="{FF2B5EF4-FFF2-40B4-BE49-F238E27FC236}">
                <a16:creationId xmlns:a16="http://schemas.microsoft.com/office/drawing/2014/main" id="{D493F874-2FAC-431D-898F-05AC91FDAA43}"/>
              </a:ext>
            </a:extLst>
          </p:cNvPr>
          <p:cNvSpPr>
            <a:spLocks noGrp="1"/>
          </p:cNvSpPr>
          <p:nvPr>
            <p:ph idx="1"/>
          </p:nvPr>
        </p:nvSpPr>
        <p:spPr/>
        <p:txBody>
          <a:bodyPr/>
          <a:lstStyle/>
          <a:p>
            <a:pPr marL="0" indent="0">
              <a:buNone/>
            </a:pPr>
            <a:r>
              <a:rPr lang="en-GB" b="1" dirty="0"/>
              <a:t>Sustainability experts of the future</a:t>
            </a:r>
            <a:endParaRPr lang="sv-SE" b="1" dirty="0"/>
          </a:p>
          <a:p>
            <a:pPr lvl="0"/>
            <a:r>
              <a:rPr lang="en-GB" dirty="0"/>
              <a:t>Some 50 degree programmes</a:t>
            </a:r>
            <a:endParaRPr lang="sv-SE" dirty="0"/>
          </a:p>
          <a:p>
            <a:pPr lvl="0"/>
            <a:r>
              <a:rPr lang="en-GB" dirty="0"/>
              <a:t>Many popular international programmes</a:t>
            </a:r>
            <a:endParaRPr lang="sv-SE" dirty="0"/>
          </a:p>
        </p:txBody>
      </p:sp>
      <p:sp>
        <p:nvSpPr>
          <p:cNvPr id="2" name="Platshållare för text 1">
            <a:extLst>
              <a:ext uri="{FF2B5EF4-FFF2-40B4-BE49-F238E27FC236}">
                <a16:creationId xmlns:a16="http://schemas.microsoft.com/office/drawing/2014/main" id="{F9507BA5-A300-4870-66DD-2ED722C19009}"/>
              </a:ext>
            </a:extLst>
          </p:cNvPr>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323387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latshållare för bild 14" descr="A photograph of a unknown city where the roof tops are used for cultivation.">
            <a:extLst>
              <a:ext uri="{FF2B5EF4-FFF2-40B4-BE49-F238E27FC236}">
                <a16:creationId xmlns:a16="http://schemas.microsoft.com/office/drawing/2014/main" id="{679AD314-5877-E049-BFEB-AE613CF5D7E5}"/>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t="22" b="22"/>
          <a:stretch/>
        </p:blipFill>
        <p:spPr/>
      </p:pic>
      <p:sp>
        <p:nvSpPr>
          <p:cNvPr id="4" name="Rubrik 3">
            <a:extLst>
              <a:ext uri="{FF2B5EF4-FFF2-40B4-BE49-F238E27FC236}">
                <a16:creationId xmlns:a16="http://schemas.microsoft.com/office/drawing/2014/main" id="{C810A4C1-9B9D-4943-88DC-D950669424F9}"/>
              </a:ext>
            </a:extLst>
          </p:cNvPr>
          <p:cNvSpPr>
            <a:spLocks noGrp="1"/>
          </p:cNvSpPr>
          <p:nvPr>
            <p:ph type="title"/>
          </p:nvPr>
        </p:nvSpPr>
        <p:spPr/>
        <p:txBody>
          <a:bodyPr/>
          <a:lstStyle/>
          <a:p>
            <a:r>
              <a:rPr lang="en-GB" dirty="0"/>
              <a:t>RESEARCH</a:t>
            </a:r>
            <a:endParaRPr lang="sv-SE" dirty="0"/>
          </a:p>
        </p:txBody>
      </p:sp>
      <p:sp>
        <p:nvSpPr>
          <p:cNvPr id="5" name="Platshållare för innehåll 4">
            <a:extLst>
              <a:ext uri="{FF2B5EF4-FFF2-40B4-BE49-F238E27FC236}">
                <a16:creationId xmlns:a16="http://schemas.microsoft.com/office/drawing/2014/main" id="{D493F874-2FAC-431D-898F-05AC91FDAA43}"/>
              </a:ext>
            </a:extLst>
          </p:cNvPr>
          <p:cNvSpPr>
            <a:spLocks noGrp="1"/>
          </p:cNvSpPr>
          <p:nvPr>
            <p:ph idx="1"/>
          </p:nvPr>
        </p:nvSpPr>
        <p:spPr/>
        <p:txBody>
          <a:bodyPr/>
          <a:lstStyle/>
          <a:p>
            <a:pPr marL="0" indent="0">
              <a:buNone/>
            </a:pPr>
            <a:r>
              <a:rPr lang="en-GB" b="1" dirty="0"/>
              <a:t>In natural sciences, social sciences and the humanities</a:t>
            </a:r>
            <a:endParaRPr lang="sv-SE" b="1" dirty="0"/>
          </a:p>
          <a:p>
            <a:pPr lvl="0"/>
            <a:r>
              <a:rPr lang="en-GB" dirty="0"/>
              <a:t>Transdisciplinary approach </a:t>
            </a:r>
            <a:endParaRPr lang="sv-SE" dirty="0"/>
          </a:p>
          <a:p>
            <a:pPr lvl="0"/>
            <a:r>
              <a:rPr lang="en-GB" dirty="0"/>
              <a:t>Curiosity-driven basic research</a:t>
            </a:r>
            <a:endParaRPr lang="sv-SE" dirty="0"/>
          </a:p>
          <a:p>
            <a:pPr lvl="0"/>
            <a:r>
              <a:rPr lang="en-GB" dirty="0"/>
              <a:t>Problem-solving studies</a:t>
            </a:r>
            <a:endParaRPr lang="sv-SE" dirty="0"/>
          </a:p>
          <a:p>
            <a:pPr marL="0" lvl="0" indent="0">
              <a:buNone/>
            </a:pPr>
            <a:endParaRPr lang="sv-SE" dirty="0"/>
          </a:p>
        </p:txBody>
      </p:sp>
      <p:sp>
        <p:nvSpPr>
          <p:cNvPr id="2" name="Platshållare för text 1">
            <a:extLst>
              <a:ext uri="{FF2B5EF4-FFF2-40B4-BE49-F238E27FC236}">
                <a16:creationId xmlns:a16="http://schemas.microsoft.com/office/drawing/2014/main" id="{7FECFB70-BAE5-F46F-E9F6-38ACB172E8BB}"/>
              </a:ext>
            </a:extLst>
          </p:cNvPr>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236104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7" descr="An outdoor photo of a couple of hands holding and using a tablet which shows a map over the forest.">
            <a:extLst>
              <a:ext uri="{FF2B5EF4-FFF2-40B4-BE49-F238E27FC236}">
                <a16:creationId xmlns:a16="http://schemas.microsoft.com/office/drawing/2014/main" id="{4E58D91D-1A5D-CD41-948D-E6D2777A96EE}"/>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t="29" b="29"/>
          <a:stretch/>
        </p:blipFill>
        <p:spPr/>
      </p:pic>
      <p:sp>
        <p:nvSpPr>
          <p:cNvPr id="7" name="Rubrik 3">
            <a:extLst>
              <a:ext uri="{FF2B5EF4-FFF2-40B4-BE49-F238E27FC236}">
                <a16:creationId xmlns:a16="http://schemas.microsoft.com/office/drawing/2014/main" id="{431CABAC-68CF-7943-86E2-77936B892074}"/>
              </a:ext>
            </a:extLst>
          </p:cNvPr>
          <p:cNvSpPr>
            <a:spLocks noGrp="1"/>
          </p:cNvSpPr>
          <p:nvPr>
            <p:ph type="title"/>
          </p:nvPr>
        </p:nvSpPr>
        <p:spPr/>
        <p:txBody>
          <a:bodyPr/>
          <a:lstStyle/>
          <a:p>
            <a:r>
              <a:rPr lang="sv-SE" dirty="0"/>
              <a:t>ENVIRONMENTAL ASSESSMENT</a:t>
            </a:r>
          </a:p>
        </p:txBody>
      </p:sp>
      <p:sp>
        <p:nvSpPr>
          <p:cNvPr id="4" name="Platshållare för innehåll 3">
            <a:extLst>
              <a:ext uri="{FF2B5EF4-FFF2-40B4-BE49-F238E27FC236}">
                <a16:creationId xmlns:a16="http://schemas.microsoft.com/office/drawing/2014/main" id="{2590CF38-3E51-8310-F22D-099E8B3076AA}"/>
              </a:ext>
            </a:extLst>
          </p:cNvPr>
          <p:cNvSpPr>
            <a:spLocks noGrp="1"/>
          </p:cNvSpPr>
          <p:nvPr>
            <p:ph idx="1"/>
          </p:nvPr>
        </p:nvSpPr>
        <p:spPr/>
        <p:txBody>
          <a:bodyPr/>
          <a:lstStyle/>
          <a:p>
            <a:pPr marL="0" indent="0">
              <a:buNone/>
            </a:pPr>
            <a:r>
              <a:rPr lang="en-gb" b="1" dirty="0"/>
              <a:t>Keeping tabs on ecosystems</a:t>
            </a:r>
          </a:p>
          <a:p>
            <a:r>
              <a:rPr lang="en-gb" dirty="0"/>
              <a:t>Monitoring Sweden’s </a:t>
            </a:r>
            <a:br>
              <a:rPr lang="en-GB" dirty="0"/>
            </a:br>
            <a:r>
              <a:rPr lang="en-gb" dirty="0"/>
              <a:t>land and water</a:t>
            </a:r>
          </a:p>
          <a:p>
            <a:r>
              <a:rPr lang="en-gb" dirty="0"/>
              <a:t>Knowledge and decision support</a:t>
            </a:r>
          </a:p>
          <a:p>
            <a:r>
              <a:rPr lang="en-gb" dirty="0"/>
              <a:t>Analyses and method development</a:t>
            </a:r>
          </a:p>
          <a:p>
            <a:pPr lvl="0"/>
            <a:r>
              <a:rPr lang="en-gb" dirty="0"/>
              <a:t>Open data and web services</a:t>
            </a:r>
          </a:p>
          <a:p>
            <a:pPr lvl="0"/>
            <a:r>
              <a:rPr lang="en-gb" dirty="0"/>
              <a:t>Citizen science</a:t>
            </a:r>
          </a:p>
        </p:txBody>
      </p:sp>
      <p:sp>
        <p:nvSpPr>
          <p:cNvPr id="5" name="Platshållare för text 4">
            <a:extLst>
              <a:ext uri="{FF2B5EF4-FFF2-40B4-BE49-F238E27FC236}">
                <a16:creationId xmlns:a16="http://schemas.microsoft.com/office/drawing/2014/main" id="{B9B2F026-6E71-DED8-690C-40E788106826}"/>
              </a:ext>
            </a:extLst>
          </p:cNvPr>
          <p:cNvSpPr>
            <a:spLocks noGrp="1"/>
          </p:cNvSpPr>
          <p:nvPr>
            <p:ph type="body" sz="quarter" idx="11"/>
          </p:nvPr>
        </p:nvSpPr>
        <p:spPr/>
        <p:txBody>
          <a:bodyPr/>
          <a:lstStyle/>
          <a:p>
            <a:endParaRPr lang="sv-SE"/>
          </a:p>
        </p:txBody>
      </p:sp>
    </p:spTree>
    <p:extLst>
      <p:ext uri="{BB962C8B-B14F-4D97-AF65-F5344CB8AC3E}">
        <p14:creationId xmlns:p14="http://schemas.microsoft.com/office/powerpoint/2010/main" val="34895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2" descr="Research vessel Svea on the west coast. Photo: Hans C. Nilsson&#10;"/>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37" b="37"/>
          <a:stretch/>
        </p:blipFill>
        <p:spPr/>
      </p:pic>
      <p:sp>
        <p:nvSpPr>
          <p:cNvPr id="2" name="Rubrik 1">
            <a:extLst>
              <a:ext uri="{FF2B5EF4-FFF2-40B4-BE49-F238E27FC236}">
                <a16:creationId xmlns:a16="http://schemas.microsoft.com/office/drawing/2014/main" id="{3A5DE121-29BD-11CE-62E7-8AE91CA8E2E2}"/>
              </a:ext>
            </a:extLst>
          </p:cNvPr>
          <p:cNvSpPr>
            <a:spLocks noGrp="1"/>
          </p:cNvSpPr>
          <p:nvPr>
            <p:ph type="title"/>
          </p:nvPr>
        </p:nvSpPr>
        <p:spPr/>
        <p:txBody>
          <a:bodyPr/>
          <a:lstStyle/>
          <a:p>
            <a:r>
              <a:rPr lang="sv-SE" dirty="0"/>
              <a:t>UNIQUE INFRASTRUCTURE</a:t>
            </a:r>
          </a:p>
        </p:txBody>
      </p:sp>
      <p:sp>
        <p:nvSpPr>
          <p:cNvPr id="8" name="Platshållare för innehåll 4">
            <a:extLst>
              <a:ext uri="{FF2B5EF4-FFF2-40B4-BE49-F238E27FC236}">
                <a16:creationId xmlns:a16="http://schemas.microsoft.com/office/drawing/2014/main" id="{AA688A4B-734D-084C-8046-9B2FE1E26FFC}"/>
              </a:ext>
            </a:extLst>
          </p:cNvPr>
          <p:cNvSpPr>
            <a:spLocks noGrp="1"/>
          </p:cNvSpPr>
          <p:nvPr>
            <p:ph idx="1"/>
          </p:nvPr>
        </p:nvSpPr>
        <p:spPr/>
        <p:txBody>
          <a:bodyPr/>
          <a:lstStyle/>
          <a:p>
            <a:pPr lvl="0"/>
            <a:r>
              <a:rPr lang="en-GB" dirty="0"/>
              <a:t>Modern research vessel</a:t>
            </a:r>
            <a:endParaRPr lang="sv-SE" dirty="0"/>
          </a:p>
          <a:p>
            <a:pPr lvl="0"/>
            <a:r>
              <a:rPr lang="en-GB" dirty="0"/>
              <a:t>University animal hospital</a:t>
            </a:r>
            <a:endParaRPr lang="sv-SE" dirty="0"/>
          </a:p>
          <a:p>
            <a:pPr lvl="0"/>
            <a:r>
              <a:rPr lang="en-GB" dirty="0"/>
              <a:t>Research stations and </a:t>
            </a:r>
            <a:br>
              <a:rPr lang="en-GB" dirty="0"/>
            </a:br>
            <a:r>
              <a:rPr lang="en-GB" dirty="0"/>
              <a:t>experimental parks</a:t>
            </a:r>
            <a:endParaRPr lang="sv-SE" dirty="0"/>
          </a:p>
          <a:p>
            <a:pPr lvl="0"/>
            <a:r>
              <a:rPr lang="en-GB" dirty="0"/>
              <a:t>Facilities for animal and </a:t>
            </a:r>
            <a:br>
              <a:rPr lang="en-GB" dirty="0"/>
            </a:br>
            <a:r>
              <a:rPr lang="en-GB" dirty="0"/>
              <a:t>plant research</a:t>
            </a:r>
            <a:endParaRPr lang="sv-SE" dirty="0"/>
          </a:p>
          <a:p>
            <a:pPr lvl="0"/>
            <a:r>
              <a:rPr lang="en-GB" dirty="0"/>
              <a:t>Databases, biobanks and laboratories</a:t>
            </a:r>
            <a:endParaRPr lang="sv-SE" dirty="0"/>
          </a:p>
        </p:txBody>
      </p:sp>
      <p:sp>
        <p:nvSpPr>
          <p:cNvPr id="4" name="Platshållare för text 3">
            <a:extLst>
              <a:ext uri="{FF2B5EF4-FFF2-40B4-BE49-F238E27FC236}">
                <a16:creationId xmlns:a16="http://schemas.microsoft.com/office/drawing/2014/main" id="{05CA9F16-C93D-69CA-8B94-9CC1E97FC17F}"/>
              </a:ext>
            </a:extLst>
          </p:cNvPr>
          <p:cNvSpPr>
            <a:spLocks noGrp="1"/>
          </p:cNvSpPr>
          <p:nvPr>
            <p:ph type="body" sz="quarter" idx="11"/>
          </p:nvPr>
        </p:nvSpPr>
        <p:spPr>
          <a:solidFill>
            <a:schemeClr val="accent4">
              <a:lumMod val="60000"/>
              <a:lumOff val="40000"/>
            </a:schemeClr>
          </a:solidFill>
        </p:spPr>
        <p:txBody>
          <a:bodyPr/>
          <a:lstStyle/>
          <a:p>
            <a:endParaRPr lang="sv-SE" dirty="0"/>
          </a:p>
        </p:txBody>
      </p:sp>
      <p:sp>
        <p:nvSpPr>
          <p:cNvPr id="10" name="textruta 9"/>
          <p:cNvSpPr txBox="1"/>
          <p:nvPr/>
        </p:nvSpPr>
        <p:spPr>
          <a:xfrm rot="5400000">
            <a:off x="11431085" y="564031"/>
            <a:ext cx="1195754" cy="455938"/>
          </a:xfrm>
          <a:prstGeom prst="rect">
            <a:avLst/>
          </a:prstGeom>
          <a:noFill/>
        </p:spPr>
        <p:txBody>
          <a:bodyPr wrap="square" lIns="0" tIns="0" rIns="0" bIns="0" rtlCol="0">
            <a:noAutofit/>
          </a:bodyPr>
          <a:lstStyle/>
          <a:p>
            <a:pPr algn="l">
              <a:lnSpc>
                <a:spcPts val="3000"/>
              </a:lnSpc>
            </a:pPr>
            <a:r>
              <a:rPr lang="sv-SE" sz="800" dirty="0">
                <a:solidFill>
                  <a:srgbClr val="FFFFFF"/>
                </a:solidFill>
              </a:rPr>
              <a:t>Photo: Hans C. Nilsson</a:t>
            </a:r>
          </a:p>
        </p:txBody>
      </p:sp>
    </p:spTree>
    <p:extLst>
      <p:ext uri="{BB962C8B-B14F-4D97-AF65-F5344CB8AC3E}">
        <p14:creationId xmlns:p14="http://schemas.microsoft.com/office/powerpoint/2010/main" val="150393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descr="En bild som visar närbild på ett grönt löv.">
            <a:extLst>
              <a:ext uri="{FF2B5EF4-FFF2-40B4-BE49-F238E27FC236}">
                <a16:creationId xmlns:a16="http://schemas.microsoft.com/office/drawing/2014/main" id="{953950DB-3923-5871-33AF-8F085FF38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flipV="1">
            <a:off x="0" y="0"/>
            <a:ext cx="12192000" cy="6858000"/>
          </a:xfrm>
          <a:prstGeom prst="rect">
            <a:avLst/>
          </a:prstGeom>
        </p:spPr>
      </p:pic>
      <p:pic>
        <p:nvPicPr>
          <p:cNvPr id="6" name="Bildobjekt 5">
            <a:extLst>
              <a:ext uri="{FF2B5EF4-FFF2-40B4-BE49-F238E27FC236}">
                <a16:creationId xmlns:a16="http://schemas.microsoft.com/office/drawing/2014/main" id="{370B0AF9-D33F-5D4C-A64F-99516CE5436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cxnSp>
        <p:nvCxnSpPr>
          <p:cNvPr id="21" name="Rak 20">
            <a:extLst>
              <a:ext uri="{FF2B5EF4-FFF2-40B4-BE49-F238E27FC236}">
                <a16:creationId xmlns:a16="http://schemas.microsoft.com/office/drawing/2014/main" id="{582A8718-0FAC-F9FE-4B78-054B84934BD7}"/>
              </a:ext>
              <a:ext uri="{C183D7F6-B498-43B3-948B-1728B52AA6E4}">
                <adec:decorative xmlns:adec="http://schemas.microsoft.com/office/drawing/2017/decorative" val="1"/>
              </a:ext>
            </a:extLst>
          </p:cNvPr>
          <p:cNvCxnSpPr>
            <a:cxnSpLocks/>
          </p:cNvCxnSpPr>
          <p:nvPr/>
        </p:nvCxnSpPr>
        <p:spPr>
          <a:xfrm>
            <a:off x="882869" y="1728475"/>
            <a:ext cx="4310923"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ruta 23">
            <a:extLst>
              <a:ext uri="{FF2B5EF4-FFF2-40B4-BE49-F238E27FC236}">
                <a16:creationId xmlns:a16="http://schemas.microsoft.com/office/drawing/2014/main" id="{86A75F3B-2442-1EA2-63EF-79582E74A819}"/>
              </a:ext>
            </a:extLst>
          </p:cNvPr>
          <p:cNvSpPr txBox="1"/>
          <p:nvPr/>
        </p:nvSpPr>
        <p:spPr>
          <a:xfrm>
            <a:off x="882869" y="2085093"/>
            <a:ext cx="5787753" cy="4087200"/>
          </a:xfrm>
          <a:prstGeom prst="rect">
            <a:avLst/>
          </a:prstGeom>
          <a:noFill/>
        </p:spPr>
        <p:txBody>
          <a:bodyPr wrap="square" lIns="0" tIns="0" rIns="0" bIns="0" rtlCol="0">
            <a:noAutofit/>
          </a:bodyPr>
          <a:lstStyle/>
          <a:p>
            <a:r>
              <a:rPr lang="en-GB" sz="2400" kern="1200" dirty="0">
                <a:solidFill>
                  <a:schemeClr val="bg1"/>
                </a:solidFill>
                <a:effectLst/>
                <a:latin typeface="+mn-lt"/>
                <a:ea typeface="+mn-ea"/>
                <a:cs typeface="+mn-cs"/>
              </a:rPr>
              <a:t>SLU is located at three principal locations in Sweden</a:t>
            </a:r>
            <a:r>
              <a:rPr lang="en-GB" sz="2400" dirty="0">
                <a:solidFill>
                  <a:schemeClr val="bg1"/>
                </a:solidFill>
              </a:rPr>
              <a:t>.</a:t>
            </a:r>
            <a:r>
              <a:rPr lang="en-GB" sz="2400" kern="1200" dirty="0">
                <a:solidFill>
                  <a:schemeClr val="bg1"/>
                </a:solidFill>
                <a:effectLst/>
                <a:latin typeface="+mn-lt"/>
                <a:ea typeface="+mn-ea"/>
                <a:cs typeface="+mn-cs"/>
              </a:rPr>
              <a:t> We </a:t>
            </a:r>
            <a:r>
              <a:rPr lang="en-GB" sz="2400" kern="1200">
                <a:solidFill>
                  <a:schemeClr val="bg1"/>
                </a:solidFill>
                <a:effectLst/>
                <a:latin typeface="+mn-lt"/>
                <a:ea typeface="+mn-ea"/>
                <a:cs typeface="+mn-cs"/>
              </a:rPr>
              <a:t>also conduct </a:t>
            </a:r>
            <a:r>
              <a:rPr lang="en-GB" sz="2400" kern="1200" dirty="0">
                <a:solidFill>
                  <a:schemeClr val="bg1"/>
                </a:solidFill>
                <a:effectLst/>
                <a:latin typeface="+mn-lt"/>
                <a:ea typeface="+mn-ea"/>
                <a:cs typeface="+mn-cs"/>
              </a:rPr>
              <a:t>research, education, environmental assessment and collaborative activities at many research stations, experimental parks and campuses throughout Sweden.</a:t>
            </a:r>
            <a:endParaRPr lang="sv-SE" sz="2400" dirty="0">
              <a:solidFill>
                <a:schemeClr val="bg1"/>
              </a:solidFill>
            </a:endParaRPr>
          </a:p>
        </p:txBody>
      </p:sp>
      <p:sp>
        <p:nvSpPr>
          <p:cNvPr id="14" name="textruta 13">
            <a:extLst>
              <a:ext uri="{FF2B5EF4-FFF2-40B4-BE49-F238E27FC236}">
                <a16:creationId xmlns:a16="http://schemas.microsoft.com/office/drawing/2014/main" id="{EB18B6E6-2256-4356-6B68-C142CB471518}"/>
              </a:ext>
            </a:extLst>
          </p:cNvPr>
          <p:cNvSpPr txBox="1"/>
          <p:nvPr/>
        </p:nvSpPr>
        <p:spPr>
          <a:xfrm>
            <a:off x="7312099" y="6103470"/>
            <a:ext cx="2499360" cy="369332"/>
          </a:xfrm>
          <a:prstGeom prst="rect">
            <a:avLst/>
          </a:prstGeom>
        </p:spPr>
        <p:txBody>
          <a:bodyPr wrap="square" rtlCol="0" anchor="b" anchorCtr="0">
            <a:spAutoFit/>
          </a:bodyPr>
          <a:lstStyle/>
          <a:p>
            <a:pPr algn="l"/>
            <a:r>
              <a:rPr lang="sv-SE" b="1" dirty="0">
                <a:solidFill>
                  <a:schemeClr val="bg1"/>
                </a:solidFill>
              </a:rPr>
              <a:t>Alnarp</a:t>
            </a:r>
          </a:p>
        </p:txBody>
      </p:sp>
      <p:sp>
        <p:nvSpPr>
          <p:cNvPr id="15" name="textruta 14">
            <a:extLst>
              <a:ext uri="{FF2B5EF4-FFF2-40B4-BE49-F238E27FC236}">
                <a16:creationId xmlns:a16="http://schemas.microsoft.com/office/drawing/2014/main" id="{C3464142-7A73-B7B5-21B7-05B805EB4098}"/>
              </a:ext>
            </a:extLst>
          </p:cNvPr>
          <p:cNvSpPr txBox="1"/>
          <p:nvPr/>
        </p:nvSpPr>
        <p:spPr>
          <a:xfrm>
            <a:off x="10018723" y="4283127"/>
            <a:ext cx="2499360" cy="369332"/>
          </a:xfrm>
          <a:prstGeom prst="rect">
            <a:avLst/>
          </a:prstGeom>
        </p:spPr>
        <p:txBody>
          <a:bodyPr wrap="square" rtlCol="0" anchor="b" anchorCtr="0">
            <a:spAutoFit/>
          </a:bodyPr>
          <a:lstStyle/>
          <a:p>
            <a:pPr algn="l"/>
            <a:r>
              <a:rPr lang="sv-SE" b="1" dirty="0">
                <a:solidFill>
                  <a:schemeClr val="bg1"/>
                </a:solidFill>
              </a:rPr>
              <a:t>Uppsala</a:t>
            </a:r>
          </a:p>
        </p:txBody>
      </p:sp>
      <p:sp>
        <p:nvSpPr>
          <p:cNvPr id="16" name="textruta 15">
            <a:extLst>
              <a:ext uri="{FF2B5EF4-FFF2-40B4-BE49-F238E27FC236}">
                <a16:creationId xmlns:a16="http://schemas.microsoft.com/office/drawing/2014/main" id="{2A46FE8F-CDFC-D5E2-60C7-A3736263D0E1}"/>
              </a:ext>
            </a:extLst>
          </p:cNvPr>
          <p:cNvSpPr txBox="1"/>
          <p:nvPr/>
        </p:nvSpPr>
        <p:spPr>
          <a:xfrm>
            <a:off x="10509556" y="2402381"/>
            <a:ext cx="2499360" cy="369332"/>
          </a:xfrm>
          <a:prstGeom prst="rect">
            <a:avLst/>
          </a:prstGeom>
        </p:spPr>
        <p:txBody>
          <a:bodyPr wrap="square" rtlCol="0" anchor="b" anchorCtr="0">
            <a:spAutoFit/>
          </a:bodyPr>
          <a:lstStyle/>
          <a:p>
            <a:pPr algn="l"/>
            <a:r>
              <a:rPr lang="sv-SE" b="1" dirty="0">
                <a:solidFill>
                  <a:schemeClr val="bg1"/>
                </a:solidFill>
              </a:rPr>
              <a:t>Umeå</a:t>
            </a:r>
          </a:p>
        </p:txBody>
      </p:sp>
      <p:pic>
        <p:nvPicPr>
          <p:cNvPr id="8" name="Platshållare för innehåll 7" descr="Sverigekarta med punkter utplacerade vid orter där vi bedriver verksamhet av olika slag. Tre större punkter markerar våra huvudorter från norr till söder.">
            <a:extLst>
              <a:ext uri="{FF2B5EF4-FFF2-40B4-BE49-F238E27FC236}">
                <a16:creationId xmlns:a16="http://schemas.microsoft.com/office/drawing/2014/main" id="{B86A43E3-A021-7E25-8047-DA23E0AA8DF9}"/>
              </a:ext>
            </a:extLst>
          </p:cNvPr>
          <p:cNvPicPr>
            <a:picLocks noGrp="1" noChangeAspect="1"/>
          </p:cNvPicPr>
          <p:nvPr>
            <p:ph sz="quarter" idx="11"/>
          </p:nvPr>
        </p:nvPicPr>
        <p:blipFill>
          <a:blip r:embed="rId5">
            <a:extLst>
              <a:ext uri="{28A0092B-C50C-407E-A947-70E740481C1C}">
                <a14:useLocalDpi xmlns:a14="http://schemas.microsoft.com/office/drawing/2010/main" val="0"/>
              </a:ext>
            </a:extLst>
          </a:blip>
          <a:stretch>
            <a:fillRect/>
          </a:stretch>
        </p:blipFill>
        <p:spPr>
          <a:xfrm>
            <a:off x="6928637" y="0"/>
            <a:ext cx="5143500" cy="6858000"/>
          </a:xfrm>
        </p:spPr>
      </p:pic>
      <p:sp>
        <p:nvSpPr>
          <p:cNvPr id="2" name="Rubrik 1">
            <a:extLst>
              <a:ext uri="{FF2B5EF4-FFF2-40B4-BE49-F238E27FC236}">
                <a16:creationId xmlns:a16="http://schemas.microsoft.com/office/drawing/2014/main" id="{1E71C7C1-EAC3-1043-BF92-3E98546242FE}"/>
              </a:ext>
            </a:extLst>
          </p:cNvPr>
          <p:cNvSpPr>
            <a:spLocks noGrp="1"/>
          </p:cNvSpPr>
          <p:nvPr>
            <p:ph type="title" idx="4294967295"/>
          </p:nvPr>
        </p:nvSpPr>
        <p:spPr>
          <a:xfrm>
            <a:off x="882869" y="696913"/>
            <a:ext cx="11309131" cy="881062"/>
          </a:xfrm>
        </p:spPr>
        <p:txBody>
          <a:bodyPr/>
          <a:lstStyle/>
          <a:p>
            <a:r>
              <a:rPr lang="sv-SE" dirty="0">
                <a:solidFill>
                  <a:schemeClr val="bg1"/>
                </a:solidFill>
              </a:rPr>
              <a:t>SLU IN SWEDEN</a:t>
            </a:r>
          </a:p>
        </p:txBody>
      </p:sp>
    </p:spTree>
    <p:extLst>
      <p:ext uri="{BB962C8B-B14F-4D97-AF65-F5344CB8AC3E}">
        <p14:creationId xmlns:p14="http://schemas.microsoft.com/office/powerpoint/2010/main" val="58493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a:extLst>
              <a:ext uri="{FF2B5EF4-FFF2-40B4-BE49-F238E27FC236}">
                <a16:creationId xmlns:a16="http://schemas.microsoft.com/office/drawing/2014/main" id="{4B37F24F-2B93-BB41-8B21-24A2663CFE6E}"/>
              </a:ext>
              <a:ext uri="{C183D7F6-B498-43B3-948B-1728B52AA6E4}">
                <adec:decorative xmlns:adec="http://schemas.microsoft.com/office/drawing/2017/decorative" val="1"/>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p:pic>
      <p:sp>
        <p:nvSpPr>
          <p:cNvPr id="2" name="Rubrik 1">
            <a:extLst>
              <a:ext uri="{FF2B5EF4-FFF2-40B4-BE49-F238E27FC236}">
                <a16:creationId xmlns:a16="http://schemas.microsoft.com/office/drawing/2014/main" id="{4CCEB52C-25C2-582A-B124-DF3D988731F7}"/>
              </a:ext>
            </a:extLst>
          </p:cNvPr>
          <p:cNvSpPr>
            <a:spLocks noGrp="1"/>
          </p:cNvSpPr>
          <p:nvPr>
            <p:ph type="title" idx="4294967295"/>
          </p:nvPr>
        </p:nvSpPr>
        <p:spPr>
          <a:xfrm>
            <a:off x="882869" y="615950"/>
            <a:ext cx="11309131" cy="879475"/>
          </a:xfrm>
        </p:spPr>
        <p:txBody>
          <a:bodyPr/>
          <a:lstStyle/>
          <a:p>
            <a:r>
              <a:rPr lang="sv-SE" dirty="0">
                <a:solidFill>
                  <a:schemeClr val="bg1"/>
                </a:solidFill>
              </a:rPr>
              <a:t>SLU IN FIGURES</a:t>
            </a:r>
          </a:p>
        </p:txBody>
      </p:sp>
      <p:pic>
        <p:nvPicPr>
          <p:cNvPr id="5" name="Bildobjekt 4">
            <a:extLst>
              <a:ext uri="{FF2B5EF4-FFF2-40B4-BE49-F238E27FC236}">
                <a16:creationId xmlns:a16="http://schemas.microsoft.com/office/drawing/2014/main" id="{4FD24D9F-7894-EB46-AD66-0B0939CFBB1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cxnSp>
        <p:nvCxnSpPr>
          <p:cNvPr id="10" name="Rak 9">
            <a:extLst>
              <a:ext uri="{FF2B5EF4-FFF2-40B4-BE49-F238E27FC236}">
                <a16:creationId xmlns:a16="http://schemas.microsoft.com/office/drawing/2014/main" id="{BC462150-590E-F149-9E0F-2618F23C33EB}"/>
              </a:ext>
              <a:ext uri="{C183D7F6-B498-43B3-948B-1728B52AA6E4}">
                <adec:decorative xmlns:adec="http://schemas.microsoft.com/office/drawing/2017/decorative" val="1"/>
              </a:ext>
            </a:extLst>
          </p:cNvPr>
          <p:cNvCxnSpPr/>
          <p:nvPr/>
        </p:nvCxnSpPr>
        <p:spPr>
          <a:xfrm>
            <a:off x="882869" y="1728475"/>
            <a:ext cx="6926317"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ruta 32">
            <a:extLst>
              <a:ext uri="{FF2B5EF4-FFF2-40B4-BE49-F238E27FC236}">
                <a16:creationId xmlns:a16="http://schemas.microsoft.com/office/drawing/2014/main" id="{7956F95C-6B20-A543-9CC3-554E2CE1846D}"/>
              </a:ext>
            </a:extLst>
          </p:cNvPr>
          <p:cNvSpPr txBox="1"/>
          <p:nvPr/>
        </p:nvSpPr>
        <p:spPr>
          <a:xfrm>
            <a:off x="882869" y="2260147"/>
            <a:ext cx="6296811" cy="4087200"/>
          </a:xfrm>
          <a:prstGeom prst="rect">
            <a:avLst/>
          </a:prstGeom>
          <a:noFill/>
        </p:spPr>
        <p:txBody>
          <a:bodyPr wrap="square" lIns="0" tIns="0" rIns="0" bIns="0" rtlCol="0">
            <a:noAutofit/>
          </a:bodyPr>
          <a:lstStyle/>
          <a:p>
            <a:pPr algn="l">
              <a:lnSpc>
                <a:spcPts val="2700"/>
              </a:lnSpc>
            </a:pPr>
            <a:r>
              <a:rPr lang="sv-SE" sz="3200" b="1" dirty="0">
                <a:solidFill>
                  <a:schemeClr val="bg1"/>
                </a:solidFill>
              </a:rPr>
              <a:t>4,251 </a:t>
            </a:r>
            <a:r>
              <a:rPr lang="sv-SE" sz="2400" dirty="0">
                <a:solidFill>
                  <a:schemeClr val="bg1"/>
                </a:solidFill>
              </a:rPr>
              <a:t>FULL-TIME STUDENTS</a:t>
            </a:r>
          </a:p>
          <a:p>
            <a:pPr>
              <a:lnSpc>
                <a:spcPts val="2700"/>
              </a:lnSpc>
            </a:pPr>
            <a:endParaRPr lang="sv-SE" sz="2400" dirty="0">
              <a:solidFill>
                <a:schemeClr val="bg1"/>
              </a:solidFill>
            </a:endParaRPr>
          </a:p>
          <a:p>
            <a:pPr>
              <a:lnSpc>
                <a:spcPts val="2700"/>
              </a:lnSpc>
            </a:pPr>
            <a:r>
              <a:rPr lang="sv-SE" sz="3200" b="1" dirty="0">
                <a:solidFill>
                  <a:schemeClr val="bg1"/>
                </a:solidFill>
              </a:rPr>
              <a:t>577 </a:t>
            </a:r>
            <a:r>
              <a:rPr lang="sv-SE" sz="2400" dirty="0">
                <a:solidFill>
                  <a:schemeClr val="bg1"/>
                </a:solidFill>
              </a:rPr>
              <a:t>DOCTORAL STUDENTS</a:t>
            </a:r>
          </a:p>
          <a:p>
            <a:pPr>
              <a:lnSpc>
                <a:spcPts val="2700"/>
              </a:lnSpc>
            </a:pPr>
            <a:endParaRPr lang="sv-SE" sz="2400" dirty="0">
              <a:solidFill>
                <a:schemeClr val="bg1"/>
              </a:solidFill>
            </a:endParaRPr>
          </a:p>
          <a:p>
            <a:pPr>
              <a:lnSpc>
                <a:spcPts val="2700"/>
              </a:lnSpc>
            </a:pPr>
            <a:r>
              <a:rPr lang="sv-SE" sz="3200" b="1" dirty="0">
                <a:solidFill>
                  <a:schemeClr val="bg1"/>
                </a:solidFill>
              </a:rPr>
              <a:t>164</a:t>
            </a:r>
            <a:r>
              <a:rPr lang="sv-SE" sz="3200" dirty="0">
                <a:solidFill>
                  <a:schemeClr val="bg1"/>
                </a:solidFill>
              </a:rPr>
              <a:t> </a:t>
            </a:r>
            <a:r>
              <a:rPr lang="sv-SE" sz="2400" dirty="0">
                <a:solidFill>
                  <a:schemeClr val="bg1"/>
                </a:solidFill>
              </a:rPr>
              <a:t>PROFESSORS</a:t>
            </a:r>
          </a:p>
          <a:p>
            <a:pPr>
              <a:lnSpc>
                <a:spcPts val="2700"/>
              </a:lnSpc>
            </a:pPr>
            <a:endParaRPr lang="sv-SE" sz="4000" b="1" dirty="0">
              <a:solidFill>
                <a:schemeClr val="bg1"/>
              </a:solidFill>
            </a:endParaRPr>
          </a:p>
          <a:p>
            <a:pPr>
              <a:lnSpc>
                <a:spcPts val="2700"/>
              </a:lnSpc>
            </a:pPr>
            <a:r>
              <a:rPr lang="sv-SE" sz="3200" b="1" dirty="0">
                <a:solidFill>
                  <a:schemeClr val="bg1"/>
                </a:solidFill>
              </a:rPr>
              <a:t>3,296 </a:t>
            </a:r>
            <a:r>
              <a:rPr lang="sv-SE" sz="2400" dirty="0">
                <a:solidFill>
                  <a:schemeClr val="bg1"/>
                </a:solidFill>
              </a:rPr>
              <a:t>FULL-TIME EMPLOYEES</a:t>
            </a:r>
          </a:p>
          <a:p>
            <a:pPr>
              <a:lnSpc>
                <a:spcPts val="2700"/>
              </a:lnSpc>
            </a:pPr>
            <a:endParaRPr lang="sv-SE" sz="3200" dirty="0">
              <a:solidFill>
                <a:schemeClr val="bg1"/>
              </a:solidFill>
            </a:endParaRPr>
          </a:p>
          <a:p>
            <a:pPr>
              <a:lnSpc>
                <a:spcPts val="2700"/>
              </a:lnSpc>
            </a:pPr>
            <a:r>
              <a:rPr lang="sv-SE" sz="3200" b="1" dirty="0">
                <a:solidFill>
                  <a:schemeClr val="bg1"/>
                </a:solidFill>
              </a:rPr>
              <a:t>55 </a:t>
            </a:r>
            <a:r>
              <a:rPr lang="sv-SE" sz="2400" dirty="0">
                <a:solidFill>
                  <a:schemeClr val="bg1"/>
                </a:solidFill>
              </a:rPr>
              <a:t>DEGREE PROGRAMMES</a:t>
            </a:r>
          </a:p>
          <a:p>
            <a:pPr>
              <a:lnSpc>
                <a:spcPts val="2700"/>
              </a:lnSpc>
            </a:pPr>
            <a:endParaRPr lang="sv-SE" sz="2400" dirty="0">
              <a:solidFill>
                <a:schemeClr val="bg1"/>
              </a:solidFill>
            </a:endParaRPr>
          </a:p>
          <a:p>
            <a:pPr>
              <a:lnSpc>
                <a:spcPts val="2700"/>
              </a:lnSpc>
            </a:pPr>
            <a:r>
              <a:rPr lang="sv-SE" sz="3200" b="1" dirty="0">
                <a:solidFill>
                  <a:schemeClr val="bg1"/>
                </a:solidFill>
              </a:rPr>
              <a:t>4,800 </a:t>
            </a:r>
            <a:r>
              <a:rPr lang="sv-SE" sz="2400" dirty="0">
                <a:solidFill>
                  <a:schemeClr val="bg1"/>
                </a:solidFill>
              </a:rPr>
              <a:t>MILLION IN TURNOVER 2025 (Sek)</a:t>
            </a:r>
          </a:p>
          <a:p>
            <a:pPr>
              <a:lnSpc>
                <a:spcPts val="2700"/>
              </a:lnSpc>
            </a:pPr>
            <a:endParaRPr lang="sv-SE" sz="2400" dirty="0">
              <a:solidFill>
                <a:schemeClr val="bg1"/>
              </a:solidFill>
            </a:endParaRPr>
          </a:p>
          <a:p>
            <a:pPr>
              <a:lnSpc>
                <a:spcPts val="2700"/>
              </a:lnSpc>
            </a:pPr>
            <a:endParaRPr lang="sv-SE" sz="2400" dirty="0">
              <a:solidFill>
                <a:schemeClr val="bg1"/>
              </a:solidFill>
            </a:endParaRPr>
          </a:p>
        </p:txBody>
      </p:sp>
    </p:spTree>
    <p:extLst>
      <p:ext uri="{BB962C8B-B14F-4D97-AF65-F5344CB8AC3E}">
        <p14:creationId xmlns:p14="http://schemas.microsoft.com/office/powerpoint/2010/main" val="290241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a:extLst>
              <a:ext uri="{FF2B5EF4-FFF2-40B4-BE49-F238E27FC236}">
                <a16:creationId xmlns:a16="http://schemas.microsoft.com/office/drawing/2014/main" id="{4B37F24F-2B93-BB41-8B21-24A2663CFE6E}"/>
              </a:ext>
              <a:ext uri="{C183D7F6-B498-43B3-948B-1728B52AA6E4}">
                <adec:decorative xmlns:adec="http://schemas.microsoft.com/office/drawing/2017/decorative" val="1"/>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p:pic>
      <p:sp>
        <p:nvSpPr>
          <p:cNvPr id="3" name="Rubrik 2">
            <a:extLst>
              <a:ext uri="{FF2B5EF4-FFF2-40B4-BE49-F238E27FC236}">
                <a16:creationId xmlns:a16="http://schemas.microsoft.com/office/drawing/2014/main" id="{D3749748-3BA0-0F8C-3738-CBEEA3EE52AC}"/>
              </a:ext>
            </a:extLst>
          </p:cNvPr>
          <p:cNvSpPr>
            <a:spLocks noGrp="1"/>
          </p:cNvSpPr>
          <p:nvPr>
            <p:ph type="title" idx="4294967295"/>
          </p:nvPr>
        </p:nvSpPr>
        <p:spPr>
          <a:xfrm>
            <a:off x="882869" y="623888"/>
            <a:ext cx="11309131" cy="881062"/>
          </a:xfrm>
        </p:spPr>
        <p:txBody>
          <a:bodyPr/>
          <a:lstStyle/>
          <a:p>
            <a:r>
              <a:rPr lang="sv-SE" dirty="0">
                <a:solidFill>
                  <a:schemeClr val="bg1"/>
                </a:solidFill>
              </a:rPr>
              <a:t>EXPENDITURE 2025</a:t>
            </a:r>
          </a:p>
        </p:txBody>
      </p:sp>
      <p:sp>
        <p:nvSpPr>
          <p:cNvPr id="2" name="Rektangel 1">
            <a:extLst>
              <a:ext uri="{FF2B5EF4-FFF2-40B4-BE49-F238E27FC236}">
                <a16:creationId xmlns:a16="http://schemas.microsoft.com/office/drawing/2014/main" id="{2AB73331-C5E2-2C4F-BE53-F0F32776FD06}"/>
              </a:ext>
              <a:ext uri="{C183D7F6-B498-43B3-948B-1728B52AA6E4}">
                <adec:decorative xmlns:adec="http://schemas.microsoft.com/office/drawing/2017/decorative" val="1"/>
              </a:ext>
            </a:extLst>
          </p:cNvPr>
          <p:cNvSpPr/>
          <p:nvPr/>
        </p:nvSpPr>
        <p:spPr>
          <a:xfrm rot="16200000">
            <a:off x="7501082" y="2539519"/>
            <a:ext cx="4320000" cy="41999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5" name="Bildobjekt 4">
            <a:extLst>
              <a:ext uri="{FF2B5EF4-FFF2-40B4-BE49-F238E27FC236}">
                <a16:creationId xmlns:a16="http://schemas.microsoft.com/office/drawing/2014/main" id="{4FD24D9F-7894-EB46-AD66-0B0939CFBB1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cxnSp>
        <p:nvCxnSpPr>
          <p:cNvPr id="10" name="Rak 9">
            <a:extLst>
              <a:ext uri="{FF2B5EF4-FFF2-40B4-BE49-F238E27FC236}">
                <a16:creationId xmlns:a16="http://schemas.microsoft.com/office/drawing/2014/main" id="{BC462150-590E-F149-9E0F-2618F23C33EB}"/>
              </a:ext>
              <a:ext uri="{C183D7F6-B498-43B3-948B-1728B52AA6E4}">
                <adec:decorative xmlns:adec="http://schemas.microsoft.com/office/drawing/2017/decorative" val="1"/>
              </a:ext>
            </a:extLst>
          </p:cNvPr>
          <p:cNvCxnSpPr>
            <a:cxnSpLocks/>
          </p:cNvCxnSpPr>
          <p:nvPr/>
        </p:nvCxnSpPr>
        <p:spPr>
          <a:xfrm>
            <a:off x="882869" y="1728475"/>
            <a:ext cx="615063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ktangel 8">
            <a:extLst>
              <a:ext uri="{FF2B5EF4-FFF2-40B4-BE49-F238E27FC236}">
                <a16:creationId xmlns:a16="http://schemas.microsoft.com/office/drawing/2014/main" id="{D2628C63-3E25-E341-ACA2-27C7DBF89583}"/>
              </a:ext>
              <a:ext uri="{C183D7F6-B498-43B3-948B-1728B52AA6E4}">
                <adec:decorative xmlns:adec="http://schemas.microsoft.com/office/drawing/2017/decorative" val="1"/>
              </a:ext>
            </a:extLst>
          </p:cNvPr>
          <p:cNvSpPr/>
          <p:nvPr/>
        </p:nvSpPr>
        <p:spPr>
          <a:xfrm rot="5400000">
            <a:off x="9121084" y="-207044"/>
            <a:ext cx="1080000" cy="41999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1" name="Rektangel 10">
            <a:extLst>
              <a:ext uri="{FF2B5EF4-FFF2-40B4-BE49-F238E27FC236}">
                <a16:creationId xmlns:a16="http://schemas.microsoft.com/office/drawing/2014/main" id="{D7F69F0E-39A6-A849-A86F-A0A5F20FAB2D}"/>
              </a:ext>
              <a:ext uri="{C183D7F6-B498-43B3-948B-1728B52AA6E4}">
                <adec:decorative xmlns:adec="http://schemas.microsoft.com/office/drawing/2017/decorative" val="1"/>
              </a:ext>
            </a:extLst>
          </p:cNvPr>
          <p:cNvSpPr/>
          <p:nvPr/>
        </p:nvSpPr>
        <p:spPr>
          <a:xfrm rot="5400000">
            <a:off x="9211083" y="-1255573"/>
            <a:ext cx="900000" cy="419990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3" name="textruta 32">
            <a:extLst>
              <a:ext uri="{FF2B5EF4-FFF2-40B4-BE49-F238E27FC236}">
                <a16:creationId xmlns:a16="http://schemas.microsoft.com/office/drawing/2014/main" id="{7956F95C-6B20-A543-9CC3-554E2CE1846D}"/>
              </a:ext>
            </a:extLst>
          </p:cNvPr>
          <p:cNvSpPr txBox="1"/>
          <p:nvPr/>
        </p:nvSpPr>
        <p:spPr>
          <a:xfrm>
            <a:off x="7722326" y="2582896"/>
            <a:ext cx="3998535" cy="592379"/>
          </a:xfrm>
          <a:prstGeom prst="rect">
            <a:avLst/>
          </a:prstGeom>
          <a:noFill/>
        </p:spPr>
        <p:txBody>
          <a:bodyPr wrap="square" lIns="0" tIns="0" rIns="0" bIns="0" rtlCol="0">
            <a:noAutofit/>
          </a:bodyPr>
          <a:lstStyle/>
          <a:p>
            <a:pPr algn="l">
              <a:lnSpc>
                <a:spcPts val="2700"/>
              </a:lnSpc>
            </a:pPr>
            <a:r>
              <a:rPr lang="sv-SE" sz="2000" dirty="0">
                <a:solidFill>
                  <a:schemeClr val="bg1"/>
                </a:solidFill>
              </a:rPr>
              <a:t>Research 68%</a:t>
            </a:r>
          </a:p>
        </p:txBody>
      </p:sp>
      <p:sp>
        <p:nvSpPr>
          <p:cNvPr id="13" name="textruta 12">
            <a:extLst>
              <a:ext uri="{FF2B5EF4-FFF2-40B4-BE49-F238E27FC236}">
                <a16:creationId xmlns:a16="http://schemas.microsoft.com/office/drawing/2014/main" id="{23DF7455-6F1C-6443-840E-E35919C4B5E6}"/>
              </a:ext>
            </a:extLst>
          </p:cNvPr>
          <p:cNvSpPr txBox="1"/>
          <p:nvPr/>
        </p:nvSpPr>
        <p:spPr>
          <a:xfrm>
            <a:off x="7689821" y="1452445"/>
            <a:ext cx="2891553" cy="592379"/>
          </a:xfrm>
          <a:prstGeom prst="rect">
            <a:avLst/>
          </a:prstGeom>
          <a:noFill/>
        </p:spPr>
        <p:txBody>
          <a:bodyPr wrap="square" lIns="0" tIns="0" rIns="0" bIns="0" rtlCol="0">
            <a:noAutofit/>
          </a:bodyPr>
          <a:lstStyle/>
          <a:p>
            <a:pPr algn="l">
              <a:lnSpc>
                <a:spcPts val="2700"/>
              </a:lnSpc>
            </a:pPr>
            <a:r>
              <a:rPr lang="sv-SE" sz="2000" dirty="0" err="1">
                <a:solidFill>
                  <a:schemeClr val="bg1"/>
                </a:solidFill>
              </a:rPr>
              <a:t>Education</a:t>
            </a:r>
            <a:r>
              <a:rPr lang="sv-SE" sz="2000" dirty="0">
                <a:solidFill>
                  <a:schemeClr val="bg1"/>
                </a:solidFill>
              </a:rPr>
              <a:t> 19%</a:t>
            </a:r>
          </a:p>
        </p:txBody>
      </p:sp>
      <p:sp>
        <p:nvSpPr>
          <p:cNvPr id="12" name="textruta 11">
            <a:extLst>
              <a:ext uri="{FF2B5EF4-FFF2-40B4-BE49-F238E27FC236}">
                <a16:creationId xmlns:a16="http://schemas.microsoft.com/office/drawing/2014/main" id="{E161019E-C2AB-1548-9D81-F0043B0E9CB1}"/>
              </a:ext>
            </a:extLst>
          </p:cNvPr>
          <p:cNvSpPr txBox="1"/>
          <p:nvPr/>
        </p:nvSpPr>
        <p:spPr>
          <a:xfrm>
            <a:off x="7689821" y="454808"/>
            <a:ext cx="3938072" cy="592379"/>
          </a:xfrm>
          <a:prstGeom prst="rect">
            <a:avLst/>
          </a:prstGeom>
          <a:noFill/>
        </p:spPr>
        <p:txBody>
          <a:bodyPr wrap="square" lIns="0" tIns="0" rIns="0" bIns="0" rtlCol="0">
            <a:noAutofit/>
          </a:bodyPr>
          <a:lstStyle/>
          <a:p>
            <a:pPr algn="l">
              <a:lnSpc>
                <a:spcPts val="2700"/>
              </a:lnSpc>
            </a:pPr>
            <a:r>
              <a:rPr lang="sv-SE" sz="2000" dirty="0" err="1">
                <a:solidFill>
                  <a:schemeClr val="bg1"/>
                </a:solidFill>
              </a:rPr>
              <a:t>Environmental</a:t>
            </a:r>
            <a:r>
              <a:rPr lang="sv-SE" sz="2000" dirty="0">
                <a:solidFill>
                  <a:schemeClr val="bg1"/>
                </a:solidFill>
              </a:rPr>
              <a:t> </a:t>
            </a:r>
            <a:r>
              <a:rPr lang="sv-SE" sz="2000" dirty="0" err="1">
                <a:solidFill>
                  <a:schemeClr val="bg1"/>
                </a:solidFill>
              </a:rPr>
              <a:t>monitoring</a:t>
            </a:r>
            <a:br>
              <a:rPr lang="sv-SE" sz="2000" dirty="0">
                <a:solidFill>
                  <a:schemeClr val="bg1"/>
                </a:solidFill>
              </a:rPr>
            </a:br>
            <a:r>
              <a:rPr lang="sv-SE" sz="2000" dirty="0">
                <a:solidFill>
                  <a:schemeClr val="bg1"/>
                </a:solidFill>
              </a:rPr>
              <a:t>and </a:t>
            </a:r>
            <a:r>
              <a:rPr lang="sv-SE" sz="2000" dirty="0" err="1">
                <a:solidFill>
                  <a:schemeClr val="bg1"/>
                </a:solidFill>
              </a:rPr>
              <a:t>assessments</a:t>
            </a:r>
            <a:r>
              <a:rPr lang="sv-SE" sz="2000" dirty="0">
                <a:solidFill>
                  <a:schemeClr val="bg1"/>
                </a:solidFill>
              </a:rPr>
              <a:t> 13%</a:t>
            </a:r>
          </a:p>
        </p:txBody>
      </p:sp>
      <p:sp>
        <p:nvSpPr>
          <p:cNvPr id="14" name="textruta 13">
            <a:extLst>
              <a:ext uri="{FF2B5EF4-FFF2-40B4-BE49-F238E27FC236}">
                <a16:creationId xmlns:a16="http://schemas.microsoft.com/office/drawing/2014/main" id="{C2D7266C-6E8D-CF46-ACBC-2862AEF9CC4E}"/>
              </a:ext>
            </a:extLst>
          </p:cNvPr>
          <p:cNvSpPr txBox="1"/>
          <p:nvPr/>
        </p:nvSpPr>
        <p:spPr>
          <a:xfrm>
            <a:off x="882869" y="2085093"/>
            <a:ext cx="6448668" cy="4087200"/>
          </a:xfrm>
          <a:prstGeom prst="rect">
            <a:avLst/>
          </a:prstGeom>
          <a:noFill/>
        </p:spPr>
        <p:txBody>
          <a:bodyPr wrap="square" lIns="0" tIns="0" rIns="0" bIns="0" rtlCol="0">
            <a:noAutofit/>
          </a:bodyPr>
          <a:lstStyle/>
          <a:p>
            <a:pPr algn="l"/>
            <a:r>
              <a:rPr lang="sv-SE" sz="2400" dirty="0" err="1">
                <a:solidFill>
                  <a:schemeClr val="bg1"/>
                </a:solidFill>
              </a:rPr>
              <a:t>Breakdown</a:t>
            </a:r>
            <a:r>
              <a:rPr lang="sv-SE" sz="2400" dirty="0">
                <a:solidFill>
                  <a:schemeClr val="bg1"/>
                </a:solidFill>
              </a:rPr>
              <a:t> </a:t>
            </a:r>
            <a:r>
              <a:rPr lang="sv-SE" sz="2400" dirty="0" err="1">
                <a:solidFill>
                  <a:schemeClr val="bg1"/>
                </a:solidFill>
              </a:rPr>
              <a:t>of</a:t>
            </a:r>
            <a:r>
              <a:rPr lang="sv-SE" sz="2400" dirty="0">
                <a:solidFill>
                  <a:schemeClr val="bg1"/>
                </a:solidFill>
              </a:rPr>
              <a:t> </a:t>
            </a:r>
            <a:r>
              <a:rPr lang="sv-SE" sz="2400" dirty="0" err="1">
                <a:solidFill>
                  <a:schemeClr val="bg1"/>
                </a:solidFill>
              </a:rPr>
              <a:t>expanditure</a:t>
            </a:r>
            <a:r>
              <a:rPr lang="sv-SE" sz="2400" dirty="0">
                <a:solidFill>
                  <a:schemeClr val="bg1"/>
                </a:solidFill>
              </a:rPr>
              <a:t>:</a:t>
            </a:r>
          </a:p>
          <a:p>
            <a:pPr algn="l"/>
            <a:r>
              <a:rPr lang="sv-SE" sz="2400" dirty="0">
                <a:solidFill>
                  <a:schemeClr val="bg1"/>
                </a:solidFill>
              </a:rPr>
              <a:t> </a:t>
            </a:r>
          </a:p>
          <a:p>
            <a:pPr marL="457200" indent="-457200" algn="l">
              <a:buFont typeface="+mj-lt"/>
              <a:buAutoNum type="arabicPeriod"/>
            </a:pPr>
            <a:r>
              <a:rPr lang="sv-SE" sz="2400" dirty="0">
                <a:solidFill>
                  <a:schemeClr val="bg1"/>
                </a:solidFill>
              </a:rPr>
              <a:t>68% Research and </a:t>
            </a:r>
            <a:r>
              <a:rPr lang="sv-SE" sz="2400" dirty="0" err="1">
                <a:solidFill>
                  <a:schemeClr val="bg1"/>
                </a:solidFill>
              </a:rPr>
              <a:t>doctoral</a:t>
            </a:r>
            <a:r>
              <a:rPr lang="sv-SE" sz="2400" dirty="0">
                <a:solidFill>
                  <a:schemeClr val="bg1"/>
                </a:solidFill>
              </a:rPr>
              <a:t> </a:t>
            </a:r>
            <a:r>
              <a:rPr lang="sv-SE" sz="2400" dirty="0" err="1">
                <a:solidFill>
                  <a:schemeClr val="bg1"/>
                </a:solidFill>
              </a:rPr>
              <a:t>education</a:t>
            </a:r>
            <a:br>
              <a:rPr lang="sv-SE" sz="2400" dirty="0">
                <a:solidFill>
                  <a:schemeClr val="bg1"/>
                </a:solidFill>
              </a:rPr>
            </a:br>
            <a:endParaRPr lang="sv-SE" sz="2400" dirty="0">
              <a:solidFill>
                <a:schemeClr val="bg1"/>
              </a:solidFill>
            </a:endParaRPr>
          </a:p>
          <a:p>
            <a:pPr marL="457200" indent="-457200" algn="l">
              <a:buFont typeface="+mj-lt"/>
              <a:buAutoNum type="arabicPeriod"/>
            </a:pPr>
            <a:r>
              <a:rPr lang="sv-SE" sz="2400" dirty="0">
                <a:solidFill>
                  <a:schemeClr val="bg1"/>
                </a:solidFill>
              </a:rPr>
              <a:t>19% </a:t>
            </a:r>
            <a:r>
              <a:rPr lang="sv-SE" sz="2400" dirty="0" err="1">
                <a:solidFill>
                  <a:schemeClr val="bg1"/>
                </a:solidFill>
              </a:rPr>
              <a:t>Undergraduate</a:t>
            </a:r>
            <a:r>
              <a:rPr lang="sv-SE" sz="2400" dirty="0">
                <a:solidFill>
                  <a:schemeClr val="bg1"/>
                </a:solidFill>
              </a:rPr>
              <a:t> and </a:t>
            </a:r>
            <a:r>
              <a:rPr lang="sv-SE" sz="2400" dirty="0" err="1">
                <a:solidFill>
                  <a:schemeClr val="bg1"/>
                </a:solidFill>
              </a:rPr>
              <a:t>Master’s</a:t>
            </a:r>
            <a:r>
              <a:rPr lang="sv-SE" sz="2400" dirty="0">
                <a:solidFill>
                  <a:schemeClr val="bg1"/>
                </a:solidFill>
              </a:rPr>
              <a:t> </a:t>
            </a:r>
            <a:r>
              <a:rPr lang="sv-SE" sz="2400" dirty="0" err="1">
                <a:solidFill>
                  <a:schemeClr val="bg1"/>
                </a:solidFill>
              </a:rPr>
              <a:t>courses</a:t>
            </a:r>
            <a:r>
              <a:rPr lang="sv-SE" sz="2400" dirty="0">
                <a:solidFill>
                  <a:schemeClr val="bg1"/>
                </a:solidFill>
              </a:rPr>
              <a:t> </a:t>
            </a:r>
            <a:br>
              <a:rPr lang="sv-SE" sz="2400" dirty="0">
                <a:solidFill>
                  <a:schemeClr val="bg1"/>
                </a:solidFill>
              </a:rPr>
            </a:br>
            <a:r>
              <a:rPr lang="sv-SE" sz="2400" dirty="0">
                <a:solidFill>
                  <a:schemeClr val="bg1"/>
                </a:solidFill>
              </a:rPr>
              <a:t>and </a:t>
            </a:r>
            <a:r>
              <a:rPr lang="sv-SE" sz="2400" dirty="0" err="1">
                <a:solidFill>
                  <a:schemeClr val="bg1"/>
                </a:solidFill>
              </a:rPr>
              <a:t>programmes</a:t>
            </a:r>
            <a:br>
              <a:rPr lang="sv-SE" sz="2400" dirty="0">
                <a:solidFill>
                  <a:schemeClr val="bg1"/>
                </a:solidFill>
              </a:rPr>
            </a:br>
            <a:endParaRPr lang="sv-SE" sz="2400" dirty="0">
              <a:solidFill>
                <a:schemeClr val="bg1"/>
              </a:solidFill>
            </a:endParaRPr>
          </a:p>
          <a:p>
            <a:pPr marL="457200" indent="-457200" algn="l">
              <a:buFont typeface="+mj-lt"/>
              <a:buAutoNum type="arabicPeriod"/>
            </a:pPr>
            <a:r>
              <a:rPr lang="sv-SE" sz="2400" dirty="0">
                <a:solidFill>
                  <a:schemeClr val="bg1"/>
                </a:solidFill>
              </a:rPr>
              <a:t>13% </a:t>
            </a:r>
            <a:r>
              <a:rPr lang="sv-SE" sz="2400" dirty="0" err="1">
                <a:solidFill>
                  <a:schemeClr val="bg1"/>
                </a:solidFill>
              </a:rPr>
              <a:t>Environmental</a:t>
            </a:r>
            <a:r>
              <a:rPr lang="sv-SE" sz="2400" dirty="0">
                <a:solidFill>
                  <a:schemeClr val="bg1"/>
                </a:solidFill>
              </a:rPr>
              <a:t> </a:t>
            </a:r>
            <a:r>
              <a:rPr lang="sv-SE" sz="2400" dirty="0" err="1">
                <a:solidFill>
                  <a:schemeClr val="bg1"/>
                </a:solidFill>
              </a:rPr>
              <a:t>monitoring</a:t>
            </a:r>
            <a:r>
              <a:rPr lang="sv-SE" sz="2400" dirty="0">
                <a:solidFill>
                  <a:schemeClr val="bg1"/>
                </a:solidFill>
              </a:rPr>
              <a:t> and </a:t>
            </a:r>
            <a:r>
              <a:rPr lang="sv-SE" sz="2400" dirty="0" err="1">
                <a:solidFill>
                  <a:schemeClr val="bg1"/>
                </a:solidFill>
              </a:rPr>
              <a:t>assessment</a:t>
            </a:r>
            <a:endParaRPr lang="sv-SE" sz="2400" dirty="0">
              <a:solidFill>
                <a:schemeClr val="bg1"/>
              </a:solidFill>
            </a:endParaRPr>
          </a:p>
        </p:txBody>
      </p:sp>
    </p:spTree>
    <p:extLst>
      <p:ext uri="{BB962C8B-B14F-4D97-AF65-F5344CB8AC3E}">
        <p14:creationId xmlns:p14="http://schemas.microsoft.com/office/powerpoint/2010/main" val="70218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33" grpId="0"/>
      <p:bldP spid="13"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C7C2130-6086-C5BF-3CE6-44D3D69E05E6}"/>
              </a:ext>
            </a:extLst>
          </p:cNvPr>
          <p:cNvSpPr>
            <a:spLocks noGrp="1"/>
          </p:cNvSpPr>
          <p:nvPr>
            <p:ph type="body" sz="quarter" idx="11"/>
          </p:nvPr>
        </p:nvSpPr>
        <p:spPr/>
        <p:txBody>
          <a:bodyPr/>
          <a:lstStyle/>
          <a:p>
            <a:endParaRPr lang="sv-SE"/>
          </a:p>
        </p:txBody>
      </p:sp>
      <p:sp>
        <p:nvSpPr>
          <p:cNvPr id="3" name="Platshållare för bild 2">
            <a:extLst>
              <a:ext uri="{FF2B5EF4-FFF2-40B4-BE49-F238E27FC236}">
                <a16:creationId xmlns:a16="http://schemas.microsoft.com/office/drawing/2014/main" id="{92F26F68-C239-0395-C05E-F291767FD8FB}"/>
              </a:ext>
            </a:extLst>
          </p:cNvPr>
          <p:cNvSpPr>
            <a:spLocks noGrp="1"/>
          </p:cNvSpPr>
          <p:nvPr>
            <p:ph type="pic" sz="quarter" idx="10"/>
          </p:nvPr>
        </p:nvSpPr>
        <p:spPr/>
        <p:txBody>
          <a:bodyPr/>
          <a:lstStyle/>
          <a:p>
            <a:endParaRPr lang="sv-SE"/>
          </a:p>
        </p:txBody>
      </p:sp>
      <p:sp>
        <p:nvSpPr>
          <p:cNvPr id="4" name="Rubrik 3">
            <a:extLst>
              <a:ext uri="{FF2B5EF4-FFF2-40B4-BE49-F238E27FC236}">
                <a16:creationId xmlns:a16="http://schemas.microsoft.com/office/drawing/2014/main" id="{07CD91CB-5C15-438D-C721-5BD13436220E}"/>
              </a:ext>
            </a:extLst>
          </p:cNvPr>
          <p:cNvSpPr>
            <a:spLocks noGrp="1"/>
          </p:cNvSpPr>
          <p:nvPr>
            <p:ph type="title"/>
          </p:nvPr>
        </p:nvSpPr>
        <p:spPr/>
        <p:txBody>
          <a:bodyPr/>
          <a:lstStyle/>
          <a:p>
            <a:r>
              <a:rPr lang="en-GB" sz="3200" dirty="0"/>
              <a:t>How to use the SLU presentation </a:t>
            </a:r>
            <a:r>
              <a:rPr lang="en-GB" sz="3200" b="0" dirty="0"/>
              <a:t>(hidden slide)</a:t>
            </a:r>
            <a:r>
              <a:rPr lang="en-GB" sz="3200" dirty="0"/>
              <a:t> 2/3</a:t>
            </a:r>
            <a:endParaRPr lang="sv-SE" sz="3200" dirty="0"/>
          </a:p>
        </p:txBody>
      </p:sp>
      <p:sp>
        <p:nvSpPr>
          <p:cNvPr id="5" name="Platshållare för innehåll 4">
            <a:extLst>
              <a:ext uri="{FF2B5EF4-FFF2-40B4-BE49-F238E27FC236}">
                <a16:creationId xmlns:a16="http://schemas.microsoft.com/office/drawing/2014/main" id="{17362346-E701-C4F6-37C4-E32CCE7E7B57}"/>
              </a:ext>
            </a:extLst>
          </p:cNvPr>
          <p:cNvSpPr>
            <a:spLocks noGrp="1"/>
          </p:cNvSpPr>
          <p:nvPr>
            <p:ph idx="1"/>
          </p:nvPr>
        </p:nvSpPr>
        <p:spPr/>
        <p:txBody>
          <a:bodyPr/>
          <a:lstStyle/>
          <a:p>
            <a:pPr lvl="0"/>
            <a:r>
              <a:rPr lang="en-GB" dirty="0"/>
              <a:t>If you are planning to </a:t>
            </a:r>
            <a:r>
              <a:rPr lang="en-GB" b="1" dirty="0"/>
              <a:t>email your presentation</a:t>
            </a:r>
            <a:r>
              <a:rPr lang="en-GB" dirty="0"/>
              <a:t>, you can </a:t>
            </a:r>
            <a:r>
              <a:rPr lang="en-GB" b="1" dirty="0"/>
              <a:t>reduce the file size</a:t>
            </a:r>
            <a:r>
              <a:rPr lang="en-GB" dirty="0"/>
              <a:t> by selecting </a:t>
            </a:r>
            <a:r>
              <a:rPr lang="en-GB" b="1" dirty="0"/>
              <a:t>Compress Pictures…</a:t>
            </a:r>
            <a:r>
              <a:rPr lang="en-GB" dirty="0"/>
              <a:t> and then selecting one of the options </a:t>
            </a:r>
            <a:r>
              <a:rPr lang="en-GB" b="1" dirty="0"/>
              <a:t>E-mail </a:t>
            </a:r>
            <a:r>
              <a:rPr lang="en-GB" dirty="0"/>
              <a:t>(96 </a:t>
            </a:r>
            <a:r>
              <a:rPr lang="en-GB" dirty="0" err="1"/>
              <a:t>ppi</a:t>
            </a:r>
            <a:r>
              <a:rPr lang="en-GB" dirty="0"/>
              <a:t>) or </a:t>
            </a:r>
            <a:r>
              <a:rPr lang="en-GB" b="1" dirty="0"/>
              <a:t>Web </a:t>
            </a:r>
            <a:r>
              <a:rPr lang="en-GB" dirty="0"/>
              <a:t>(150 </a:t>
            </a:r>
            <a:r>
              <a:rPr lang="en-GB" dirty="0" err="1"/>
              <a:t>ppi</a:t>
            </a:r>
            <a:r>
              <a:rPr lang="en-GB" dirty="0"/>
              <a:t>).  </a:t>
            </a:r>
            <a:endParaRPr lang="sv-SE" dirty="0"/>
          </a:p>
          <a:p>
            <a:pPr lvl="0"/>
            <a:r>
              <a:rPr lang="en-GB" dirty="0"/>
              <a:t>If you are sharing the presentation with others, e.g. students, the public, colleagues, within or outside SLU, you need to check that the file fulfils the accessibility criteria using the </a:t>
            </a:r>
            <a:r>
              <a:rPr lang="en-GB" b="1" dirty="0"/>
              <a:t>Check Accessibility</a:t>
            </a:r>
            <a:r>
              <a:rPr lang="en-GB" dirty="0"/>
              <a:t> command. </a:t>
            </a:r>
          </a:p>
        </p:txBody>
      </p:sp>
    </p:spTree>
    <p:extLst>
      <p:ext uri="{BB962C8B-B14F-4D97-AF65-F5344CB8AC3E}">
        <p14:creationId xmlns:p14="http://schemas.microsoft.com/office/powerpoint/2010/main" val="241921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descr="En bild som visar närbild på ett grönt löv.">
            <a:extLst>
              <a:ext uri="{FF2B5EF4-FFF2-40B4-BE49-F238E27FC236}">
                <a16:creationId xmlns:a16="http://schemas.microsoft.com/office/drawing/2014/main" id="{255B6BF5-EC46-7FBD-DEB7-D0925E06B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0" y="0"/>
            <a:ext cx="12192000" cy="6858000"/>
          </a:xfrm>
          <a:prstGeom prst="rect">
            <a:avLst/>
          </a:prstGeom>
        </p:spPr>
      </p:pic>
      <p:pic>
        <p:nvPicPr>
          <p:cNvPr id="8" name="Bildobjekt 7">
            <a:extLst>
              <a:ext uri="{FF2B5EF4-FFF2-40B4-BE49-F238E27FC236}">
                <a16:creationId xmlns:a16="http://schemas.microsoft.com/office/drawing/2014/main" id="{6BE3DB8E-3C93-EF4B-AC87-181A067D34D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17" y="0"/>
            <a:ext cx="1025718" cy="1025718"/>
          </a:xfrm>
          <a:prstGeom prst="rect">
            <a:avLst/>
          </a:prstGeom>
        </p:spPr>
      </p:pic>
      <p:cxnSp>
        <p:nvCxnSpPr>
          <p:cNvPr id="10" name="Rak 9">
            <a:extLst>
              <a:ext uri="{FF2B5EF4-FFF2-40B4-BE49-F238E27FC236}">
                <a16:creationId xmlns:a16="http://schemas.microsoft.com/office/drawing/2014/main" id="{45832870-C05B-ADC7-FFEB-E86AB3430867}"/>
              </a:ext>
              <a:ext uri="{C183D7F6-B498-43B3-948B-1728B52AA6E4}">
                <adec:decorative xmlns:adec="http://schemas.microsoft.com/office/drawing/2017/decorative" val="1"/>
              </a:ext>
            </a:extLst>
          </p:cNvPr>
          <p:cNvCxnSpPr>
            <a:cxnSpLocks/>
          </p:cNvCxnSpPr>
          <p:nvPr/>
        </p:nvCxnSpPr>
        <p:spPr>
          <a:xfrm>
            <a:off x="882869" y="1728475"/>
            <a:ext cx="3311263"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4FE11593-A518-41FB-2B9C-15DD225B8462}"/>
              </a:ext>
              <a:ext uri="{C183D7F6-B498-43B3-948B-1728B52AA6E4}">
                <adec:decorative xmlns:adec="http://schemas.microsoft.com/office/drawing/2017/decorative" val="1"/>
              </a:ext>
            </a:extLst>
          </p:cNvPr>
          <p:cNvCxnSpPr>
            <a:cxnSpLocks/>
            <a:stCxn id="49" idx="2"/>
            <a:endCxn id="48" idx="0"/>
          </p:cNvCxnSpPr>
          <p:nvPr/>
        </p:nvCxnSpPr>
        <p:spPr>
          <a:xfrm flipH="1">
            <a:off x="6233947" y="2139470"/>
            <a:ext cx="442675" cy="35310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k 11">
            <a:extLst>
              <a:ext uri="{FF2B5EF4-FFF2-40B4-BE49-F238E27FC236}">
                <a16:creationId xmlns:a16="http://schemas.microsoft.com/office/drawing/2014/main" id="{76BCBB49-8833-B7E3-E696-A58811DF7AD9}"/>
              </a:ext>
              <a:ext uri="{C183D7F6-B498-43B3-948B-1728B52AA6E4}">
                <adec:decorative xmlns:adec="http://schemas.microsoft.com/office/drawing/2017/decorative" val="1"/>
              </a:ext>
            </a:extLst>
          </p:cNvPr>
          <p:cNvCxnSpPr>
            <a:cxnSpLocks/>
            <a:endCxn id="44" idx="0"/>
          </p:cNvCxnSpPr>
          <p:nvPr/>
        </p:nvCxnSpPr>
        <p:spPr>
          <a:xfrm>
            <a:off x="6245669" y="2853869"/>
            <a:ext cx="0" cy="3830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Rak 12">
            <a:extLst>
              <a:ext uri="{FF2B5EF4-FFF2-40B4-BE49-F238E27FC236}">
                <a16:creationId xmlns:a16="http://schemas.microsoft.com/office/drawing/2014/main" id="{90E24620-E979-FBB4-323B-B113A5A9B044}"/>
              </a:ext>
              <a:ext uri="{C183D7F6-B498-43B3-948B-1728B52AA6E4}">
                <adec:decorative xmlns:adec="http://schemas.microsoft.com/office/drawing/2017/decorative" val="1"/>
              </a:ext>
            </a:extLst>
          </p:cNvPr>
          <p:cNvCxnSpPr>
            <a:cxnSpLocks/>
            <a:endCxn id="47" idx="1"/>
          </p:cNvCxnSpPr>
          <p:nvPr/>
        </p:nvCxnSpPr>
        <p:spPr>
          <a:xfrm>
            <a:off x="7948824" y="2661855"/>
            <a:ext cx="5326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13">
            <a:extLst>
              <a:ext uri="{FF2B5EF4-FFF2-40B4-BE49-F238E27FC236}">
                <a16:creationId xmlns:a16="http://schemas.microsoft.com/office/drawing/2014/main" id="{F93F8205-A4FB-B239-EE1B-D675652079C2}"/>
              </a:ext>
              <a:ext uri="{C183D7F6-B498-43B3-948B-1728B52AA6E4}">
                <adec:decorative xmlns:adec="http://schemas.microsoft.com/office/drawing/2017/decorative" val="1"/>
              </a:ext>
            </a:extLst>
          </p:cNvPr>
          <p:cNvCxnSpPr>
            <a:cxnSpLocks/>
            <a:stCxn id="44" idx="3"/>
          </p:cNvCxnSpPr>
          <p:nvPr/>
        </p:nvCxnSpPr>
        <p:spPr>
          <a:xfrm>
            <a:off x="7948824" y="3529336"/>
            <a:ext cx="5326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CE3936AE-52CE-9576-EA56-4073C885D3E3}"/>
              </a:ext>
              <a:ext uri="{C183D7F6-B498-43B3-948B-1728B52AA6E4}">
                <adec:decorative xmlns:adec="http://schemas.microsoft.com/office/drawing/2017/decorative" val="1"/>
              </a:ext>
            </a:extLst>
          </p:cNvPr>
          <p:cNvCxnSpPr>
            <a:cxnSpLocks/>
          </p:cNvCxnSpPr>
          <p:nvPr/>
        </p:nvCxnSpPr>
        <p:spPr>
          <a:xfrm>
            <a:off x="6233947" y="3833446"/>
            <a:ext cx="0" cy="22273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Rak 16">
            <a:extLst>
              <a:ext uri="{FF2B5EF4-FFF2-40B4-BE49-F238E27FC236}">
                <a16:creationId xmlns:a16="http://schemas.microsoft.com/office/drawing/2014/main" id="{1AA72537-9891-6606-B926-4CD06FB0090C}"/>
              </a:ext>
              <a:ext uri="{C183D7F6-B498-43B3-948B-1728B52AA6E4}">
                <adec:decorative xmlns:adec="http://schemas.microsoft.com/office/drawing/2017/decorative" val="1"/>
              </a:ext>
            </a:extLst>
          </p:cNvPr>
          <p:cNvCxnSpPr>
            <a:cxnSpLocks/>
          </p:cNvCxnSpPr>
          <p:nvPr/>
        </p:nvCxnSpPr>
        <p:spPr>
          <a:xfrm>
            <a:off x="2004646" y="4078922"/>
            <a:ext cx="86516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ACD35B91-3862-1F47-46C6-34A72B86B6A1}"/>
              </a:ext>
              <a:ext uri="{C183D7F6-B498-43B3-948B-1728B52AA6E4}">
                <adec:decorative xmlns:adec="http://schemas.microsoft.com/office/drawing/2017/decorative" val="1"/>
              </a:ext>
            </a:extLst>
          </p:cNvPr>
          <p:cNvCxnSpPr>
            <a:cxnSpLocks/>
          </p:cNvCxnSpPr>
          <p:nvPr/>
        </p:nvCxnSpPr>
        <p:spPr>
          <a:xfrm>
            <a:off x="2013639" y="4078922"/>
            <a:ext cx="0" cy="3420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CECE807D-44DC-4E80-6717-FA1DC3899848}"/>
              </a:ext>
              <a:ext uri="{C183D7F6-B498-43B3-948B-1728B52AA6E4}">
                <adec:decorative xmlns:adec="http://schemas.microsoft.com/office/drawing/2017/decorative" val="1"/>
              </a:ext>
            </a:extLst>
          </p:cNvPr>
          <p:cNvCxnSpPr>
            <a:cxnSpLocks/>
          </p:cNvCxnSpPr>
          <p:nvPr/>
        </p:nvCxnSpPr>
        <p:spPr>
          <a:xfrm>
            <a:off x="4815455" y="4078922"/>
            <a:ext cx="0" cy="3420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975F493A-543A-ED33-5C7C-BE4C4B882CD1}"/>
              </a:ext>
              <a:ext uri="{C183D7F6-B498-43B3-948B-1728B52AA6E4}">
                <adec:decorative xmlns:adec="http://schemas.microsoft.com/office/drawing/2017/decorative" val="1"/>
              </a:ext>
            </a:extLst>
          </p:cNvPr>
          <p:cNvCxnSpPr>
            <a:cxnSpLocks/>
          </p:cNvCxnSpPr>
          <p:nvPr/>
        </p:nvCxnSpPr>
        <p:spPr>
          <a:xfrm>
            <a:off x="7788510" y="4078922"/>
            <a:ext cx="0" cy="3420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9A264225-8ED4-843D-136A-9E7205242CF9}"/>
              </a:ext>
              <a:ext uri="{C183D7F6-B498-43B3-948B-1728B52AA6E4}">
                <adec:decorative xmlns:adec="http://schemas.microsoft.com/office/drawing/2017/decorative" val="1"/>
              </a:ext>
            </a:extLst>
          </p:cNvPr>
          <p:cNvCxnSpPr>
            <a:cxnSpLocks/>
          </p:cNvCxnSpPr>
          <p:nvPr/>
        </p:nvCxnSpPr>
        <p:spPr>
          <a:xfrm>
            <a:off x="10641824" y="4078922"/>
            <a:ext cx="0" cy="3420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21">
            <a:extLst>
              <a:ext uri="{FF2B5EF4-FFF2-40B4-BE49-F238E27FC236}">
                <a16:creationId xmlns:a16="http://schemas.microsoft.com/office/drawing/2014/main" id="{88C3A14B-FA33-D8F6-1E7E-342F0BEA64F6}"/>
              </a:ext>
              <a:ext uri="{C183D7F6-B498-43B3-948B-1728B52AA6E4}">
                <adec:decorative xmlns:adec="http://schemas.microsoft.com/office/drawing/2017/decorative" val="1"/>
              </a:ext>
            </a:extLst>
          </p:cNvPr>
          <p:cNvCxnSpPr>
            <a:cxnSpLocks/>
          </p:cNvCxnSpPr>
          <p:nvPr/>
        </p:nvCxnSpPr>
        <p:spPr>
          <a:xfrm>
            <a:off x="2001916" y="5498232"/>
            <a:ext cx="0" cy="3295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ak 22">
            <a:extLst>
              <a:ext uri="{FF2B5EF4-FFF2-40B4-BE49-F238E27FC236}">
                <a16:creationId xmlns:a16="http://schemas.microsoft.com/office/drawing/2014/main" id="{9F586675-33BB-0CBC-0935-A3C1DDBD6044}"/>
              </a:ext>
              <a:ext uri="{C183D7F6-B498-43B3-948B-1728B52AA6E4}">
                <adec:decorative xmlns:adec="http://schemas.microsoft.com/office/drawing/2017/decorative" val="1"/>
              </a:ext>
            </a:extLst>
          </p:cNvPr>
          <p:cNvCxnSpPr>
            <a:cxnSpLocks/>
          </p:cNvCxnSpPr>
          <p:nvPr/>
        </p:nvCxnSpPr>
        <p:spPr>
          <a:xfrm>
            <a:off x="4827178" y="5498232"/>
            <a:ext cx="0" cy="3295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ak 23">
            <a:extLst>
              <a:ext uri="{FF2B5EF4-FFF2-40B4-BE49-F238E27FC236}">
                <a16:creationId xmlns:a16="http://schemas.microsoft.com/office/drawing/2014/main" id="{3730260A-7396-FCD5-30BA-AAB756E10CA7}"/>
              </a:ext>
              <a:ext uri="{C183D7F6-B498-43B3-948B-1728B52AA6E4}">
                <adec:decorative xmlns:adec="http://schemas.microsoft.com/office/drawing/2017/decorative" val="1"/>
              </a:ext>
            </a:extLst>
          </p:cNvPr>
          <p:cNvCxnSpPr>
            <a:cxnSpLocks/>
          </p:cNvCxnSpPr>
          <p:nvPr/>
        </p:nvCxnSpPr>
        <p:spPr>
          <a:xfrm>
            <a:off x="7804839" y="5498232"/>
            <a:ext cx="0" cy="3295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45665ECC-0912-115E-46E5-7AE7C5B98E8C}"/>
              </a:ext>
              <a:ext uri="{C183D7F6-B498-43B3-948B-1728B52AA6E4}">
                <adec:decorative xmlns:adec="http://schemas.microsoft.com/office/drawing/2017/decorative" val="1"/>
              </a:ext>
            </a:extLst>
          </p:cNvPr>
          <p:cNvCxnSpPr>
            <a:cxnSpLocks/>
          </p:cNvCxnSpPr>
          <p:nvPr/>
        </p:nvCxnSpPr>
        <p:spPr>
          <a:xfrm>
            <a:off x="10641824" y="5498232"/>
            <a:ext cx="0" cy="3295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8A1DD109-75D5-FAE8-31EF-DA197C338728}"/>
              </a:ext>
              <a:ext uri="{C183D7F6-B498-43B3-948B-1728B52AA6E4}">
                <adec:decorative xmlns:adec="http://schemas.microsoft.com/office/drawing/2017/decorative" val="1"/>
              </a:ext>
            </a:extLst>
          </p:cNvPr>
          <p:cNvSpPr/>
          <p:nvPr/>
        </p:nvSpPr>
        <p:spPr>
          <a:xfrm>
            <a:off x="6140163" y="4012121"/>
            <a:ext cx="164123" cy="164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9" name="Ellips 28">
            <a:extLst>
              <a:ext uri="{FF2B5EF4-FFF2-40B4-BE49-F238E27FC236}">
                <a16:creationId xmlns:a16="http://schemas.microsoft.com/office/drawing/2014/main" id="{808792AA-12E6-BA04-5DA7-C485237DE4EC}"/>
              </a:ext>
              <a:ext uri="{C183D7F6-B498-43B3-948B-1728B52AA6E4}">
                <adec:decorative xmlns:adec="http://schemas.microsoft.com/office/drawing/2017/decorative" val="1"/>
              </a:ext>
            </a:extLst>
          </p:cNvPr>
          <p:cNvSpPr/>
          <p:nvPr/>
        </p:nvSpPr>
        <p:spPr>
          <a:xfrm>
            <a:off x="7711055" y="4012121"/>
            <a:ext cx="164123" cy="164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0" name="Ellips 29">
            <a:extLst>
              <a:ext uri="{FF2B5EF4-FFF2-40B4-BE49-F238E27FC236}">
                <a16:creationId xmlns:a16="http://schemas.microsoft.com/office/drawing/2014/main" id="{8A994684-BB05-0218-30CD-C086DD898981}"/>
              </a:ext>
              <a:ext uri="{C183D7F6-B498-43B3-948B-1728B52AA6E4}">
                <adec:decorative xmlns:adec="http://schemas.microsoft.com/office/drawing/2017/decorative" val="1"/>
              </a:ext>
            </a:extLst>
          </p:cNvPr>
          <p:cNvSpPr/>
          <p:nvPr/>
        </p:nvSpPr>
        <p:spPr>
          <a:xfrm>
            <a:off x="10548040" y="4012121"/>
            <a:ext cx="164123" cy="164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1" name="Ellips 30">
            <a:extLst>
              <a:ext uri="{FF2B5EF4-FFF2-40B4-BE49-F238E27FC236}">
                <a16:creationId xmlns:a16="http://schemas.microsoft.com/office/drawing/2014/main" id="{5E5B7DB4-FB26-D42B-A641-688512FDEBAC}"/>
              </a:ext>
              <a:ext uri="{C183D7F6-B498-43B3-948B-1728B52AA6E4}">
                <adec:decorative xmlns:adec="http://schemas.microsoft.com/office/drawing/2017/decorative" val="1"/>
              </a:ext>
            </a:extLst>
          </p:cNvPr>
          <p:cNvSpPr/>
          <p:nvPr/>
        </p:nvSpPr>
        <p:spPr>
          <a:xfrm>
            <a:off x="4733394" y="4012121"/>
            <a:ext cx="164123" cy="164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2" name="Ellips 31">
            <a:extLst>
              <a:ext uri="{FF2B5EF4-FFF2-40B4-BE49-F238E27FC236}">
                <a16:creationId xmlns:a16="http://schemas.microsoft.com/office/drawing/2014/main" id="{1A04D018-D2DD-7FA8-5238-534F05E7BCA9}"/>
              </a:ext>
              <a:ext uri="{C183D7F6-B498-43B3-948B-1728B52AA6E4}">
                <adec:decorative xmlns:adec="http://schemas.microsoft.com/office/drawing/2017/decorative" val="1"/>
              </a:ext>
            </a:extLst>
          </p:cNvPr>
          <p:cNvSpPr/>
          <p:nvPr/>
        </p:nvSpPr>
        <p:spPr>
          <a:xfrm>
            <a:off x="1943301" y="4012121"/>
            <a:ext cx="164123" cy="164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cxnSp>
        <p:nvCxnSpPr>
          <p:cNvPr id="35" name="Rak 34">
            <a:extLst>
              <a:ext uri="{FF2B5EF4-FFF2-40B4-BE49-F238E27FC236}">
                <a16:creationId xmlns:a16="http://schemas.microsoft.com/office/drawing/2014/main" id="{4188C548-49F9-1657-447F-EE2403BCCE25}"/>
              </a:ext>
              <a:ext uri="{C183D7F6-B498-43B3-948B-1728B52AA6E4}">
                <adec:decorative xmlns:adec="http://schemas.microsoft.com/office/drawing/2017/decorative" val="1"/>
              </a:ext>
            </a:extLst>
          </p:cNvPr>
          <p:cNvCxnSpPr>
            <a:cxnSpLocks/>
            <a:endCxn id="46" idx="3"/>
          </p:cNvCxnSpPr>
          <p:nvPr/>
        </p:nvCxnSpPr>
        <p:spPr>
          <a:xfrm flipH="1">
            <a:off x="4027166" y="3629888"/>
            <a:ext cx="5153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ruta 36" descr="INSTITUTIONER">
            <a:extLst>
              <a:ext uri="{FF2B5EF4-FFF2-40B4-BE49-F238E27FC236}">
                <a16:creationId xmlns:a16="http://schemas.microsoft.com/office/drawing/2014/main" id="{ED21EFD9-5A9B-C78B-1BAD-C4076B4F6D63}"/>
              </a:ext>
            </a:extLst>
          </p:cNvPr>
          <p:cNvSpPr txBox="1"/>
          <p:nvPr/>
        </p:nvSpPr>
        <p:spPr>
          <a:xfrm>
            <a:off x="597408" y="5827783"/>
            <a:ext cx="11290371" cy="338554"/>
          </a:xfrm>
          <a:prstGeom prst="rect">
            <a:avLst/>
          </a:prstGeom>
          <a:ln>
            <a:solidFill>
              <a:schemeClr val="bg1"/>
            </a:solidFill>
          </a:ln>
        </p:spPr>
        <p:txBody>
          <a:bodyPr wrap="square" rtlCol="0" anchor="b" anchorCtr="0">
            <a:spAutoFit/>
          </a:bodyPr>
          <a:lstStyle/>
          <a:p>
            <a:pPr algn="ctr"/>
            <a:r>
              <a:rPr lang="sv-SE" sz="1600" dirty="0">
                <a:solidFill>
                  <a:schemeClr val="bg1"/>
                </a:solidFill>
              </a:rPr>
              <a:t>DEPARTMENTS</a:t>
            </a:r>
          </a:p>
        </p:txBody>
      </p:sp>
      <p:sp>
        <p:nvSpPr>
          <p:cNvPr id="38" name="textruta 37" descr="Fakulteten för landskapsarkitektur, trädgårds- och växtproduktionsvetenskap&#13;&#10;">
            <a:extLst>
              <a:ext uri="{FF2B5EF4-FFF2-40B4-BE49-F238E27FC236}">
                <a16:creationId xmlns:a16="http://schemas.microsoft.com/office/drawing/2014/main" id="{B605468C-7019-7A5E-8D0C-F1BABEB26C2E}"/>
              </a:ext>
            </a:extLst>
          </p:cNvPr>
          <p:cNvSpPr txBox="1"/>
          <p:nvPr/>
        </p:nvSpPr>
        <p:spPr>
          <a:xfrm>
            <a:off x="9272487" y="4421014"/>
            <a:ext cx="2638160" cy="1077218"/>
          </a:xfrm>
          <a:prstGeom prst="rect">
            <a:avLst/>
          </a:prstGeom>
          <a:ln>
            <a:solidFill>
              <a:schemeClr val="bg1"/>
            </a:solidFill>
          </a:ln>
        </p:spPr>
        <p:txBody>
          <a:bodyPr wrap="square" rtlCol="0" anchor="b" anchorCtr="0">
            <a:spAutoFit/>
          </a:bodyPr>
          <a:lstStyle/>
          <a:p>
            <a:pPr algn="ctr"/>
            <a:r>
              <a:rPr lang="sv-SE" sz="1600" dirty="0" err="1">
                <a:solidFill>
                  <a:schemeClr val="bg1"/>
                </a:solidFill>
              </a:rPr>
              <a:t>Faculty</a:t>
            </a:r>
            <a:r>
              <a:rPr lang="sv-SE" sz="1600" dirty="0">
                <a:solidFill>
                  <a:schemeClr val="bg1"/>
                </a:solidFill>
              </a:rPr>
              <a:t> </a:t>
            </a:r>
            <a:r>
              <a:rPr lang="sv-SE" sz="1600" dirty="0" err="1">
                <a:solidFill>
                  <a:schemeClr val="bg1"/>
                </a:solidFill>
              </a:rPr>
              <a:t>of</a:t>
            </a:r>
            <a:r>
              <a:rPr lang="sv-SE" sz="1600" dirty="0">
                <a:solidFill>
                  <a:schemeClr val="bg1"/>
                </a:solidFill>
              </a:rPr>
              <a:t> </a:t>
            </a:r>
          </a:p>
          <a:p>
            <a:pPr algn="ctr"/>
            <a:r>
              <a:rPr lang="sv-SE" sz="1600" dirty="0">
                <a:solidFill>
                  <a:schemeClr val="bg1"/>
                </a:solidFill>
              </a:rPr>
              <a:t>Forest Sciences</a:t>
            </a:r>
          </a:p>
          <a:p>
            <a:pPr algn="ctr"/>
            <a:endParaRPr lang="sv-SE" sz="1600" dirty="0">
              <a:solidFill>
                <a:schemeClr val="bg1"/>
              </a:solidFill>
            </a:endParaRPr>
          </a:p>
          <a:p>
            <a:pPr algn="ctr"/>
            <a:endParaRPr lang="sv-SE" sz="1600" dirty="0">
              <a:solidFill>
                <a:schemeClr val="bg1"/>
              </a:solidFill>
            </a:endParaRPr>
          </a:p>
        </p:txBody>
      </p:sp>
      <p:sp>
        <p:nvSpPr>
          <p:cNvPr id="39" name="textruta 38" descr="Fakulteten för landskapsarkitektur, trädgårds- och växtproduktionsvetenskap&#13;&#10;">
            <a:extLst>
              <a:ext uri="{FF2B5EF4-FFF2-40B4-BE49-F238E27FC236}">
                <a16:creationId xmlns:a16="http://schemas.microsoft.com/office/drawing/2014/main" id="{508DA981-192A-78BB-1A6D-9D836C584576}"/>
              </a:ext>
            </a:extLst>
          </p:cNvPr>
          <p:cNvSpPr txBox="1"/>
          <p:nvPr/>
        </p:nvSpPr>
        <p:spPr>
          <a:xfrm>
            <a:off x="6365164" y="4421014"/>
            <a:ext cx="2638160" cy="1077218"/>
          </a:xfrm>
          <a:prstGeom prst="rect">
            <a:avLst/>
          </a:prstGeom>
          <a:ln>
            <a:solidFill>
              <a:schemeClr val="bg1"/>
            </a:solidFill>
          </a:ln>
        </p:spPr>
        <p:txBody>
          <a:bodyPr wrap="square" rtlCol="0" anchor="b" anchorCtr="0">
            <a:spAutoFit/>
          </a:bodyPr>
          <a:lstStyle/>
          <a:p>
            <a:pPr algn="ctr"/>
            <a:r>
              <a:rPr lang="sv-SE" sz="1600" dirty="0" err="1">
                <a:solidFill>
                  <a:schemeClr val="bg1"/>
                </a:solidFill>
              </a:rPr>
              <a:t>Faculty</a:t>
            </a:r>
            <a:r>
              <a:rPr lang="sv-SE" sz="1600" dirty="0">
                <a:solidFill>
                  <a:schemeClr val="bg1"/>
                </a:solidFill>
              </a:rPr>
              <a:t> </a:t>
            </a:r>
            <a:r>
              <a:rPr lang="sv-SE" sz="1600" dirty="0" err="1">
                <a:solidFill>
                  <a:schemeClr val="bg1"/>
                </a:solidFill>
              </a:rPr>
              <a:t>of</a:t>
            </a:r>
            <a:r>
              <a:rPr lang="sv-SE" sz="1600" dirty="0">
                <a:solidFill>
                  <a:schemeClr val="bg1"/>
                </a:solidFill>
              </a:rPr>
              <a:t> </a:t>
            </a:r>
          </a:p>
          <a:p>
            <a:pPr algn="ctr"/>
            <a:r>
              <a:rPr lang="sv-SE" sz="1600" dirty="0" err="1">
                <a:solidFill>
                  <a:schemeClr val="bg1"/>
                </a:solidFill>
              </a:rPr>
              <a:t>Veterinary</a:t>
            </a:r>
            <a:r>
              <a:rPr lang="sv-SE" sz="1600" dirty="0">
                <a:solidFill>
                  <a:schemeClr val="bg1"/>
                </a:solidFill>
              </a:rPr>
              <a:t> Medicine and Animal Science</a:t>
            </a:r>
          </a:p>
          <a:p>
            <a:pPr algn="ctr"/>
            <a:endParaRPr lang="sv-SE" sz="1600" dirty="0">
              <a:solidFill>
                <a:schemeClr val="bg1"/>
              </a:solidFill>
            </a:endParaRPr>
          </a:p>
        </p:txBody>
      </p:sp>
      <p:sp>
        <p:nvSpPr>
          <p:cNvPr id="40" name="textruta 39" descr="Fakulteten för landskapsarkitektur, trädgårds- och växtproduktionsvetenskap&#13;&#10;">
            <a:extLst>
              <a:ext uri="{FF2B5EF4-FFF2-40B4-BE49-F238E27FC236}">
                <a16:creationId xmlns:a16="http://schemas.microsoft.com/office/drawing/2014/main" id="{C81CAAAC-E2B3-5B8F-98C5-DA3CD4B942C1}"/>
              </a:ext>
            </a:extLst>
          </p:cNvPr>
          <p:cNvSpPr txBox="1"/>
          <p:nvPr/>
        </p:nvSpPr>
        <p:spPr>
          <a:xfrm>
            <a:off x="3481286" y="4421014"/>
            <a:ext cx="2638160" cy="1077218"/>
          </a:xfrm>
          <a:prstGeom prst="rect">
            <a:avLst/>
          </a:prstGeom>
          <a:ln>
            <a:solidFill>
              <a:schemeClr val="bg1"/>
            </a:solidFill>
          </a:ln>
        </p:spPr>
        <p:txBody>
          <a:bodyPr wrap="square" rtlCol="0" anchor="b" anchorCtr="0">
            <a:spAutoFit/>
          </a:bodyPr>
          <a:lstStyle/>
          <a:p>
            <a:pPr algn="ctr"/>
            <a:r>
              <a:rPr lang="sv-SE" sz="1600" dirty="0" err="1">
                <a:solidFill>
                  <a:schemeClr val="bg1"/>
                </a:solidFill>
              </a:rPr>
              <a:t>Faculty</a:t>
            </a:r>
            <a:r>
              <a:rPr lang="sv-SE" sz="1600" dirty="0">
                <a:solidFill>
                  <a:schemeClr val="bg1"/>
                </a:solidFill>
              </a:rPr>
              <a:t> </a:t>
            </a:r>
            <a:r>
              <a:rPr lang="sv-SE" sz="1600" dirty="0" err="1">
                <a:solidFill>
                  <a:schemeClr val="bg1"/>
                </a:solidFill>
              </a:rPr>
              <a:t>of</a:t>
            </a:r>
            <a:r>
              <a:rPr lang="sv-SE" sz="1600" dirty="0">
                <a:solidFill>
                  <a:schemeClr val="bg1"/>
                </a:solidFill>
              </a:rPr>
              <a:t> </a:t>
            </a:r>
            <a:r>
              <a:rPr lang="en-US" sz="1600" kern="1200" dirty="0">
                <a:solidFill>
                  <a:schemeClr val="bg1"/>
                </a:solidFill>
                <a:effectLst/>
                <a:latin typeface="+mn-lt"/>
                <a:ea typeface="+mn-ea"/>
                <a:cs typeface="+mn-cs"/>
              </a:rPr>
              <a:t>Natural Resources and Agricultural Sciences</a:t>
            </a:r>
          </a:p>
          <a:p>
            <a:pPr algn="ctr"/>
            <a:r>
              <a:rPr lang="en-US" sz="1600" kern="1200" dirty="0">
                <a:solidFill>
                  <a:schemeClr val="bg1"/>
                </a:solidFill>
                <a:effectLst/>
                <a:latin typeface="+mn-lt"/>
                <a:ea typeface="+mn-ea"/>
                <a:cs typeface="+mn-cs"/>
              </a:rPr>
              <a:t> </a:t>
            </a:r>
            <a:endParaRPr lang="sv-SE" sz="1600" dirty="0">
              <a:solidFill>
                <a:schemeClr val="bg1"/>
              </a:solidFill>
            </a:endParaRPr>
          </a:p>
        </p:txBody>
      </p:sp>
      <p:sp>
        <p:nvSpPr>
          <p:cNvPr id="41" name="textruta 40" descr="Fakulteten för landskapsarkitektur, trädgårds- och växtproduktionsvetenskap">
            <a:extLst>
              <a:ext uri="{FF2B5EF4-FFF2-40B4-BE49-F238E27FC236}">
                <a16:creationId xmlns:a16="http://schemas.microsoft.com/office/drawing/2014/main" id="{3C304911-ABF8-C373-6D17-881F5E439FF8}"/>
              </a:ext>
            </a:extLst>
          </p:cNvPr>
          <p:cNvSpPr txBox="1"/>
          <p:nvPr/>
        </p:nvSpPr>
        <p:spPr>
          <a:xfrm>
            <a:off x="597409" y="4421014"/>
            <a:ext cx="2638160" cy="1077218"/>
          </a:xfrm>
          <a:prstGeom prst="rect">
            <a:avLst/>
          </a:prstGeom>
          <a:ln>
            <a:solidFill>
              <a:schemeClr val="bg1"/>
            </a:solidFill>
          </a:ln>
        </p:spPr>
        <p:txBody>
          <a:bodyPr wrap="square" rtlCol="0" anchor="b" anchorCtr="0">
            <a:spAutoFit/>
          </a:bodyPr>
          <a:lstStyle/>
          <a:p>
            <a:pPr algn="ctr"/>
            <a:r>
              <a:rPr lang="en-US" sz="1600" kern="1200" dirty="0">
                <a:solidFill>
                  <a:schemeClr val="bg1"/>
                </a:solidFill>
                <a:effectLst/>
                <a:latin typeface="+mn-lt"/>
                <a:ea typeface="+mn-ea"/>
                <a:cs typeface="+mn-cs"/>
              </a:rPr>
              <a:t>Faculty of Landscape Architecture, Horticultural and Crop Production Sciences </a:t>
            </a:r>
            <a:endParaRPr lang="sv-SE" sz="1600" dirty="0">
              <a:solidFill>
                <a:schemeClr val="bg1"/>
              </a:solidFill>
            </a:endParaRPr>
          </a:p>
        </p:txBody>
      </p:sp>
      <p:sp>
        <p:nvSpPr>
          <p:cNvPr id="44" name="textruta 43" descr="UNIVERSITETSLEDNING&#13;&#10;">
            <a:extLst>
              <a:ext uri="{FF2B5EF4-FFF2-40B4-BE49-F238E27FC236}">
                <a16:creationId xmlns:a16="http://schemas.microsoft.com/office/drawing/2014/main" id="{021486D5-47F3-A3CE-5D43-29C65C91281E}"/>
              </a:ext>
            </a:extLst>
          </p:cNvPr>
          <p:cNvSpPr txBox="1"/>
          <p:nvPr/>
        </p:nvSpPr>
        <p:spPr>
          <a:xfrm>
            <a:off x="4542513" y="3236948"/>
            <a:ext cx="3406311" cy="584775"/>
          </a:xfrm>
          <a:prstGeom prst="rect">
            <a:avLst/>
          </a:prstGeom>
          <a:ln>
            <a:solidFill>
              <a:schemeClr val="bg1"/>
            </a:solidFill>
          </a:ln>
        </p:spPr>
        <p:txBody>
          <a:bodyPr wrap="square" rtlCol="0" anchor="b" anchorCtr="0">
            <a:spAutoFit/>
          </a:bodyPr>
          <a:lstStyle/>
          <a:p>
            <a:pPr algn="ctr"/>
            <a:r>
              <a:rPr lang="sv-SE" sz="1600" dirty="0">
                <a:solidFill>
                  <a:schemeClr val="bg1"/>
                </a:solidFill>
              </a:rPr>
              <a:t>UNIVERSITY</a:t>
            </a:r>
          </a:p>
          <a:p>
            <a:pPr algn="ctr"/>
            <a:r>
              <a:rPr lang="sv-SE" sz="1600" dirty="0">
                <a:solidFill>
                  <a:schemeClr val="bg1"/>
                </a:solidFill>
              </a:rPr>
              <a:t>MANAGEMENT</a:t>
            </a:r>
          </a:p>
        </p:txBody>
      </p:sp>
      <p:sp>
        <p:nvSpPr>
          <p:cNvPr id="45" name="textruta 44" descr="SLU HOLDING AB&#13;&#10;">
            <a:extLst>
              <a:ext uri="{FF2B5EF4-FFF2-40B4-BE49-F238E27FC236}">
                <a16:creationId xmlns:a16="http://schemas.microsoft.com/office/drawing/2014/main" id="{B1EFD17F-165A-0190-243D-E10B8413F693}"/>
              </a:ext>
            </a:extLst>
          </p:cNvPr>
          <p:cNvSpPr txBox="1"/>
          <p:nvPr/>
        </p:nvSpPr>
        <p:spPr>
          <a:xfrm>
            <a:off x="8481468" y="3371036"/>
            <a:ext cx="3406311" cy="338554"/>
          </a:xfrm>
          <a:prstGeom prst="rect">
            <a:avLst/>
          </a:prstGeom>
          <a:ln>
            <a:solidFill>
              <a:schemeClr val="bg1"/>
            </a:solidFill>
          </a:ln>
        </p:spPr>
        <p:txBody>
          <a:bodyPr wrap="square" rtlCol="0" anchor="b" anchorCtr="0">
            <a:spAutoFit/>
          </a:bodyPr>
          <a:lstStyle/>
          <a:p>
            <a:pPr algn="ctr"/>
            <a:r>
              <a:rPr lang="sv-SE" sz="1600" dirty="0">
                <a:solidFill>
                  <a:schemeClr val="bg1"/>
                </a:solidFill>
              </a:rPr>
              <a:t>SLU HOLDING AB</a:t>
            </a:r>
          </a:p>
        </p:txBody>
      </p:sp>
      <p:sp>
        <p:nvSpPr>
          <p:cNvPr id="46" name="textruta 45" descr="GEMENSAMMA VERKSAMHETSSTÖDET&#13;&#10;">
            <a:extLst>
              <a:ext uri="{FF2B5EF4-FFF2-40B4-BE49-F238E27FC236}">
                <a16:creationId xmlns:a16="http://schemas.microsoft.com/office/drawing/2014/main" id="{7DF42B18-6B3A-DF10-434A-1D9E18E85E7D}"/>
              </a:ext>
            </a:extLst>
          </p:cNvPr>
          <p:cNvSpPr txBox="1"/>
          <p:nvPr/>
        </p:nvSpPr>
        <p:spPr>
          <a:xfrm>
            <a:off x="620855" y="3460611"/>
            <a:ext cx="3406311" cy="338554"/>
          </a:xfrm>
          <a:prstGeom prst="rect">
            <a:avLst/>
          </a:prstGeom>
          <a:ln>
            <a:solidFill>
              <a:schemeClr val="bg1"/>
            </a:solidFill>
          </a:ln>
        </p:spPr>
        <p:txBody>
          <a:bodyPr wrap="square" rtlCol="0" anchor="b" anchorCtr="0">
            <a:spAutoFit/>
          </a:bodyPr>
          <a:lstStyle/>
          <a:p>
            <a:pPr algn="ctr"/>
            <a:r>
              <a:rPr lang="sv-SE" sz="1600" dirty="0">
                <a:solidFill>
                  <a:schemeClr val="bg1"/>
                </a:solidFill>
              </a:rPr>
              <a:t>UNIVERSITY ADMINISTRATION</a:t>
            </a:r>
          </a:p>
        </p:txBody>
      </p:sp>
      <p:sp>
        <p:nvSpPr>
          <p:cNvPr id="47" name="textruta 46" descr="INTERNREVISION&#13;&#10;">
            <a:extLst>
              <a:ext uri="{FF2B5EF4-FFF2-40B4-BE49-F238E27FC236}">
                <a16:creationId xmlns:a16="http://schemas.microsoft.com/office/drawing/2014/main" id="{B28AC7E5-9CC6-E3A5-A56C-E52C24DF8B0C}"/>
              </a:ext>
            </a:extLst>
          </p:cNvPr>
          <p:cNvSpPr txBox="1"/>
          <p:nvPr/>
        </p:nvSpPr>
        <p:spPr>
          <a:xfrm>
            <a:off x="8481468" y="2492578"/>
            <a:ext cx="3406311" cy="338554"/>
          </a:xfrm>
          <a:prstGeom prst="rect">
            <a:avLst/>
          </a:prstGeom>
          <a:ln>
            <a:solidFill>
              <a:schemeClr val="bg1"/>
            </a:solidFill>
          </a:ln>
        </p:spPr>
        <p:txBody>
          <a:bodyPr wrap="square" rtlCol="0" anchor="b" anchorCtr="0">
            <a:spAutoFit/>
          </a:bodyPr>
          <a:lstStyle/>
          <a:p>
            <a:pPr algn="ctr"/>
            <a:r>
              <a:rPr lang="sv-SE" sz="1600" dirty="0">
                <a:solidFill>
                  <a:schemeClr val="bg1"/>
                </a:solidFill>
              </a:rPr>
              <a:t>INTERNAL AUDITING</a:t>
            </a:r>
          </a:p>
        </p:txBody>
      </p:sp>
      <p:sp>
        <p:nvSpPr>
          <p:cNvPr id="48" name="textruta 47" descr="STYRELSEN FÖR SLU&#13;&#10;">
            <a:extLst>
              <a:ext uri="{FF2B5EF4-FFF2-40B4-BE49-F238E27FC236}">
                <a16:creationId xmlns:a16="http://schemas.microsoft.com/office/drawing/2014/main" id="{C5FA07A5-7F7B-3582-1E4D-EF021890130E}"/>
              </a:ext>
            </a:extLst>
          </p:cNvPr>
          <p:cNvSpPr txBox="1"/>
          <p:nvPr/>
        </p:nvSpPr>
        <p:spPr>
          <a:xfrm>
            <a:off x="4530791" y="2492578"/>
            <a:ext cx="3406311" cy="338554"/>
          </a:xfrm>
          <a:prstGeom prst="rect">
            <a:avLst/>
          </a:prstGeom>
          <a:ln>
            <a:solidFill>
              <a:schemeClr val="bg1"/>
            </a:solidFill>
          </a:ln>
        </p:spPr>
        <p:txBody>
          <a:bodyPr wrap="square" rtlCol="0" anchor="b" anchorCtr="0">
            <a:spAutoFit/>
          </a:bodyPr>
          <a:lstStyle/>
          <a:p>
            <a:pPr algn="ctr"/>
            <a:r>
              <a:rPr lang="sv-SE" sz="1600" dirty="0">
                <a:solidFill>
                  <a:schemeClr val="bg1"/>
                </a:solidFill>
              </a:rPr>
              <a:t>UNIVERSITY BOARD</a:t>
            </a:r>
          </a:p>
        </p:txBody>
      </p:sp>
      <p:sp>
        <p:nvSpPr>
          <p:cNvPr id="49" name="textruta 48" descr="NÄRINGSDEPARTEMENTET&#13;&#10;">
            <a:extLst>
              <a:ext uri="{FF2B5EF4-FFF2-40B4-BE49-F238E27FC236}">
                <a16:creationId xmlns:a16="http://schemas.microsoft.com/office/drawing/2014/main" id="{71AB5FFF-2C12-1CEA-A89B-EFAF5C67AA46}"/>
              </a:ext>
            </a:extLst>
          </p:cNvPr>
          <p:cNvSpPr txBox="1"/>
          <p:nvPr/>
        </p:nvSpPr>
        <p:spPr>
          <a:xfrm>
            <a:off x="4530791" y="1554695"/>
            <a:ext cx="4291662" cy="584775"/>
          </a:xfrm>
          <a:prstGeom prst="rect">
            <a:avLst/>
          </a:prstGeom>
          <a:ln>
            <a:solidFill>
              <a:schemeClr val="bg1"/>
            </a:solidFill>
          </a:ln>
        </p:spPr>
        <p:txBody>
          <a:bodyPr wrap="square" rtlCol="0" anchor="b" anchorCtr="0">
            <a:spAutoFit/>
          </a:bodyPr>
          <a:lstStyle/>
          <a:p>
            <a:pPr algn="ctr"/>
            <a:r>
              <a:rPr lang="sv-SE" sz="1600" dirty="0">
                <a:solidFill>
                  <a:schemeClr val="bg1"/>
                </a:solidFill>
              </a:rPr>
              <a:t>MINISTRY OF RURAL AFFAIRS</a:t>
            </a:r>
          </a:p>
          <a:p>
            <a:pPr algn="ctr"/>
            <a:r>
              <a:rPr lang="sv-SE" sz="1600" dirty="0">
                <a:solidFill>
                  <a:schemeClr val="bg1"/>
                </a:solidFill>
              </a:rPr>
              <a:t>AND INFRASTRUCTURE</a:t>
            </a:r>
          </a:p>
        </p:txBody>
      </p:sp>
      <p:sp>
        <p:nvSpPr>
          <p:cNvPr id="50" name="Rubrik 1" descr="Organisation">
            <a:extLst>
              <a:ext uri="{FF2B5EF4-FFF2-40B4-BE49-F238E27FC236}">
                <a16:creationId xmlns:a16="http://schemas.microsoft.com/office/drawing/2014/main" id="{0ABC6CD8-0BC7-68B5-9D11-A7A0CDCF7C7F}"/>
              </a:ext>
            </a:extLst>
          </p:cNvPr>
          <p:cNvSpPr txBox="1">
            <a:spLocks/>
          </p:cNvSpPr>
          <p:nvPr/>
        </p:nvSpPr>
        <p:spPr>
          <a:xfrm>
            <a:off x="809989" y="1195540"/>
            <a:ext cx="3591624" cy="790581"/>
          </a:xfrm>
          <a:prstGeom prst="rect">
            <a:avLst/>
          </a:prstGeom>
        </p:spPr>
        <p:txBody>
          <a:bodyPr/>
          <a:lstStyle>
            <a:lvl1pPr algn="l" defTabSz="914400" rtl="0" eaLnBrk="1" latinLnBrk="0" hangingPunct="1">
              <a:lnSpc>
                <a:spcPts val="3600"/>
              </a:lnSpc>
              <a:spcBef>
                <a:spcPct val="0"/>
              </a:spcBef>
              <a:buNone/>
              <a:defRPr sz="3400" b="1" kern="1200">
                <a:solidFill>
                  <a:schemeClr val="tx1"/>
                </a:solidFill>
                <a:latin typeface="+mj-lt"/>
                <a:ea typeface="+mj-ea"/>
                <a:cs typeface="+mj-cs"/>
              </a:defRPr>
            </a:lvl1pPr>
          </a:lstStyle>
          <a:p>
            <a:r>
              <a:rPr lang="sv-SE" dirty="0">
                <a:solidFill>
                  <a:schemeClr val="bg1"/>
                </a:solidFill>
              </a:rPr>
              <a:t>ORGANISATION</a:t>
            </a:r>
          </a:p>
        </p:txBody>
      </p:sp>
    </p:spTree>
    <p:extLst>
      <p:ext uri="{BB962C8B-B14F-4D97-AF65-F5344CB8AC3E}">
        <p14:creationId xmlns:p14="http://schemas.microsoft.com/office/powerpoint/2010/main" val="234994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80FB052-7EF5-4414-B1AA-3C8733427AB6}"/>
              </a:ext>
            </a:extLst>
          </p:cNvPr>
          <p:cNvSpPr>
            <a:spLocks noGrp="1"/>
          </p:cNvSpPr>
          <p:nvPr>
            <p:ph type="title"/>
          </p:nvPr>
        </p:nvSpPr>
        <p:spPr/>
        <p:txBody>
          <a:bodyPr/>
          <a:lstStyle/>
          <a:p>
            <a:r>
              <a:rPr lang="en-GB" dirty="0"/>
              <a:t>Thank you for your attention</a:t>
            </a:r>
          </a:p>
        </p:txBody>
      </p:sp>
      <p:sp>
        <p:nvSpPr>
          <p:cNvPr id="6" name="Platshållare för text 5">
            <a:extLst>
              <a:ext uri="{FF2B5EF4-FFF2-40B4-BE49-F238E27FC236}">
                <a16:creationId xmlns:a16="http://schemas.microsoft.com/office/drawing/2014/main" id="{EAE3C8FA-67DE-40A0-8639-FAA15F2A23DE}"/>
              </a:ext>
            </a:extLst>
          </p:cNvPr>
          <p:cNvSpPr>
            <a:spLocks noGrp="1"/>
          </p:cNvSpPr>
          <p:nvPr>
            <p:ph type="body" sz="quarter" idx="10"/>
          </p:nvPr>
        </p:nvSpPr>
        <p:spPr/>
        <p:txBody>
          <a:bodyPr/>
          <a:lstStyle/>
          <a:p>
            <a:endParaRPr lang="en-GB" dirty="0"/>
          </a:p>
        </p:txBody>
      </p:sp>
      <p:sp>
        <p:nvSpPr>
          <p:cNvPr id="7" name="Platshållare för text 6">
            <a:extLst>
              <a:ext uri="{FF2B5EF4-FFF2-40B4-BE49-F238E27FC236}">
                <a16:creationId xmlns:a16="http://schemas.microsoft.com/office/drawing/2014/main" id="{8D9A40B8-2E9D-4F7A-84FB-1FDC9C2F55F6}"/>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350463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C702346A-DAB4-0D4D-D90E-A8C51E4FF312}"/>
              </a:ext>
            </a:extLst>
          </p:cNvPr>
          <p:cNvSpPr>
            <a:spLocks noGrp="1"/>
          </p:cNvSpPr>
          <p:nvPr>
            <p:ph type="body" sz="quarter" idx="11"/>
          </p:nvPr>
        </p:nvSpPr>
        <p:spPr/>
        <p:txBody>
          <a:bodyPr/>
          <a:lstStyle/>
          <a:p>
            <a:endParaRPr lang="sv-SE"/>
          </a:p>
        </p:txBody>
      </p:sp>
      <p:sp>
        <p:nvSpPr>
          <p:cNvPr id="3" name="Platshållare för bild 2">
            <a:extLst>
              <a:ext uri="{FF2B5EF4-FFF2-40B4-BE49-F238E27FC236}">
                <a16:creationId xmlns:a16="http://schemas.microsoft.com/office/drawing/2014/main" id="{0ED1828C-35E1-E178-8CCF-AA1D17C03724}"/>
              </a:ext>
            </a:extLst>
          </p:cNvPr>
          <p:cNvSpPr>
            <a:spLocks noGrp="1"/>
          </p:cNvSpPr>
          <p:nvPr>
            <p:ph type="pic" sz="quarter" idx="10"/>
          </p:nvPr>
        </p:nvSpPr>
        <p:spPr/>
        <p:txBody>
          <a:bodyPr/>
          <a:lstStyle/>
          <a:p>
            <a:endParaRPr lang="sv-SE"/>
          </a:p>
        </p:txBody>
      </p:sp>
      <p:sp>
        <p:nvSpPr>
          <p:cNvPr id="4" name="Rubrik 3">
            <a:extLst>
              <a:ext uri="{FF2B5EF4-FFF2-40B4-BE49-F238E27FC236}">
                <a16:creationId xmlns:a16="http://schemas.microsoft.com/office/drawing/2014/main" id="{C526A55B-0C9F-9BDB-67D0-0F5E912E91BF}"/>
              </a:ext>
            </a:extLst>
          </p:cNvPr>
          <p:cNvSpPr>
            <a:spLocks noGrp="1"/>
          </p:cNvSpPr>
          <p:nvPr>
            <p:ph type="title"/>
          </p:nvPr>
        </p:nvSpPr>
        <p:spPr/>
        <p:txBody>
          <a:bodyPr/>
          <a:lstStyle/>
          <a:p>
            <a:r>
              <a:rPr lang="en-GB" sz="3200" dirty="0"/>
              <a:t>How to use the SLU presentation </a:t>
            </a:r>
            <a:r>
              <a:rPr lang="en-GB" sz="3200" b="0" dirty="0"/>
              <a:t>(hidden slide)</a:t>
            </a:r>
            <a:r>
              <a:rPr lang="en-GB" sz="3200" dirty="0"/>
              <a:t> 2/3</a:t>
            </a:r>
            <a:endParaRPr lang="sv-SE" sz="3200" dirty="0"/>
          </a:p>
        </p:txBody>
      </p:sp>
      <p:sp>
        <p:nvSpPr>
          <p:cNvPr id="5" name="Platshållare för innehåll 4">
            <a:extLst>
              <a:ext uri="{FF2B5EF4-FFF2-40B4-BE49-F238E27FC236}">
                <a16:creationId xmlns:a16="http://schemas.microsoft.com/office/drawing/2014/main" id="{EB9C64B1-F24C-D4D7-77D5-EB1524B759E0}"/>
              </a:ext>
            </a:extLst>
          </p:cNvPr>
          <p:cNvSpPr>
            <a:spLocks noGrp="1"/>
          </p:cNvSpPr>
          <p:nvPr>
            <p:ph idx="1"/>
          </p:nvPr>
        </p:nvSpPr>
        <p:spPr/>
        <p:txBody>
          <a:bodyPr/>
          <a:lstStyle/>
          <a:p>
            <a:pPr lvl="0"/>
            <a:r>
              <a:rPr lang="en-GB" b="1" dirty="0"/>
              <a:t>Don’t forget our films</a:t>
            </a:r>
            <a:r>
              <a:rPr lang="en-GB" dirty="0"/>
              <a:t>, they are an excellent addition to your SLU presentation: </a:t>
            </a:r>
          </a:p>
          <a:p>
            <a:pPr lvl="0"/>
            <a:r>
              <a:rPr lang="en-GB" u="sng" dirty="0">
                <a:hlinkClick r:id="rId2"/>
              </a:rPr>
              <a:t>https://internt.slu.se/en/support-services/administrative-support/communication/material-templates/ready-to-use/films-about-slu/</a:t>
            </a:r>
            <a:endParaRPr lang="en-GB" u="sng" dirty="0"/>
          </a:p>
          <a:p>
            <a:pPr lvl="0"/>
            <a:r>
              <a:rPr lang="en-GB" i="1" dirty="0"/>
              <a:t>Make sure to download the film to the folder where your ppt file is stored. Play the film from the folder to avoid problems due to e.g. a poor connection.</a:t>
            </a:r>
            <a:endParaRPr lang="sv-SE" dirty="0"/>
          </a:p>
          <a:p>
            <a:pPr marL="0" indent="0">
              <a:buNone/>
            </a:pPr>
            <a:endParaRPr lang="sv-SE" dirty="0"/>
          </a:p>
        </p:txBody>
      </p:sp>
    </p:spTree>
    <p:extLst>
      <p:ext uri="{BB962C8B-B14F-4D97-AF65-F5344CB8AC3E}">
        <p14:creationId xmlns:p14="http://schemas.microsoft.com/office/powerpoint/2010/main" val="187065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30103A-CD2A-23E2-FF5A-6769D12648B7}"/>
              </a:ext>
            </a:extLst>
          </p:cNvPr>
          <p:cNvSpPr>
            <a:spLocks noGrp="1"/>
          </p:cNvSpPr>
          <p:nvPr>
            <p:ph type="title" idx="4294967295"/>
          </p:nvPr>
        </p:nvSpPr>
        <p:spPr>
          <a:xfrm>
            <a:off x="0" y="7280275"/>
            <a:ext cx="10515600" cy="879475"/>
          </a:xfrm>
        </p:spPr>
        <p:txBody>
          <a:bodyPr/>
          <a:lstStyle/>
          <a:p>
            <a:r>
              <a:rPr lang="sv-SE" dirty="0"/>
              <a:t>Science</a:t>
            </a:r>
            <a:r>
              <a:rPr lang="sv-SE" baseline="0" dirty="0"/>
              <a:t> and </a:t>
            </a:r>
            <a:r>
              <a:rPr lang="sv-SE" baseline="0" dirty="0" err="1"/>
              <a:t>education</a:t>
            </a:r>
            <a:r>
              <a:rPr lang="sv-SE" baseline="0" dirty="0"/>
              <a:t> for </a:t>
            </a:r>
            <a:r>
              <a:rPr lang="sv-SE" baseline="0" dirty="0" err="1"/>
              <a:t>sustainable</a:t>
            </a:r>
            <a:r>
              <a:rPr lang="sv-SE" baseline="0" dirty="0"/>
              <a:t> </a:t>
            </a:r>
            <a:r>
              <a:rPr lang="sv-SE" baseline="0" dirty="0" err="1"/>
              <a:t>life</a:t>
            </a:r>
            <a:endParaRPr lang="sv-SE" dirty="0"/>
          </a:p>
        </p:txBody>
      </p:sp>
    </p:spTree>
    <p:extLst>
      <p:ext uri="{BB962C8B-B14F-4D97-AF65-F5344CB8AC3E}">
        <p14:creationId xmlns:p14="http://schemas.microsoft.com/office/powerpoint/2010/main" val="390840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0CA505D8-3DFC-1649-80B4-6229A6BEA254}"/>
              </a:ext>
              <a:ext uri="{C183D7F6-B498-43B3-948B-1728B52AA6E4}">
                <adec:decorative xmlns:adec="http://schemas.microsoft.com/office/drawing/2017/decorative" val="1"/>
              </a:ext>
            </a:extLst>
          </p:cNvPr>
          <p:cNvPicPr>
            <a:picLocks noGrp="1" noChangeAspect="1"/>
          </p:cNvPicPr>
          <p:nvPr>
            <p:ph sz="quarter" idx="11"/>
          </p:nvPr>
        </p:nvPicPr>
        <p:blipFill rotWithShape="1">
          <a:blip r:embed="rId3" cstate="email">
            <a:extLst>
              <a:ext uri="{28A0092B-C50C-407E-A947-70E740481C1C}">
                <a14:useLocalDpi xmlns:a14="http://schemas.microsoft.com/office/drawing/2010/main"/>
              </a:ext>
            </a:extLst>
          </a:blip>
          <a:stretch/>
        </p:blipFill>
        <p:spPr/>
      </p:pic>
      <p:sp>
        <p:nvSpPr>
          <p:cNvPr id="2" name="Rubrik 1">
            <a:extLst>
              <a:ext uri="{FF2B5EF4-FFF2-40B4-BE49-F238E27FC236}">
                <a16:creationId xmlns:a16="http://schemas.microsoft.com/office/drawing/2014/main" id="{48EC38E6-DADD-30CC-99D0-154654E064FF}"/>
              </a:ext>
            </a:extLst>
          </p:cNvPr>
          <p:cNvSpPr>
            <a:spLocks noGrp="1"/>
          </p:cNvSpPr>
          <p:nvPr>
            <p:ph type="title" idx="4294967295"/>
          </p:nvPr>
        </p:nvSpPr>
        <p:spPr>
          <a:xfrm>
            <a:off x="838200" y="2549525"/>
            <a:ext cx="10515600" cy="879475"/>
          </a:xfrm>
        </p:spPr>
        <p:txBody>
          <a:bodyPr/>
          <a:lstStyle/>
          <a:p>
            <a:r>
              <a:rPr lang="sv-SE" dirty="0">
                <a:solidFill>
                  <a:schemeClr val="bg1"/>
                </a:solidFill>
              </a:rPr>
              <a:t>VISION</a:t>
            </a:r>
          </a:p>
        </p:txBody>
      </p:sp>
      <p:pic>
        <p:nvPicPr>
          <p:cNvPr id="20" name="Bildobjekt 19" title="SLU-loggan.">
            <a:extLst>
              <a:ext uri="{FF2B5EF4-FFF2-40B4-BE49-F238E27FC236}">
                <a16:creationId xmlns:a16="http://schemas.microsoft.com/office/drawing/2014/main" id="{68B59373-57E5-1845-BB4E-89590E52189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sp>
        <p:nvSpPr>
          <p:cNvPr id="7" name="Platshållare för innehåll 4">
            <a:extLst>
              <a:ext uri="{FF2B5EF4-FFF2-40B4-BE49-F238E27FC236}">
                <a16:creationId xmlns:a16="http://schemas.microsoft.com/office/drawing/2014/main" id="{089CEA3F-1832-634E-9774-9DF550B1D605}"/>
              </a:ext>
            </a:extLst>
          </p:cNvPr>
          <p:cNvSpPr txBox="1">
            <a:spLocks/>
          </p:cNvSpPr>
          <p:nvPr/>
        </p:nvSpPr>
        <p:spPr>
          <a:xfrm>
            <a:off x="770400" y="3598111"/>
            <a:ext cx="6014864" cy="4605079"/>
          </a:xfrm>
          <a:prstGeom prst="rect">
            <a:avLst/>
          </a:prstGeom>
        </p:spPr>
        <p:txBody>
          <a:bodyPr/>
          <a:lst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dirty="0">
                <a:solidFill>
                  <a:schemeClr val="bg1"/>
                </a:solidFill>
              </a:rPr>
              <a:t>SLU </a:t>
            </a:r>
            <a:r>
              <a:rPr lang="sv-SE" dirty="0" err="1">
                <a:solidFill>
                  <a:schemeClr val="bg1"/>
                </a:solidFill>
              </a:rPr>
              <a:t>plays</a:t>
            </a:r>
            <a:r>
              <a:rPr lang="sv-SE" dirty="0">
                <a:solidFill>
                  <a:schemeClr val="bg1"/>
                </a:solidFill>
              </a:rPr>
              <a:t> a </a:t>
            </a:r>
            <a:r>
              <a:rPr lang="sv-SE" dirty="0" err="1">
                <a:solidFill>
                  <a:schemeClr val="bg1"/>
                </a:solidFill>
              </a:rPr>
              <a:t>key</a:t>
            </a:r>
            <a:r>
              <a:rPr lang="sv-SE" dirty="0">
                <a:solidFill>
                  <a:schemeClr val="bg1"/>
                </a:solidFill>
              </a:rPr>
              <a:t> </a:t>
            </a:r>
            <a:r>
              <a:rPr lang="sv-SE" dirty="0" err="1">
                <a:solidFill>
                  <a:schemeClr val="bg1"/>
                </a:solidFill>
              </a:rPr>
              <a:t>role</a:t>
            </a:r>
            <a:r>
              <a:rPr lang="sv-SE" dirty="0">
                <a:solidFill>
                  <a:schemeClr val="bg1"/>
                </a:solidFill>
              </a:rPr>
              <a:t> in </a:t>
            </a:r>
            <a:r>
              <a:rPr lang="sv-SE" dirty="0" err="1">
                <a:solidFill>
                  <a:schemeClr val="bg1"/>
                </a:solidFill>
              </a:rPr>
              <a:t>development</a:t>
            </a:r>
            <a:r>
              <a:rPr lang="sv-SE" dirty="0">
                <a:solidFill>
                  <a:schemeClr val="bg1"/>
                </a:solidFill>
              </a:rPr>
              <a:t> </a:t>
            </a:r>
            <a:br>
              <a:rPr lang="sv-SE" dirty="0">
                <a:solidFill>
                  <a:schemeClr val="bg1"/>
                </a:solidFill>
              </a:rPr>
            </a:br>
            <a:r>
              <a:rPr lang="sv-SE" dirty="0">
                <a:solidFill>
                  <a:schemeClr val="bg1"/>
                </a:solidFill>
              </a:rPr>
              <a:t>for </a:t>
            </a:r>
            <a:r>
              <a:rPr lang="sv-SE" dirty="0" err="1">
                <a:solidFill>
                  <a:schemeClr val="bg1"/>
                </a:solidFill>
              </a:rPr>
              <a:t>sustainable</a:t>
            </a:r>
            <a:r>
              <a:rPr lang="sv-SE" dirty="0">
                <a:solidFill>
                  <a:schemeClr val="bg1"/>
                </a:solidFill>
              </a:rPr>
              <a:t> </a:t>
            </a:r>
            <a:r>
              <a:rPr lang="sv-SE" dirty="0" err="1">
                <a:solidFill>
                  <a:schemeClr val="bg1"/>
                </a:solidFill>
              </a:rPr>
              <a:t>life</a:t>
            </a:r>
            <a:r>
              <a:rPr lang="sv-SE" dirty="0">
                <a:solidFill>
                  <a:schemeClr val="bg1"/>
                </a:solidFill>
              </a:rPr>
              <a:t>, </a:t>
            </a:r>
            <a:r>
              <a:rPr lang="sv-SE" dirty="0" err="1">
                <a:solidFill>
                  <a:schemeClr val="bg1"/>
                </a:solidFill>
              </a:rPr>
              <a:t>based</a:t>
            </a:r>
            <a:r>
              <a:rPr lang="sv-SE" dirty="0">
                <a:solidFill>
                  <a:schemeClr val="bg1"/>
                </a:solidFill>
              </a:rPr>
              <a:t> on science </a:t>
            </a:r>
            <a:br>
              <a:rPr lang="sv-SE" dirty="0">
                <a:solidFill>
                  <a:schemeClr val="bg1"/>
                </a:solidFill>
              </a:rPr>
            </a:br>
            <a:r>
              <a:rPr lang="sv-SE" dirty="0">
                <a:solidFill>
                  <a:schemeClr val="bg1"/>
                </a:solidFill>
              </a:rPr>
              <a:t>and </a:t>
            </a:r>
            <a:r>
              <a:rPr lang="sv-SE" dirty="0" err="1">
                <a:solidFill>
                  <a:schemeClr val="bg1"/>
                </a:solidFill>
              </a:rPr>
              <a:t>education</a:t>
            </a:r>
            <a:r>
              <a:rPr lang="sv-SE" dirty="0">
                <a:solidFill>
                  <a:schemeClr val="bg1"/>
                </a:solidFill>
              </a:rPr>
              <a:t>.</a:t>
            </a:r>
            <a:endParaRPr lang="sv-SE" b="1" dirty="0">
              <a:solidFill>
                <a:schemeClr val="bg1"/>
              </a:solidFill>
            </a:endParaRPr>
          </a:p>
        </p:txBody>
      </p:sp>
    </p:spTree>
    <p:extLst>
      <p:ext uri="{BB962C8B-B14F-4D97-AF65-F5344CB8AC3E}">
        <p14:creationId xmlns:p14="http://schemas.microsoft.com/office/powerpoint/2010/main" val="362825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title="SLU profile collage.">
            <a:extLst>
              <a:ext uri="{FF2B5EF4-FFF2-40B4-BE49-F238E27FC236}">
                <a16:creationId xmlns:a16="http://schemas.microsoft.com/office/drawing/2014/main" id="{4ACDE713-96DB-B544-8CFB-A2867DD29624}"/>
              </a:ext>
            </a:extLst>
          </p:cNvPr>
          <p:cNvPicPr>
            <a:picLocks noGrp="1" noChangeAspect="1"/>
          </p:cNvPicPr>
          <p:nvPr>
            <p:ph sz="quarter" idx="11"/>
          </p:nvPr>
        </p:nvPicPr>
        <p:blipFill>
          <a:blip r:embed="rId3">
            <a:extLst>
              <a:ext uri="{28A0092B-C50C-407E-A947-70E740481C1C}">
                <a14:useLocalDpi xmlns:a14="http://schemas.microsoft.com/office/drawing/2010/main"/>
              </a:ext>
            </a:extLst>
          </a:blip>
          <a:stretch>
            <a:fillRect/>
          </a:stretch>
        </p:blipFill>
        <p:spPr/>
      </p:pic>
      <p:sp>
        <p:nvSpPr>
          <p:cNvPr id="2" name="Rubrik 1">
            <a:extLst>
              <a:ext uri="{FF2B5EF4-FFF2-40B4-BE49-F238E27FC236}">
                <a16:creationId xmlns:a16="http://schemas.microsoft.com/office/drawing/2014/main" id="{685672B1-6555-0566-7A03-9C7E85A1E9E5}"/>
              </a:ext>
            </a:extLst>
          </p:cNvPr>
          <p:cNvSpPr>
            <a:spLocks noGrp="1"/>
          </p:cNvSpPr>
          <p:nvPr>
            <p:ph type="title" idx="4294967295"/>
          </p:nvPr>
        </p:nvSpPr>
        <p:spPr>
          <a:xfrm>
            <a:off x="838200" y="800100"/>
            <a:ext cx="10515600" cy="879475"/>
          </a:xfrm>
        </p:spPr>
        <p:txBody>
          <a:bodyPr/>
          <a:lstStyle/>
          <a:p>
            <a:r>
              <a:rPr lang="sv-SE" dirty="0">
                <a:solidFill>
                  <a:schemeClr val="bg1"/>
                </a:solidFill>
              </a:rPr>
              <a:t>MISSION STATEMENT</a:t>
            </a:r>
          </a:p>
        </p:txBody>
      </p:sp>
      <p:pic>
        <p:nvPicPr>
          <p:cNvPr id="20" name="Bildobjekt 19" title="SLU logotype.">
            <a:extLst>
              <a:ext uri="{FF2B5EF4-FFF2-40B4-BE49-F238E27FC236}">
                <a16:creationId xmlns:a16="http://schemas.microsoft.com/office/drawing/2014/main" id="{68B59373-57E5-1845-BB4E-89590E52189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sp>
        <p:nvSpPr>
          <p:cNvPr id="13" name="Platshållare för innehåll 4">
            <a:extLst>
              <a:ext uri="{FF2B5EF4-FFF2-40B4-BE49-F238E27FC236}">
                <a16:creationId xmlns:a16="http://schemas.microsoft.com/office/drawing/2014/main" id="{F7B9D967-2854-954B-AAC7-BE22D0D77DF5}"/>
              </a:ext>
            </a:extLst>
          </p:cNvPr>
          <p:cNvSpPr txBox="1">
            <a:spLocks/>
          </p:cNvSpPr>
          <p:nvPr/>
        </p:nvSpPr>
        <p:spPr>
          <a:xfrm>
            <a:off x="770400" y="1880315"/>
            <a:ext cx="5709425" cy="4605079"/>
          </a:xfrm>
          <a:prstGeom prst="rect">
            <a:avLst/>
          </a:prstGeom>
        </p:spPr>
        <p:txBody>
          <a:bodyPr/>
          <a:lst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sv-SE" dirty="0">
                <a:solidFill>
                  <a:schemeClr val="bg1"/>
                </a:solidFill>
              </a:rPr>
              <a:t>SLU </a:t>
            </a:r>
            <a:r>
              <a:rPr lang="sv-SE" dirty="0" err="1">
                <a:solidFill>
                  <a:schemeClr val="bg1"/>
                </a:solidFill>
              </a:rPr>
              <a:t>conducts</a:t>
            </a:r>
            <a:r>
              <a:rPr lang="sv-SE" dirty="0">
                <a:solidFill>
                  <a:schemeClr val="bg1"/>
                </a:solidFill>
              </a:rPr>
              <a:t> </a:t>
            </a:r>
            <a:r>
              <a:rPr lang="sv-SE" dirty="0" err="1">
                <a:solidFill>
                  <a:schemeClr val="bg1"/>
                </a:solidFill>
              </a:rPr>
              <a:t>education</a:t>
            </a:r>
            <a:r>
              <a:rPr lang="sv-SE" dirty="0">
                <a:solidFill>
                  <a:schemeClr val="bg1"/>
                </a:solidFill>
              </a:rPr>
              <a:t>, research </a:t>
            </a:r>
            <a:br>
              <a:rPr lang="sv-SE" dirty="0">
                <a:solidFill>
                  <a:schemeClr val="bg1"/>
                </a:solidFill>
              </a:rPr>
            </a:br>
            <a:r>
              <a:rPr lang="sv-SE" dirty="0">
                <a:solidFill>
                  <a:schemeClr val="bg1"/>
                </a:solidFill>
              </a:rPr>
              <a:t>and </a:t>
            </a:r>
            <a:r>
              <a:rPr lang="sv-SE" dirty="0" err="1">
                <a:solidFill>
                  <a:schemeClr val="bg1"/>
                </a:solidFill>
              </a:rPr>
              <a:t>environmental</a:t>
            </a:r>
            <a:r>
              <a:rPr lang="sv-SE" dirty="0">
                <a:solidFill>
                  <a:schemeClr val="bg1"/>
                </a:solidFill>
              </a:rPr>
              <a:t> </a:t>
            </a:r>
            <a:r>
              <a:rPr lang="sv-SE" dirty="0" err="1">
                <a:solidFill>
                  <a:schemeClr val="bg1"/>
                </a:solidFill>
              </a:rPr>
              <a:t>monitoring</a:t>
            </a:r>
            <a:r>
              <a:rPr lang="sv-SE" dirty="0">
                <a:solidFill>
                  <a:schemeClr val="bg1"/>
                </a:solidFill>
              </a:rPr>
              <a:t> and </a:t>
            </a:r>
            <a:r>
              <a:rPr lang="sv-SE" dirty="0" err="1">
                <a:solidFill>
                  <a:schemeClr val="bg1"/>
                </a:solidFill>
              </a:rPr>
              <a:t>assessment</a:t>
            </a:r>
            <a:r>
              <a:rPr lang="sv-SE" dirty="0">
                <a:solidFill>
                  <a:schemeClr val="bg1"/>
                </a:solidFill>
              </a:rPr>
              <a:t> in </a:t>
            </a:r>
            <a:r>
              <a:rPr lang="sv-SE" dirty="0" err="1">
                <a:solidFill>
                  <a:schemeClr val="bg1"/>
                </a:solidFill>
              </a:rPr>
              <a:t>collaboration</a:t>
            </a:r>
            <a:r>
              <a:rPr lang="sv-SE" dirty="0">
                <a:solidFill>
                  <a:schemeClr val="bg1"/>
                </a:solidFill>
              </a:rPr>
              <a:t> </a:t>
            </a:r>
            <a:r>
              <a:rPr lang="sv-SE" dirty="0" err="1">
                <a:solidFill>
                  <a:schemeClr val="bg1"/>
                </a:solidFill>
              </a:rPr>
              <a:t>with</a:t>
            </a:r>
            <a:r>
              <a:rPr lang="sv-SE" dirty="0">
                <a:solidFill>
                  <a:schemeClr val="bg1"/>
                </a:solidFill>
              </a:rPr>
              <a:t> </a:t>
            </a:r>
            <a:br>
              <a:rPr lang="sv-SE" dirty="0">
                <a:solidFill>
                  <a:schemeClr val="bg1"/>
                </a:solidFill>
              </a:rPr>
            </a:br>
            <a:r>
              <a:rPr lang="sv-SE" dirty="0" err="1">
                <a:solidFill>
                  <a:schemeClr val="bg1"/>
                </a:solidFill>
              </a:rPr>
              <a:t>society</a:t>
            </a:r>
            <a:r>
              <a:rPr lang="sv-SE" dirty="0">
                <a:solidFill>
                  <a:schemeClr val="bg1"/>
                </a:solidFill>
              </a:rPr>
              <a:t> at </a:t>
            </a:r>
            <a:r>
              <a:rPr lang="sv-SE" dirty="0" err="1">
                <a:solidFill>
                  <a:schemeClr val="bg1"/>
                </a:solidFill>
              </a:rPr>
              <a:t>large</a:t>
            </a:r>
            <a:r>
              <a:rPr lang="sv-SE" dirty="0">
                <a:solidFill>
                  <a:schemeClr val="bg1"/>
                </a:solidFill>
              </a:rPr>
              <a:t>. </a:t>
            </a:r>
          </a:p>
          <a:p>
            <a:pPr marL="0" lvl="0" indent="0">
              <a:buNone/>
              <a:defRPr/>
            </a:pPr>
            <a:r>
              <a:rPr lang="sv-SE" dirty="0" err="1">
                <a:solidFill>
                  <a:schemeClr val="bg1"/>
                </a:solidFill>
              </a:rPr>
              <a:t>Through</a:t>
            </a:r>
            <a:r>
              <a:rPr lang="sv-SE" dirty="0">
                <a:solidFill>
                  <a:schemeClr val="bg1"/>
                </a:solidFill>
              </a:rPr>
              <a:t> </a:t>
            </a:r>
            <a:r>
              <a:rPr lang="sv-SE" dirty="0" err="1">
                <a:solidFill>
                  <a:schemeClr val="bg1"/>
                </a:solidFill>
              </a:rPr>
              <a:t>our</a:t>
            </a:r>
            <a:r>
              <a:rPr lang="sv-SE" dirty="0">
                <a:solidFill>
                  <a:schemeClr val="bg1"/>
                </a:solidFill>
              </a:rPr>
              <a:t> focus on the </a:t>
            </a:r>
            <a:r>
              <a:rPr lang="sv-SE" dirty="0" err="1">
                <a:solidFill>
                  <a:schemeClr val="bg1"/>
                </a:solidFill>
              </a:rPr>
              <a:t>interaction</a:t>
            </a:r>
            <a:r>
              <a:rPr lang="sv-SE" dirty="0">
                <a:solidFill>
                  <a:schemeClr val="bg1"/>
                </a:solidFill>
              </a:rPr>
              <a:t> </a:t>
            </a:r>
            <a:r>
              <a:rPr lang="sv-SE" dirty="0" err="1">
                <a:solidFill>
                  <a:schemeClr val="bg1"/>
                </a:solidFill>
              </a:rPr>
              <a:t>between</a:t>
            </a:r>
            <a:r>
              <a:rPr lang="sv-SE" dirty="0">
                <a:solidFill>
                  <a:schemeClr val="bg1"/>
                </a:solidFill>
              </a:rPr>
              <a:t> humans, animals and </a:t>
            </a:r>
            <a:r>
              <a:rPr lang="sv-SE" dirty="0" err="1">
                <a:solidFill>
                  <a:schemeClr val="bg1"/>
                </a:solidFill>
              </a:rPr>
              <a:t>ecosystems</a:t>
            </a:r>
            <a:r>
              <a:rPr lang="sv-SE" dirty="0">
                <a:solidFill>
                  <a:schemeClr val="bg1"/>
                </a:solidFill>
              </a:rPr>
              <a:t> and the </a:t>
            </a:r>
            <a:r>
              <a:rPr lang="sv-SE" dirty="0" err="1">
                <a:solidFill>
                  <a:schemeClr val="bg1"/>
                </a:solidFill>
              </a:rPr>
              <a:t>responsible</a:t>
            </a:r>
            <a:r>
              <a:rPr lang="sv-SE" dirty="0">
                <a:solidFill>
                  <a:schemeClr val="bg1"/>
                </a:solidFill>
              </a:rPr>
              <a:t> </a:t>
            </a:r>
            <a:r>
              <a:rPr lang="sv-SE" dirty="0" err="1">
                <a:solidFill>
                  <a:schemeClr val="bg1"/>
                </a:solidFill>
              </a:rPr>
              <a:t>use</a:t>
            </a:r>
            <a:r>
              <a:rPr lang="sv-SE" dirty="0">
                <a:solidFill>
                  <a:schemeClr val="bg1"/>
                </a:solidFill>
              </a:rPr>
              <a:t> </a:t>
            </a:r>
            <a:r>
              <a:rPr lang="sv-SE" dirty="0" err="1">
                <a:solidFill>
                  <a:schemeClr val="bg1"/>
                </a:solidFill>
              </a:rPr>
              <a:t>of</a:t>
            </a:r>
            <a:r>
              <a:rPr lang="sv-SE" dirty="0">
                <a:solidFill>
                  <a:schemeClr val="bg1"/>
                </a:solidFill>
              </a:rPr>
              <a:t> </a:t>
            </a:r>
            <a:r>
              <a:rPr lang="sv-SE" dirty="0" err="1">
                <a:solidFill>
                  <a:schemeClr val="bg1"/>
                </a:solidFill>
              </a:rPr>
              <a:t>natural</a:t>
            </a:r>
            <a:r>
              <a:rPr lang="sv-SE" dirty="0">
                <a:solidFill>
                  <a:schemeClr val="bg1"/>
                </a:solidFill>
              </a:rPr>
              <a:t> </a:t>
            </a:r>
            <a:r>
              <a:rPr lang="sv-SE" dirty="0" err="1">
                <a:solidFill>
                  <a:schemeClr val="bg1"/>
                </a:solidFill>
              </a:rPr>
              <a:t>resources</a:t>
            </a:r>
            <a:r>
              <a:rPr lang="sv-SE" dirty="0">
                <a:solidFill>
                  <a:schemeClr val="bg1"/>
                </a:solidFill>
              </a:rPr>
              <a:t>, </a:t>
            </a:r>
            <a:r>
              <a:rPr lang="sv-SE" dirty="0" err="1">
                <a:solidFill>
                  <a:schemeClr val="bg1"/>
                </a:solidFill>
              </a:rPr>
              <a:t>we</a:t>
            </a:r>
            <a:r>
              <a:rPr lang="sv-SE" dirty="0">
                <a:solidFill>
                  <a:schemeClr val="bg1"/>
                </a:solidFill>
              </a:rPr>
              <a:t> </a:t>
            </a:r>
            <a:r>
              <a:rPr lang="sv-SE" dirty="0" err="1">
                <a:solidFill>
                  <a:schemeClr val="bg1"/>
                </a:solidFill>
              </a:rPr>
              <a:t>contribute</a:t>
            </a:r>
            <a:r>
              <a:rPr lang="sv-SE" dirty="0">
                <a:solidFill>
                  <a:schemeClr val="bg1"/>
                </a:solidFill>
              </a:rPr>
              <a:t> to </a:t>
            </a:r>
            <a:r>
              <a:rPr lang="sv-SE" dirty="0" err="1">
                <a:solidFill>
                  <a:schemeClr val="bg1"/>
                </a:solidFill>
              </a:rPr>
              <a:t>sustainable</a:t>
            </a:r>
            <a:r>
              <a:rPr lang="sv-SE" dirty="0">
                <a:solidFill>
                  <a:schemeClr val="bg1"/>
                </a:solidFill>
              </a:rPr>
              <a:t> </a:t>
            </a:r>
            <a:r>
              <a:rPr lang="sv-SE" dirty="0" err="1">
                <a:solidFill>
                  <a:schemeClr val="bg1"/>
                </a:solidFill>
              </a:rPr>
              <a:t>societal</a:t>
            </a:r>
            <a:r>
              <a:rPr lang="sv-SE" dirty="0">
                <a:solidFill>
                  <a:schemeClr val="bg1"/>
                </a:solidFill>
              </a:rPr>
              <a:t> </a:t>
            </a:r>
            <a:r>
              <a:rPr lang="sv-SE" dirty="0" err="1">
                <a:solidFill>
                  <a:schemeClr val="bg1"/>
                </a:solidFill>
              </a:rPr>
              <a:t>development</a:t>
            </a:r>
            <a:r>
              <a:rPr lang="sv-SE" dirty="0">
                <a:solidFill>
                  <a:schemeClr val="bg1"/>
                </a:solidFill>
              </a:rPr>
              <a:t> and </a:t>
            </a:r>
            <a:r>
              <a:rPr lang="sv-SE" dirty="0" err="1">
                <a:solidFill>
                  <a:schemeClr val="bg1"/>
                </a:solidFill>
              </a:rPr>
              <a:t>good</a:t>
            </a:r>
            <a:r>
              <a:rPr lang="sv-SE" dirty="0">
                <a:solidFill>
                  <a:schemeClr val="bg1"/>
                </a:solidFill>
              </a:rPr>
              <a:t> </a:t>
            </a:r>
            <a:r>
              <a:rPr lang="sv-SE" dirty="0" err="1">
                <a:solidFill>
                  <a:schemeClr val="bg1"/>
                </a:solidFill>
              </a:rPr>
              <a:t>living</a:t>
            </a:r>
            <a:r>
              <a:rPr lang="sv-SE" dirty="0">
                <a:solidFill>
                  <a:schemeClr val="bg1"/>
                </a:solidFill>
              </a:rPr>
              <a:t> </a:t>
            </a:r>
            <a:r>
              <a:rPr lang="sv-SE" dirty="0" err="1">
                <a:solidFill>
                  <a:schemeClr val="bg1"/>
                </a:solidFill>
              </a:rPr>
              <a:t>conditions</a:t>
            </a:r>
            <a:r>
              <a:rPr lang="sv-SE" dirty="0">
                <a:solidFill>
                  <a:schemeClr val="bg1"/>
                </a:solidFill>
              </a:rPr>
              <a:t> on </a:t>
            </a:r>
            <a:r>
              <a:rPr lang="sv-SE" dirty="0" err="1">
                <a:solidFill>
                  <a:schemeClr val="bg1"/>
                </a:solidFill>
              </a:rPr>
              <a:t>our</a:t>
            </a:r>
            <a:r>
              <a:rPr lang="sv-SE" dirty="0">
                <a:solidFill>
                  <a:schemeClr val="bg1"/>
                </a:solidFill>
              </a:rPr>
              <a:t> planet.</a:t>
            </a:r>
            <a:endParaRPr kumimoji="0" lang="sv-SE" sz="2400" b="1"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279702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a:t>PRESENTATION OF SLU</a:t>
            </a:r>
            <a:endParaRPr lang="sv-SE" dirty="0"/>
          </a:p>
        </p:txBody>
      </p:sp>
      <p:sp>
        <p:nvSpPr>
          <p:cNvPr id="3" name="Platshållare för text 2"/>
          <p:cNvSpPr>
            <a:spLocks noGrp="1"/>
          </p:cNvSpPr>
          <p:nvPr>
            <p:ph type="body" sz="quarter" idx="10"/>
          </p:nvPr>
        </p:nvSpPr>
        <p:spPr>
          <a:xfrm>
            <a:off x="722313" y="1960814"/>
            <a:ext cx="9389250" cy="4343400"/>
          </a:xfrm>
        </p:spPr>
        <p:txBody>
          <a:bodyPr/>
          <a:lstStyle/>
          <a:p>
            <a:pPr lvl="0"/>
            <a:r>
              <a:rPr lang="en-GB" dirty="0"/>
              <a:t>We take on fundamental issues that affect all of us</a:t>
            </a:r>
            <a:endParaRPr lang="sv-SE" dirty="0"/>
          </a:p>
          <a:p>
            <a:pPr lvl="0"/>
            <a:r>
              <a:rPr lang="en-GB" dirty="0"/>
              <a:t>We are a world-class international university</a:t>
            </a:r>
            <a:endParaRPr lang="sv-SE" dirty="0"/>
          </a:p>
          <a:p>
            <a:pPr lvl="0"/>
            <a:r>
              <a:rPr lang="en-GB" dirty="0"/>
              <a:t>We make the world a better place</a:t>
            </a:r>
          </a:p>
          <a:p>
            <a:pPr lvl="0"/>
            <a:r>
              <a:rPr lang="en-GB" dirty="0"/>
              <a:t>A climate-neutral SLU by 2027</a:t>
            </a:r>
            <a:endParaRPr lang="sv-SE" dirty="0"/>
          </a:p>
          <a:p>
            <a:pPr lvl="0"/>
            <a:r>
              <a:rPr lang="en-GB" dirty="0"/>
              <a:t>Education</a:t>
            </a:r>
            <a:endParaRPr lang="sv-SE" dirty="0"/>
          </a:p>
          <a:p>
            <a:pPr lvl="0"/>
            <a:r>
              <a:rPr lang="en-GB" dirty="0"/>
              <a:t>Research</a:t>
            </a:r>
            <a:endParaRPr lang="sv-SE" dirty="0"/>
          </a:p>
          <a:p>
            <a:pPr lvl="0"/>
            <a:r>
              <a:rPr lang="en-GB" dirty="0"/>
              <a:t>Environmental  monitoring and </a:t>
            </a:r>
            <a:r>
              <a:rPr lang="sv-SE" dirty="0" err="1"/>
              <a:t>assessment</a:t>
            </a:r>
            <a:endParaRPr lang="sv-SE" dirty="0"/>
          </a:p>
          <a:p>
            <a:pPr lvl="0"/>
            <a:r>
              <a:rPr lang="en-GB" dirty="0"/>
              <a:t>Collaboration</a:t>
            </a:r>
            <a:endParaRPr lang="sv-SE" dirty="0"/>
          </a:p>
          <a:p>
            <a:pPr lvl="0"/>
            <a:r>
              <a:rPr lang="en-GB" dirty="0"/>
              <a:t>SLU in Sweden, Infrastructure, Organisation, SLU in figures etc.</a:t>
            </a:r>
            <a:endParaRPr lang="sv-SE" dirty="0"/>
          </a:p>
        </p:txBody>
      </p:sp>
    </p:spTree>
    <p:extLst>
      <p:ext uri="{BB962C8B-B14F-4D97-AF65-F5344CB8AC3E}">
        <p14:creationId xmlns:p14="http://schemas.microsoft.com/office/powerpoint/2010/main" val="272841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1">
            <a:extLst>
              <a:ext uri="{FF2B5EF4-FFF2-40B4-BE49-F238E27FC236}">
                <a16:creationId xmlns:a16="http://schemas.microsoft.com/office/drawing/2014/main" id="{2A0C584B-3A33-E4A0-6F74-BE174A454D31}"/>
              </a:ext>
            </a:extLst>
          </p:cNvPr>
          <p:cNvSpPr>
            <a:spLocks noGrp="1"/>
          </p:cNvSpPr>
          <p:nvPr>
            <p:ph sz="quarter" idx="11"/>
          </p:nvPr>
        </p:nvSpPr>
        <p:spPr>
          <a:xfrm>
            <a:off x="0" y="0"/>
            <a:ext cx="12192000" cy="6858000"/>
          </a:xfrm>
          <a:blipFill>
            <a:blip r:embed="rId3"/>
            <a:stretch>
              <a:fillRect/>
            </a:stretch>
          </a:blipFill>
        </p:spPr>
        <p:txBody>
          <a:bodyPr/>
          <a:lstStyle/>
          <a:p>
            <a:endParaRPr lang="sv-SE" dirty="0"/>
          </a:p>
        </p:txBody>
      </p:sp>
      <p:sp>
        <p:nvSpPr>
          <p:cNvPr id="2" name="Rubrik 1">
            <a:extLst>
              <a:ext uri="{FF2B5EF4-FFF2-40B4-BE49-F238E27FC236}">
                <a16:creationId xmlns:a16="http://schemas.microsoft.com/office/drawing/2014/main" id="{89ACE741-C37C-41EE-205C-C58EDE18751F}"/>
              </a:ext>
            </a:extLst>
          </p:cNvPr>
          <p:cNvSpPr>
            <a:spLocks noGrp="1"/>
          </p:cNvSpPr>
          <p:nvPr>
            <p:ph type="title" idx="4294967295"/>
          </p:nvPr>
        </p:nvSpPr>
        <p:spPr>
          <a:xfrm>
            <a:off x="881611" y="800100"/>
            <a:ext cx="5645150" cy="1658938"/>
          </a:xfrm>
        </p:spPr>
        <p:txBody>
          <a:bodyPr/>
          <a:lstStyle/>
          <a:p>
            <a:r>
              <a:rPr lang="sv-SE" dirty="0">
                <a:solidFill>
                  <a:schemeClr val="bg1"/>
                </a:solidFill>
              </a:rPr>
              <a:t>WE ARE A WORLD-CLASS INTERNATIONAL UNIVERSITY</a:t>
            </a:r>
          </a:p>
        </p:txBody>
      </p:sp>
      <p:pic>
        <p:nvPicPr>
          <p:cNvPr id="7" name="Bildobjekt 6" title="SLU logotype.">
            <a:extLst>
              <a:ext uri="{FF2B5EF4-FFF2-40B4-BE49-F238E27FC236}">
                <a16:creationId xmlns:a16="http://schemas.microsoft.com/office/drawing/2014/main" id="{A3E3E951-E7B7-524A-90E8-5A17F390862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sp>
        <p:nvSpPr>
          <p:cNvPr id="5" name="Platshållare för innehåll 4">
            <a:extLst>
              <a:ext uri="{FF2B5EF4-FFF2-40B4-BE49-F238E27FC236}">
                <a16:creationId xmlns:a16="http://schemas.microsoft.com/office/drawing/2014/main" id="{C82BE354-AC8A-0A42-9948-811A96BFEC33}"/>
              </a:ext>
            </a:extLst>
          </p:cNvPr>
          <p:cNvSpPr txBox="1">
            <a:spLocks/>
          </p:cNvSpPr>
          <p:nvPr/>
        </p:nvSpPr>
        <p:spPr>
          <a:xfrm>
            <a:off x="770400" y="2760785"/>
            <a:ext cx="5168055" cy="3861797"/>
          </a:xfrm>
          <a:prstGeom prst="rect">
            <a:avLst/>
          </a:prstGeom>
        </p:spPr>
        <p:txBody>
          <a:bodyPr/>
          <a:lst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ts val="3000"/>
              </a:lnSpc>
              <a:spcBef>
                <a:spcPts val="1000"/>
              </a:spcBef>
              <a:spcAft>
                <a:spcPts val="0"/>
              </a:spcAft>
              <a:buClrTx/>
              <a:buSzPct val="90000"/>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a:ea typeface="+mn-ea"/>
                <a:cs typeface="+mn-cs"/>
              </a:rPr>
              <a:t>High scientific quality in our fields</a:t>
            </a:r>
            <a:endParaRPr kumimoji="0" lang="sv-SE" sz="2400" b="0" i="0" u="none" strike="noStrike" kern="1200" cap="none" spc="0" normalizeH="0" baseline="0" noProof="0" dirty="0">
              <a:ln>
                <a:noFill/>
              </a:ln>
              <a:solidFill>
                <a:prstClr val="white"/>
              </a:solidFill>
              <a:effectLst/>
              <a:uLnTx/>
              <a:uFillTx/>
              <a:latin typeface="Arial"/>
              <a:ea typeface="+mn-ea"/>
              <a:cs typeface="+mn-cs"/>
            </a:endParaRPr>
          </a:p>
          <a:p>
            <a:pPr marL="228600" marR="0" lvl="0" indent="-228600" algn="l" defTabSz="914400" rtl="0" eaLnBrk="1" fontAlgn="auto" latinLnBrk="0" hangingPunct="1">
              <a:lnSpc>
                <a:spcPts val="3000"/>
              </a:lnSpc>
              <a:spcBef>
                <a:spcPts val="1000"/>
              </a:spcBef>
              <a:spcAft>
                <a:spcPts val="0"/>
              </a:spcAft>
              <a:buClrTx/>
              <a:buSzPct val="90000"/>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a:ea typeface="+mn-ea"/>
                <a:cs typeface="+mn-cs"/>
              </a:rPr>
              <a:t>One of the world’s top 200</a:t>
            </a:r>
            <a:endParaRPr kumimoji="0" lang="sv-SE" sz="2400" b="0" i="0" u="none" strike="noStrike" kern="1200" cap="none" spc="0" normalizeH="0" baseline="0" noProof="0" dirty="0">
              <a:ln>
                <a:noFill/>
              </a:ln>
              <a:solidFill>
                <a:prstClr val="white"/>
              </a:solidFill>
              <a:effectLst/>
              <a:uLnTx/>
              <a:uFillTx/>
              <a:latin typeface="Arial"/>
              <a:ea typeface="+mn-ea"/>
              <a:cs typeface="+mn-cs"/>
            </a:endParaRPr>
          </a:p>
          <a:p>
            <a:pPr marL="228600" marR="0" lvl="0" indent="-228600" algn="l" defTabSz="914400" rtl="0" eaLnBrk="1" fontAlgn="auto" latinLnBrk="0" hangingPunct="1">
              <a:lnSpc>
                <a:spcPts val="3000"/>
              </a:lnSpc>
              <a:spcBef>
                <a:spcPts val="1000"/>
              </a:spcBef>
              <a:spcAft>
                <a:spcPts val="0"/>
              </a:spcAft>
              <a:buClrTx/>
              <a:buSzPct val="90000"/>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Arial"/>
                <a:ea typeface="+mn-ea"/>
                <a:cs typeface="+mn-cs"/>
              </a:rPr>
              <a:t>Number </a:t>
            </a:r>
            <a:r>
              <a:rPr lang="en-GB" dirty="0">
                <a:solidFill>
                  <a:prstClr val="white"/>
                </a:solidFill>
                <a:latin typeface="Arial"/>
              </a:rPr>
              <a:t>49</a:t>
            </a:r>
            <a:r>
              <a:rPr kumimoji="0" lang="en-GB" sz="2400" b="0" i="0" u="none" strike="noStrike" kern="1200" cap="none" spc="0" normalizeH="0" baseline="0" noProof="0" dirty="0">
                <a:ln>
                  <a:noFill/>
                </a:ln>
                <a:solidFill>
                  <a:prstClr val="white"/>
                </a:solidFill>
                <a:effectLst/>
                <a:uLnTx/>
                <a:uFillTx/>
                <a:latin typeface="Arial"/>
                <a:ea typeface="+mn-ea"/>
                <a:cs typeface="+mn-cs"/>
              </a:rPr>
              <a:t> of young </a:t>
            </a:r>
            <a:br>
              <a:rPr kumimoji="0" lang="en-GB" sz="2400" b="0" i="0" u="none" strike="noStrike" kern="1200" cap="none" spc="0" normalizeH="0" baseline="0" noProof="0" dirty="0">
                <a:ln>
                  <a:noFill/>
                </a:ln>
                <a:solidFill>
                  <a:prstClr val="white"/>
                </a:solidFill>
                <a:effectLst/>
                <a:uLnTx/>
                <a:uFillTx/>
                <a:latin typeface="Arial"/>
                <a:ea typeface="+mn-ea"/>
                <a:cs typeface="+mn-cs"/>
              </a:rPr>
            </a:br>
            <a:r>
              <a:rPr kumimoji="0" lang="en-GB" sz="2400" b="0" i="0" u="none" strike="noStrike" kern="1200" cap="none" spc="0" normalizeH="0" baseline="0" noProof="0" dirty="0">
                <a:ln>
                  <a:noFill/>
                </a:ln>
                <a:solidFill>
                  <a:prstClr val="white"/>
                </a:solidFill>
                <a:effectLst/>
                <a:uLnTx/>
                <a:uFillTx/>
                <a:latin typeface="Arial"/>
                <a:ea typeface="+mn-ea"/>
                <a:cs typeface="+mn-cs"/>
              </a:rPr>
              <a:t>universities worldwide</a:t>
            </a:r>
          </a:p>
        </p:txBody>
      </p:sp>
    </p:spTree>
    <p:extLst>
      <p:ext uri="{BB962C8B-B14F-4D97-AF65-F5344CB8AC3E}">
        <p14:creationId xmlns:p14="http://schemas.microsoft.com/office/powerpoint/2010/main" val="341001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Image showing bees collaborating to maintain the honeycomb.">
            <a:extLst>
              <a:ext uri="{FF2B5EF4-FFF2-40B4-BE49-F238E27FC236}">
                <a16:creationId xmlns:a16="http://schemas.microsoft.com/office/drawing/2014/main" id="{B9309AB2-FEE3-FA73-7778-83CC91C29CE7}"/>
              </a:ext>
            </a:extLst>
          </p:cNvPr>
          <p:cNvPicPr>
            <a:picLocks noChangeAspect="1"/>
          </p:cNvPicPr>
          <p:nvPr/>
        </p:nvPicPr>
        <p:blipFill rotWithShape="1">
          <a:blip r:embed="rId3">
            <a:extLst>
              <a:ext uri="{28A0092B-C50C-407E-A947-70E740481C1C}">
                <a14:useLocalDpi xmlns:a14="http://schemas.microsoft.com/office/drawing/2010/main" val="0"/>
              </a:ext>
            </a:extLst>
          </a:blip>
          <a:srcRect t="2139" b="2524"/>
          <a:stretch/>
        </p:blipFill>
        <p:spPr>
          <a:xfrm>
            <a:off x="0" y="0"/>
            <a:ext cx="12239169" cy="6858000"/>
          </a:xfrm>
          <a:prstGeom prst="rect">
            <a:avLst/>
          </a:prstGeom>
        </p:spPr>
      </p:pic>
      <p:sp>
        <p:nvSpPr>
          <p:cNvPr id="3" name="Platshållare för innehåll 2">
            <a:extLst>
              <a:ext uri="{FF2B5EF4-FFF2-40B4-BE49-F238E27FC236}">
                <a16:creationId xmlns:a16="http://schemas.microsoft.com/office/drawing/2014/main" id="{742252E3-D42D-A0D8-F087-6AF29C5BF3E2}"/>
              </a:ext>
            </a:extLst>
          </p:cNvPr>
          <p:cNvSpPr>
            <a:spLocks noGrp="1"/>
          </p:cNvSpPr>
          <p:nvPr>
            <p:ph sz="quarter" idx="11"/>
          </p:nvPr>
        </p:nvSpPr>
        <p:spPr/>
        <p:txBody>
          <a:bodyPr/>
          <a:lstStyle/>
          <a:p>
            <a:endParaRPr lang="sv-SE"/>
          </a:p>
        </p:txBody>
      </p:sp>
      <p:sp>
        <p:nvSpPr>
          <p:cNvPr id="2" name="Rubrik 1">
            <a:extLst>
              <a:ext uri="{FF2B5EF4-FFF2-40B4-BE49-F238E27FC236}">
                <a16:creationId xmlns:a16="http://schemas.microsoft.com/office/drawing/2014/main" id="{3D7731EB-E4A2-EA4E-A8CE-83BE29F79045}"/>
              </a:ext>
            </a:extLst>
          </p:cNvPr>
          <p:cNvSpPr>
            <a:spLocks noGrp="1"/>
          </p:cNvSpPr>
          <p:nvPr>
            <p:ph type="title" idx="4294967295"/>
          </p:nvPr>
        </p:nvSpPr>
        <p:spPr>
          <a:xfrm>
            <a:off x="861784" y="1025525"/>
            <a:ext cx="10515600" cy="881063"/>
          </a:xfrm>
        </p:spPr>
        <p:txBody>
          <a:bodyPr/>
          <a:lstStyle/>
          <a:p>
            <a:pPr algn="l" rtl="0"/>
            <a:r>
              <a:rPr lang="en-gb" b="1" i="0" u="none" baseline="0" dirty="0">
                <a:solidFill>
                  <a:schemeClr val="bg1"/>
                </a:solidFill>
              </a:rPr>
              <a:t>COLLABORATE WITH US</a:t>
            </a:r>
          </a:p>
        </p:txBody>
      </p:sp>
      <p:sp>
        <p:nvSpPr>
          <p:cNvPr id="7" name="Platshållare för innehåll 4">
            <a:extLst>
              <a:ext uri="{FF2B5EF4-FFF2-40B4-BE49-F238E27FC236}">
                <a16:creationId xmlns:a16="http://schemas.microsoft.com/office/drawing/2014/main" id="{AD38A7EA-0345-4342-92F8-ABD7CEFECACE}"/>
              </a:ext>
            </a:extLst>
          </p:cNvPr>
          <p:cNvSpPr txBox="1">
            <a:spLocks/>
          </p:cNvSpPr>
          <p:nvPr/>
        </p:nvSpPr>
        <p:spPr>
          <a:xfrm>
            <a:off x="770401" y="2141332"/>
            <a:ext cx="5014579" cy="4266244"/>
          </a:xfrm>
          <a:prstGeom prst="rect">
            <a:avLst/>
          </a:prstGeom>
        </p:spPr>
        <p:txBody>
          <a:bodyPr/>
          <a:lst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n-gb" b="0" i="0" u="none" baseline="0" dirty="0">
                <a:solidFill>
                  <a:schemeClr val="bg1"/>
                </a:solidFill>
              </a:rPr>
              <a:t>At SLU, we</a:t>
            </a:r>
            <a:r>
              <a:rPr lang="en-gb" b="0" i="0" u="none" dirty="0">
                <a:solidFill>
                  <a:schemeClr val="bg1"/>
                </a:solidFill>
              </a:rPr>
              <a:t> are</a:t>
            </a:r>
            <a:r>
              <a:rPr lang="en-gb" b="0" i="0" u="none" baseline="0" dirty="0">
                <a:solidFill>
                  <a:schemeClr val="bg1"/>
                </a:solidFill>
              </a:rPr>
              <a:t> convinced that collaboration is a win-win strategy. This is why we often collaborate with other public authorities, organisations and businesses to jointly achieve goals and results that are only possible if we </a:t>
            </a:r>
            <a:r>
              <a:rPr lang="en-gb" b="0" i="0" u="none" baseline="0">
                <a:solidFill>
                  <a:schemeClr val="bg1"/>
                </a:solidFill>
              </a:rPr>
              <a:t>work together.</a:t>
            </a:r>
            <a:endParaRPr lang="en-gb" b="0" i="0" u="none" baseline="0" dirty="0">
              <a:solidFill>
                <a:schemeClr val="bg1"/>
              </a:solidFill>
            </a:endParaRPr>
          </a:p>
        </p:txBody>
      </p:sp>
      <p:pic>
        <p:nvPicPr>
          <p:cNvPr id="4" name="Bildobjekt 3">
            <a:extLst>
              <a:ext uri="{FF2B5EF4-FFF2-40B4-BE49-F238E27FC236}">
                <a16:creationId xmlns:a16="http://schemas.microsoft.com/office/drawing/2014/main" id="{5DED9A8F-F6A4-8447-B534-79CCC944B27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025718" cy="1025718"/>
          </a:xfrm>
          <a:prstGeom prst="rect">
            <a:avLst/>
          </a:prstGeom>
        </p:spPr>
      </p:pic>
    </p:spTree>
    <p:extLst>
      <p:ext uri="{BB962C8B-B14F-4D97-AF65-F5344CB8AC3E}">
        <p14:creationId xmlns:p14="http://schemas.microsoft.com/office/powerpoint/2010/main" val="365895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LU mallsidor">
  <a:themeElements>
    <a:clrScheme name="SLU">
      <a:dk1>
        <a:sysClr val="windowText" lastClr="000000"/>
      </a:dk1>
      <a:lt1>
        <a:sysClr val="window" lastClr="FFFFFF"/>
      </a:lt1>
      <a:dk2>
        <a:srgbClr val="FFB81C"/>
      </a:dk2>
      <a:lt2>
        <a:srgbClr val="79863C"/>
      </a:lt2>
      <a:accent1>
        <a:srgbClr val="154734"/>
      </a:accent1>
      <a:accent2>
        <a:srgbClr val="509E2F"/>
      </a:accent2>
      <a:accent3>
        <a:srgbClr val="C4D600"/>
      </a:accent3>
      <a:accent4>
        <a:srgbClr val="007681"/>
      </a:accent4>
      <a:accent5>
        <a:srgbClr val="CE0037"/>
      </a:accent5>
      <a:accent6>
        <a:srgbClr val="672146"/>
      </a:accent6>
      <a:hlink>
        <a:srgbClr val="000000"/>
      </a:hlink>
      <a:folHlink>
        <a:srgbClr val="000000"/>
      </a:folHlink>
    </a:clrScheme>
    <a:fontScheme name="SL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ts val="3000"/>
          </a:lnSpc>
          <a:defRPr sz="2400" smtClean="0"/>
        </a:defPPr>
      </a:lstStyle>
    </a:txDef>
  </a:objectDefaults>
  <a:extraClrSchemeLst/>
  <a:extLst>
    <a:ext uri="{05A4C25C-085E-4340-85A3-A5531E510DB2}">
      <thm15:themeFamily xmlns:thm15="http://schemas.microsoft.com/office/thememl/2012/main" name="SLU-pptmall_16x9-ENG-241114" id="{39D615CD-464D-534F-B2F8-61F68B689EF4}" vid="{26308EE7-5517-3843-B13C-D0F5FBCD60E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SLU mallsidor</Template>
  <TotalTime>85</TotalTime>
  <Words>4002</Words>
  <Application>Microsoft Macintosh PowerPoint</Application>
  <PresentationFormat>Bredbild</PresentationFormat>
  <Paragraphs>309</Paragraphs>
  <Slides>21</Slides>
  <Notes>19</Notes>
  <HiddenSlides>4</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21</vt:i4>
      </vt:variant>
    </vt:vector>
  </HeadingPairs>
  <TitlesOfParts>
    <vt:vector size="24" baseType="lpstr">
      <vt:lpstr>Arial</vt:lpstr>
      <vt:lpstr>Calibri</vt:lpstr>
      <vt:lpstr>SLU mallsidor</vt:lpstr>
      <vt:lpstr>How to use the SLU presentation (hidden slide) 1/3</vt:lpstr>
      <vt:lpstr>How to use the SLU presentation (hidden slide) 2/3</vt:lpstr>
      <vt:lpstr>How to use the SLU presentation (hidden slide) 2/3</vt:lpstr>
      <vt:lpstr>Science and education for sustainable life</vt:lpstr>
      <vt:lpstr>VISION</vt:lpstr>
      <vt:lpstr>MISSION STATEMENT</vt:lpstr>
      <vt:lpstr>PRESENTATION OF SLU</vt:lpstr>
      <vt:lpstr>WE ARE A WORLD-CLASS INTERNATIONAL UNIVERSITY</vt:lpstr>
      <vt:lpstr>COLLABORATE WITH US</vt:lpstr>
      <vt:lpstr>WE TAKE ON FUNDAMENTAL ISSUES THAT AFFECT US ALL</vt:lpstr>
      <vt:lpstr>WE MAKE THE WORLD A BETTER PLACE</vt:lpstr>
      <vt:lpstr>Our environmental objectives </vt:lpstr>
      <vt:lpstr>EDUCATION</vt:lpstr>
      <vt:lpstr>RESEARCH</vt:lpstr>
      <vt:lpstr>ENVIRONMENTAL ASSESSMENT</vt:lpstr>
      <vt:lpstr>UNIQUE INFRASTRUCTURE</vt:lpstr>
      <vt:lpstr>SLU IN SWEDEN</vt:lpstr>
      <vt:lpstr>SLU IN FIGURES</vt:lpstr>
      <vt:lpstr>EXPENDITURE 2025</vt:lpstr>
      <vt:lpstr>PowerPoint-presentation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Anette Neldestam Larsson</dc:creator>
  <cp:lastModifiedBy>Anette Neldestam Larsson</cp:lastModifiedBy>
  <cp:revision>6</cp:revision>
  <dcterms:created xsi:type="dcterms:W3CDTF">2025-03-08T11:45:30Z</dcterms:created>
  <dcterms:modified xsi:type="dcterms:W3CDTF">2026-03-05T14:17:50Z</dcterms:modified>
</cp:coreProperties>
</file>