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D971"/>
    <a:srgbClr val="95B8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289" autoAdjust="0"/>
    <p:restoredTop sz="94393" autoAdjust="0"/>
  </p:normalViewPr>
  <p:slideViewPr>
    <p:cSldViewPr>
      <p:cViewPr varScale="1">
        <p:scale>
          <a:sx n="111" d="100"/>
          <a:sy n="111" d="100"/>
        </p:scale>
        <p:origin x="230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136969-CD38-46D1-B10E-9282B58A2367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C5113F-1C53-4B41-84BA-4E8D3060B6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8366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5113F-1C53-4B41-84BA-4E8D3060B6D4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7690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410A-0A74-42A3-BAD1-62A58431820C}" type="datetime1">
              <a:rPr lang="sv-SE" smtClean="0"/>
              <a:t>2025-11-24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ED8B-A77E-4B63-9DBA-A0743892DA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815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8301B-61F4-4723-B1C3-6048DD78F8B1}" type="datetime1">
              <a:rPr lang="sv-SE" smtClean="0"/>
              <a:t>2025-11-24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ED8B-A77E-4B63-9DBA-A0743892DA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8581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45F17-8E80-45E2-A94D-FB1002BE07BF}" type="datetime1">
              <a:rPr lang="sv-SE" smtClean="0"/>
              <a:t>2025-11-24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ED8B-A77E-4B63-9DBA-A0743892DA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434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999EF-3490-4C96-9B97-3F48326257A2}" type="datetime1">
              <a:rPr lang="sv-SE" smtClean="0"/>
              <a:t>2025-11-24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ED8B-A77E-4B63-9DBA-A0743892DA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4146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532E1-02CE-4AE8-B5D0-4CBD8A418BE2}" type="datetime1">
              <a:rPr lang="sv-SE" smtClean="0"/>
              <a:t>2025-11-24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ED8B-A77E-4B63-9DBA-A0743892DA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8822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C4E54-8E75-48FA-A7BD-855280490C86}" type="datetime1">
              <a:rPr lang="sv-SE" smtClean="0"/>
              <a:t>2025-11-24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ED8B-A77E-4B63-9DBA-A0743892DA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5148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D23AD-BC75-45E7-9CB4-16E82F5B5677}" type="datetime1">
              <a:rPr lang="sv-SE" smtClean="0"/>
              <a:t>2025-11-24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ED8B-A77E-4B63-9DBA-A0743892DA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1413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A80D3-5C84-4998-BBBC-AD0B8B8EADA8}" type="datetime1">
              <a:rPr lang="sv-SE" smtClean="0"/>
              <a:t>2025-11-24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ED8B-A77E-4B63-9DBA-A0743892DA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7516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707B-D965-4A20-80EC-8999E3A61B56}" type="datetime1">
              <a:rPr lang="sv-SE" smtClean="0"/>
              <a:t>2025-11-24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ED8B-A77E-4B63-9DBA-A0743892DA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732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89040-BA83-405E-A83C-7A23A28BDD8F}" type="datetime1">
              <a:rPr lang="sv-SE" smtClean="0"/>
              <a:t>2025-11-24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ED8B-A77E-4B63-9DBA-A0743892DA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2365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A02A-C020-4C9E-8343-BF1F74E66824}" type="datetime1">
              <a:rPr lang="sv-SE" smtClean="0"/>
              <a:t>2025-11-24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ED8B-A77E-4B63-9DBA-A0743892DA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117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A2B0F-585D-4CCD-91F1-7683E2FD204E}" type="datetime1">
              <a:rPr lang="sv-SE" smtClean="0"/>
              <a:t>2025-11-24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AED8B-A77E-4B63-9DBA-A0743892DA6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957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L-form 300"/>
          <p:cNvSpPr/>
          <p:nvPr/>
        </p:nvSpPr>
        <p:spPr>
          <a:xfrm rot="16200000">
            <a:off x="34080" y="1246561"/>
            <a:ext cx="2923792" cy="1892964"/>
          </a:xfrm>
          <a:prstGeom prst="corner">
            <a:avLst>
              <a:gd name="adj1" fmla="val 100000"/>
              <a:gd name="adj2" fmla="val 23424"/>
            </a:avLst>
          </a:prstGeom>
          <a:solidFill>
            <a:schemeClr val="accent5">
              <a:lumMod val="75000"/>
              <a:alpha val="10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0" name="L-form 299"/>
          <p:cNvSpPr/>
          <p:nvPr/>
        </p:nvSpPr>
        <p:spPr>
          <a:xfrm rot="16200000" flipV="1">
            <a:off x="4031136" y="1801145"/>
            <a:ext cx="5994146" cy="3903294"/>
          </a:xfrm>
          <a:prstGeom prst="corner">
            <a:avLst>
              <a:gd name="adj1" fmla="val 59822"/>
              <a:gd name="adj2" fmla="val 23990"/>
            </a:avLst>
          </a:prstGeom>
          <a:solidFill>
            <a:schemeClr val="accent2">
              <a:lumMod val="20000"/>
              <a:lumOff val="80000"/>
              <a:alpha val="18000"/>
            </a:schemeClr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9" name="L-form 298"/>
          <p:cNvSpPr/>
          <p:nvPr/>
        </p:nvSpPr>
        <p:spPr>
          <a:xfrm rot="16200000">
            <a:off x="1000121" y="1640902"/>
            <a:ext cx="4951876" cy="3130542"/>
          </a:xfrm>
          <a:prstGeom prst="corner">
            <a:avLst>
              <a:gd name="adj1" fmla="val 80976"/>
              <a:gd name="adj2" fmla="val 30873"/>
            </a:avLst>
          </a:prstGeom>
          <a:solidFill>
            <a:srgbClr val="A7D971">
              <a:alpha val="17647"/>
            </a:srgbClr>
          </a:solidFill>
          <a:ln w="12700">
            <a:solidFill>
              <a:srgbClr val="95B8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5" name="Rak 4"/>
          <p:cNvCxnSpPr/>
          <p:nvPr/>
        </p:nvCxnSpPr>
        <p:spPr>
          <a:xfrm>
            <a:off x="410370" y="1654677"/>
            <a:ext cx="834241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410370" y="2676422"/>
            <a:ext cx="834241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k 7"/>
          <p:cNvCxnSpPr/>
          <p:nvPr/>
        </p:nvCxnSpPr>
        <p:spPr>
          <a:xfrm>
            <a:off x="404915" y="3717237"/>
            <a:ext cx="8347865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>
            <a:off x="410370" y="4662342"/>
            <a:ext cx="834241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9"/>
          <p:cNvCxnSpPr/>
          <p:nvPr/>
        </p:nvCxnSpPr>
        <p:spPr>
          <a:xfrm>
            <a:off x="410370" y="5742462"/>
            <a:ext cx="834241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396169" y="656897"/>
            <a:ext cx="8356611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>
            <a:off x="404915" y="6758527"/>
            <a:ext cx="8347865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ruta 19"/>
          <p:cNvSpPr txBox="1"/>
          <p:nvPr/>
        </p:nvSpPr>
        <p:spPr>
          <a:xfrm rot="16200000">
            <a:off x="-134560" y="1009213"/>
            <a:ext cx="1047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solidFill>
                  <a:schemeClr val="bg1">
                    <a:lumMod val="50000"/>
                  </a:schemeClr>
                </a:solidFill>
              </a:rPr>
              <a:t>DOKTORAND</a:t>
            </a:r>
          </a:p>
        </p:txBody>
      </p:sp>
      <p:sp>
        <p:nvSpPr>
          <p:cNvPr id="21" name="textruta 20"/>
          <p:cNvSpPr txBox="1"/>
          <p:nvPr/>
        </p:nvSpPr>
        <p:spPr>
          <a:xfrm rot="16200000">
            <a:off x="-165193" y="4021371"/>
            <a:ext cx="1125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solidFill>
                  <a:schemeClr val="bg1">
                    <a:lumMod val="50000"/>
                  </a:schemeClr>
                </a:solidFill>
              </a:rPr>
              <a:t>FAKULTET</a:t>
            </a:r>
          </a:p>
        </p:txBody>
      </p:sp>
      <p:sp>
        <p:nvSpPr>
          <p:cNvPr id="22" name="textruta 21"/>
          <p:cNvSpPr txBox="1"/>
          <p:nvPr/>
        </p:nvSpPr>
        <p:spPr>
          <a:xfrm rot="16200000">
            <a:off x="-150992" y="3107685"/>
            <a:ext cx="1125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solidFill>
                  <a:schemeClr val="bg1">
                    <a:lumMod val="50000"/>
                  </a:schemeClr>
                </a:solidFill>
              </a:rPr>
              <a:t>INSTITUTION</a:t>
            </a:r>
          </a:p>
        </p:txBody>
      </p:sp>
      <p:sp>
        <p:nvSpPr>
          <p:cNvPr id="23" name="textruta 22"/>
          <p:cNvSpPr txBox="1"/>
          <p:nvPr/>
        </p:nvSpPr>
        <p:spPr>
          <a:xfrm rot="16200000">
            <a:off x="-173509" y="2033265"/>
            <a:ext cx="1125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solidFill>
                  <a:schemeClr val="bg1">
                    <a:lumMod val="50000"/>
                  </a:schemeClr>
                </a:solidFill>
              </a:rPr>
              <a:t>REGISTRATOR</a:t>
            </a:r>
          </a:p>
        </p:txBody>
      </p:sp>
      <p:sp>
        <p:nvSpPr>
          <p:cNvPr id="24" name="textruta 23"/>
          <p:cNvSpPr txBox="1"/>
          <p:nvPr/>
        </p:nvSpPr>
        <p:spPr>
          <a:xfrm rot="16200000">
            <a:off x="-173507" y="6113050"/>
            <a:ext cx="11251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solidFill>
                  <a:schemeClr val="bg1">
                    <a:lumMod val="50000"/>
                  </a:schemeClr>
                </a:solidFill>
              </a:rPr>
              <a:t>PERSONALAVD</a:t>
            </a:r>
          </a:p>
        </p:txBody>
      </p:sp>
      <p:sp>
        <p:nvSpPr>
          <p:cNvPr id="25" name="textruta 24"/>
          <p:cNvSpPr txBox="1"/>
          <p:nvPr/>
        </p:nvSpPr>
        <p:spPr>
          <a:xfrm rot="16200000">
            <a:off x="-160047" y="4997671"/>
            <a:ext cx="1132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solidFill>
                  <a:schemeClr val="bg1">
                    <a:lumMod val="50000"/>
                  </a:schemeClr>
                </a:solidFill>
              </a:rPr>
              <a:t>UTBILDNINGS-AVDELNINGEN</a:t>
            </a:r>
          </a:p>
        </p:txBody>
      </p:sp>
      <p:sp>
        <p:nvSpPr>
          <p:cNvPr id="26" name="Rektangel 25"/>
          <p:cNvSpPr/>
          <p:nvPr/>
        </p:nvSpPr>
        <p:spPr>
          <a:xfrm>
            <a:off x="607012" y="794274"/>
            <a:ext cx="640076" cy="765085"/>
          </a:xfrm>
          <a:prstGeom prst="rect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sz="600" dirty="0"/>
          </a:p>
          <a:p>
            <a:pPr algn="ctr"/>
            <a:r>
              <a:rPr lang="sv-SE" sz="600" dirty="0"/>
              <a:t>Ansökan till utbildnings-plats och anställning </a:t>
            </a:r>
          </a:p>
          <a:p>
            <a:pPr algn="ctr"/>
            <a:endParaRPr lang="sv-SE" sz="600" dirty="0"/>
          </a:p>
          <a:p>
            <a:pPr algn="ctr"/>
            <a:r>
              <a:rPr lang="sv-SE" sz="600" i="1" dirty="0" err="1"/>
              <a:t>ReachMee</a:t>
            </a:r>
            <a:endParaRPr lang="sv-SE" sz="600" i="1" dirty="0"/>
          </a:p>
          <a:p>
            <a:pPr algn="ctr"/>
            <a:endParaRPr lang="sv-SE" sz="600" i="1" dirty="0"/>
          </a:p>
        </p:txBody>
      </p:sp>
      <p:cxnSp>
        <p:nvCxnSpPr>
          <p:cNvPr id="28" name="Rak pil 27"/>
          <p:cNvCxnSpPr>
            <a:stCxn id="208" idx="2"/>
            <a:endCxn id="79" idx="0"/>
          </p:cNvCxnSpPr>
          <p:nvPr/>
        </p:nvCxnSpPr>
        <p:spPr>
          <a:xfrm flipH="1">
            <a:off x="927049" y="1513532"/>
            <a:ext cx="850" cy="270849"/>
          </a:xfrm>
          <a:prstGeom prst="straightConnector1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9" name="Rektangel 38"/>
          <p:cNvSpPr/>
          <p:nvPr/>
        </p:nvSpPr>
        <p:spPr>
          <a:xfrm>
            <a:off x="607014" y="2746537"/>
            <a:ext cx="640075" cy="893646"/>
          </a:xfrm>
          <a:prstGeom prst="rect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sv-SE" sz="600" dirty="0"/>
              <a:t>Ansökningar hämtas till institutionen</a:t>
            </a:r>
          </a:p>
          <a:p>
            <a:pPr algn="ctr"/>
            <a:r>
              <a:rPr lang="sv-SE" sz="600" dirty="0">
                <a:solidFill>
                  <a:schemeClr val="tx1"/>
                </a:solidFill>
              </a:rPr>
              <a:t>från </a:t>
            </a:r>
            <a:r>
              <a:rPr lang="sv-SE" sz="600" dirty="0" err="1">
                <a:solidFill>
                  <a:schemeClr val="tx1"/>
                </a:solidFill>
              </a:rPr>
              <a:t>ReachMee</a:t>
            </a:r>
            <a:endParaRPr lang="sv-SE" sz="600" dirty="0">
              <a:solidFill>
                <a:schemeClr val="tx1"/>
              </a:solidFill>
            </a:endParaRPr>
          </a:p>
          <a:p>
            <a:pPr algn="ctr"/>
            <a:r>
              <a:rPr lang="sv-SE" sz="600" dirty="0"/>
              <a:t>Bedömning av kandidater, intervjuer och urval</a:t>
            </a:r>
            <a:endParaRPr lang="sv-SE" sz="100" dirty="0"/>
          </a:p>
          <a:p>
            <a:pPr algn="ctr"/>
            <a:endParaRPr lang="sv-SE" sz="100" i="1" dirty="0"/>
          </a:p>
          <a:p>
            <a:pPr algn="ctr"/>
            <a:endParaRPr lang="sv-SE" sz="100" i="1" dirty="0"/>
          </a:p>
        </p:txBody>
      </p:sp>
      <p:sp>
        <p:nvSpPr>
          <p:cNvPr id="56" name="Rektangel 55"/>
          <p:cNvSpPr/>
          <p:nvPr/>
        </p:nvSpPr>
        <p:spPr>
          <a:xfrm>
            <a:off x="1988274" y="4783501"/>
            <a:ext cx="568079" cy="765085"/>
          </a:xfrm>
          <a:prstGeom prst="rect">
            <a:avLst/>
          </a:prstGeom>
          <a:ln w="12700">
            <a:solidFill>
              <a:srgbClr val="95B8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sv-SE" sz="600" dirty="0"/>
              <a:t>Äkthets- och </a:t>
            </a:r>
            <a:r>
              <a:rPr lang="sv-SE" sz="600" dirty="0" err="1"/>
              <a:t>behörighets-bedömning</a:t>
            </a:r>
            <a:endParaRPr lang="sv-SE" sz="600" dirty="0"/>
          </a:p>
          <a:p>
            <a:pPr algn="ctr"/>
            <a:r>
              <a:rPr lang="sv-SE" sz="600" dirty="0"/>
              <a:t>Inklusive Engelska 6</a:t>
            </a:r>
          </a:p>
          <a:p>
            <a:pPr algn="ctr"/>
            <a:endParaRPr lang="sv-SE" sz="100" dirty="0"/>
          </a:p>
          <a:p>
            <a:pPr algn="ctr"/>
            <a:endParaRPr lang="sv-SE" sz="100" dirty="0"/>
          </a:p>
          <a:p>
            <a:pPr algn="ctr"/>
            <a:endParaRPr lang="sv-SE" sz="100" dirty="0"/>
          </a:p>
          <a:p>
            <a:pPr algn="ctr"/>
            <a:endParaRPr lang="sv-SE" sz="100" dirty="0"/>
          </a:p>
          <a:p>
            <a:pPr algn="ctr"/>
            <a:endParaRPr lang="sv-SE" sz="100" dirty="0"/>
          </a:p>
        </p:txBody>
      </p:sp>
      <p:sp>
        <p:nvSpPr>
          <p:cNvPr id="66" name="Rektangel 65"/>
          <p:cNvSpPr/>
          <p:nvPr/>
        </p:nvSpPr>
        <p:spPr>
          <a:xfrm>
            <a:off x="1356325" y="2746537"/>
            <a:ext cx="560698" cy="893748"/>
          </a:xfrm>
          <a:prstGeom prst="rect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sz="600" dirty="0"/>
          </a:p>
          <a:p>
            <a:pPr algn="ctr"/>
            <a:r>
              <a:rPr lang="sv-SE" sz="600" dirty="0"/>
              <a:t>Topp-kandidatens handlingar </a:t>
            </a:r>
            <a:r>
              <a:rPr lang="sv-SE" sz="600" dirty="0">
                <a:solidFill>
                  <a:schemeClr val="tx1"/>
                </a:solidFill>
              </a:rPr>
              <a:t>skickas till Utbildningsavdelningen</a:t>
            </a:r>
          </a:p>
        </p:txBody>
      </p:sp>
      <p:sp>
        <p:nvSpPr>
          <p:cNvPr id="79" name="Rektangel 78"/>
          <p:cNvSpPr/>
          <p:nvPr/>
        </p:nvSpPr>
        <p:spPr>
          <a:xfrm>
            <a:off x="607011" y="1784381"/>
            <a:ext cx="640076" cy="808593"/>
          </a:xfrm>
          <a:prstGeom prst="rect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endParaRPr lang="sv-SE" sz="600" dirty="0"/>
          </a:p>
          <a:p>
            <a:pPr algn="ctr"/>
            <a:endParaRPr lang="sv-SE" sz="600" dirty="0"/>
          </a:p>
          <a:p>
            <a:pPr algn="ctr"/>
            <a:r>
              <a:rPr lang="sv-SE" sz="600" dirty="0"/>
              <a:t>Alla ansökningar hämtas till institutionen</a:t>
            </a:r>
          </a:p>
          <a:p>
            <a:pPr algn="ctr"/>
            <a:r>
              <a:rPr lang="sv-SE" sz="600" dirty="0">
                <a:solidFill>
                  <a:schemeClr val="tx1"/>
                </a:solidFill>
              </a:rPr>
              <a:t>via </a:t>
            </a:r>
            <a:r>
              <a:rPr lang="sv-SE" sz="600" dirty="0" err="1">
                <a:solidFill>
                  <a:schemeClr val="tx1"/>
                </a:solidFill>
              </a:rPr>
              <a:t>ReachMee</a:t>
            </a:r>
            <a:endParaRPr lang="sv-SE" sz="600" dirty="0">
              <a:solidFill>
                <a:schemeClr val="tx1"/>
              </a:solidFill>
            </a:endParaRPr>
          </a:p>
          <a:p>
            <a:pPr algn="ctr"/>
            <a:endParaRPr lang="sv-SE" sz="200" dirty="0"/>
          </a:p>
          <a:p>
            <a:pPr algn="ctr"/>
            <a:endParaRPr lang="sv-SE" sz="200" dirty="0"/>
          </a:p>
          <a:p>
            <a:pPr algn="ctr"/>
            <a:endParaRPr lang="sv-SE" sz="200" dirty="0"/>
          </a:p>
          <a:p>
            <a:pPr algn="ctr"/>
            <a:endParaRPr lang="sv-SE" sz="100" dirty="0"/>
          </a:p>
          <a:p>
            <a:pPr algn="ctr"/>
            <a:endParaRPr lang="sv-SE" sz="600" i="1" dirty="0"/>
          </a:p>
          <a:p>
            <a:pPr algn="ctr"/>
            <a:endParaRPr lang="sv-SE" sz="600" i="1" dirty="0"/>
          </a:p>
        </p:txBody>
      </p:sp>
      <p:cxnSp>
        <p:nvCxnSpPr>
          <p:cNvPr id="87" name="Rak pil 86"/>
          <p:cNvCxnSpPr>
            <a:endCxn id="39" idx="0"/>
          </p:cNvCxnSpPr>
          <p:nvPr/>
        </p:nvCxnSpPr>
        <p:spPr>
          <a:xfrm flipH="1">
            <a:off x="927052" y="2516130"/>
            <a:ext cx="848" cy="230407"/>
          </a:xfrm>
          <a:prstGeom prst="straightConnector1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1" name="Rektangel 110"/>
          <p:cNvSpPr/>
          <p:nvPr/>
        </p:nvSpPr>
        <p:spPr>
          <a:xfrm>
            <a:off x="5616669" y="1738753"/>
            <a:ext cx="1226784" cy="765085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numCol="1" spcCol="144000" rtlCol="0" anchor="ctr"/>
          <a:lstStyle/>
          <a:p>
            <a:pPr algn="ctr"/>
            <a:endParaRPr lang="sv-SE" sz="600" dirty="0"/>
          </a:p>
          <a:p>
            <a:pPr algn="ctr"/>
            <a:endParaRPr lang="sv-SE" sz="600" dirty="0"/>
          </a:p>
          <a:p>
            <a:endParaRPr lang="sv-SE" sz="100" i="1" dirty="0"/>
          </a:p>
          <a:p>
            <a:endParaRPr lang="sv-SE" sz="100" i="1" dirty="0"/>
          </a:p>
          <a:p>
            <a:endParaRPr lang="sv-SE" sz="100" i="1" dirty="0"/>
          </a:p>
          <a:p>
            <a:endParaRPr lang="sv-SE" sz="100" i="1" dirty="0"/>
          </a:p>
          <a:p>
            <a:endParaRPr lang="sv-SE" sz="100" i="1" dirty="0"/>
          </a:p>
          <a:p>
            <a:endParaRPr lang="sv-SE" sz="100" i="1" dirty="0"/>
          </a:p>
          <a:p>
            <a:endParaRPr lang="sv-SE" sz="100" i="1" dirty="0"/>
          </a:p>
          <a:p>
            <a:endParaRPr lang="sv-SE" sz="100" i="1" dirty="0"/>
          </a:p>
          <a:p>
            <a:endParaRPr lang="sv-SE" sz="100" i="1" dirty="0"/>
          </a:p>
          <a:p>
            <a:endParaRPr lang="sv-SE" sz="100" i="1" dirty="0"/>
          </a:p>
          <a:p>
            <a:endParaRPr lang="sv-SE" sz="100" i="1" dirty="0"/>
          </a:p>
          <a:p>
            <a:pPr algn="ctr"/>
            <a:endParaRPr lang="sv-SE" sz="600" i="1" dirty="0"/>
          </a:p>
        </p:txBody>
      </p:sp>
      <p:sp>
        <p:nvSpPr>
          <p:cNvPr id="30" name="Rektangel 29"/>
          <p:cNvSpPr/>
          <p:nvPr/>
        </p:nvSpPr>
        <p:spPr>
          <a:xfrm>
            <a:off x="3416555" y="3627995"/>
            <a:ext cx="833634" cy="1466190"/>
          </a:xfrm>
          <a:prstGeom prst="rec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sv-SE" sz="600" dirty="0">
                <a:solidFill>
                  <a:schemeClr val="tx1"/>
                </a:solidFill>
              </a:rPr>
              <a:t>Ansökningshandlingar  granskas av fakultetsstudierektor och ekonom, </a:t>
            </a:r>
          </a:p>
          <a:p>
            <a:pPr algn="ctr"/>
            <a:r>
              <a:rPr lang="sv-SE" sz="600" dirty="0">
                <a:solidFill>
                  <a:schemeClr val="tx1"/>
                </a:solidFill>
              </a:rPr>
              <a:t>ISP  granskas och godkänns av fakultetsstudierektor.</a:t>
            </a:r>
          </a:p>
          <a:p>
            <a:pPr algn="ctr"/>
            <a:r>
              <a:rPr lang="sv-SE" sz="600" dirty="0">
                <a:solidFill>
                  <a:schemeClr val="tx1"/>
                </a:solidFill>
              </a:rPr>
              <a:t>Beslut av forskar-utbildningsnämndens ordförande</a:t>
            </a:r>
          </a:p>
          <a:p>
            <a:pPr algn="ctr"/>
            <a:endParaRPr lang="sv-SE" sz="600" dirty="0">
              <a:solidFill>
                <a:srgbClr val="FF0000"/>
              </a:solidFill>
            </a:endParaRPr>
          </a:p>
        </p:txBody>
      </p:sp>
      <p:cxnSp>
        <p:nvCxnSpPr>
          <p:cNvPr id="14" name="Vinklad  13"/>
          <p:cNvCxnSpPr>
            <a:endCxn id="30" idx="1"/>
          </p:cNvCxnSpPr>
          <p:nvPr/>
        </p:nvCxnSpPr>
        <p:spPr>
          <a:xfrm>
            <a:off x="3182457" y="3505939"/>
            <a:ext cx="234098" cy="855151"/>
          </a:xfrm>
          <a:prstGeom prst="bentConnector3">
            <a:avLst>
              <a:gd name="adj1" fmla="val 50000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8" name="Rektangel 37"/>
          <p:cNvSpPr/>
          <p:nvPr/>
        </p:nvSpPr>
        <p:spPr>
          <a:xfrm>
            <a:off x="3504029" y="2373309"/>
            <a:ext cx="585065" cy="174567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600" dirty="0"/>
              <a:t>SLUID</a:t>
            </a:r>
          </a:p>
        </p:txBody>
      </p:sp>
      <p:sp>
        <p:nvSpPr>
          <p:cNvPr id="47" name="Rektangel 46"/>
          <p:cNvSpPr/>
          <p:nvPr/>
        </p:nvSpPr>
        <p:spPr>
          <a:xfrm>
            <a:off x="4405850" y="794273"/>
            <a:ext cx="567398" cy="765085"/>
          </a:xfrm>
          <a:prstGeom prst="rec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sv-SE" sz="600" dirty="0"/>
              <a:t>Besked om antagning och information om utbildningen, kåren etc.</a:t>
            </a:r>
          </a:p>
        </p:txBody>
      </p:sp>
      <p:cxnSp>
        <p:nvCxnSpPr>
          <p:cNvPr id="48" name="Rak pil 47"/>
          <p:cNvCxnSpPr>
            <a:stCxn id="30" idx="3"/>
            <a:endCxn id="47" idx="1"/>
          </p:cNvCxnSpPr>
          <p:nvPr/>
        </p:nvCxnSpPr>
        <p:spPr>
          <a:xfrm flipV="1">
            <a:off x="4250189" y="1176816"/>
            <a:ext cx="155661" cy="3184274"/>
          </a:xfrm>
          <a:prstGeom prst="bentConnector3">
            <a:avLst>
              <a:gd name="adj1" fmla="val 50000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7" name="Rektangel 56"/>
          <p:cNvSpPr/>
          <p:nvPr/>
        </p:nvSpPr>
        <p:spPr>
          <a:xfrm>
            <a:off x="4416392" y="1735304"/>
            <a:ext cx="567398" cy="765085"/>
          </a:xfrm>
          <a:prstGeom prst="rec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sv-SE" sz="600" dirty="0"/>
              <a:t>Arkivering av ansökan om antagning till </a:t>
            </a:r>
            <a:r>
              <a:rPr lang="sv-SE" sz="600" dirty="0" err="1"/>
              <a:t>fo-utb</a:t>
            </a:r>
            <a:endParaRPr lang="sv-SE" sz="600" dirty="0"/>
          </a:p>
          <a:p>
            <a:pPr algn="ctr"/>
            <a:endParaRPr lang="sv-SE" sz="600" dirty="0"/>
          </a:p>
        </p:txBody>
      </p:sp>
      <p:sp>
        <p:nvSpPr>
          <p:cNvPr id="61" name="Rektangel 60"/>
          <p:cNvSpPr/>
          <p:nvPr/>
        </p:nvSpPr>
        <p:spPr>
          <a:xfrm>
            <a:off x="4418773" y="2729898"/>
            <a:ext cx="564837" cy="1239162"/>
          </a:xfrm>
          <a:prstGeom prst="rec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sv-SE" sz="600" dirty="0"/>
              <a:t>Besked om beslut om antagning (handledare, studierektor, prefekt, </a:t>
            </a:r>
            <a:r>
              <a:rPr lang="sv-SE" sz="600" dirty="0" err="1"/>
              <a:t>ladokadm</a:t>
            </a:r>
            <a:r>
              <a:rPr lang="sv-SE" sz="600" dirty="0">
                <a:solidFill>
                  <a:schemeClr val="tx1"/>
                </a:solidFill>
              </a:rPr>
              <a:t>). ISP skapas i Ladok av fakultet sedan tar huvudhanledare över </a:t>
            </a:r>
            <a:r>
              <a:rPr lang="sv-SE" sz="600" dirty="0" err="1">
                <a:solidFill>
                  <a:schemeClr val="tx1"/>
                </a:solidFill>
              </a:rPr>
              <a:t>ochstartar</a:t>
            </a:r>
            <a:r>
              <a:rPr lang="sv-SE" sz="600" dirty="0">
                <a:solidFill>
                  <a:schemeClr val="tx1"/>
                </a:solidFill>
              </a:rPr>
              <a:t> version ett</a:t>
            </a:r>
          </a:p>
        </p:txBody>
      </p:sp>
      <p:cxnSp>
        <p:nvCxnSpPr>
          <p:cNvPr id="85" name="Rak pil 84"/>
          <p:cNvCxnSpPr/>
          <p:nvPr/>
        </p:nvCxnSpPr>
        <p:spPr>
          <a:xfrm>
            <a:off x="4282771" y="2155381"/>
            <a:ext cx="133621" cy="0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3" name="Rektangel 92"/>
          <p:cNvSpPr/>
          <p:nvPr/>
        </p:nvSpPr>
        <p:spPr>
          <a:xfrm>
            <a:off x="6212617" y="5894621"/>
            <a:ext cx="622313" cy="765085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600" dirty="0"/>
              <a:t>Förslag om anställning</a:t>
            </a:r>
          </a:p>
          <a:p>
            <a:pPr algn="ctr"/>
            <a:endParaRPr lang="sv-SE" sz="600" dirty="0"/>
          </a:p>
          <a:p>
            <a:pPr algn="ctr"/>
            <a:endParaRPr lang="sv-SE" sz="100" dirty="0"/>
          </a:p>
          <a:p>
            <a:pPr algn="ctr"/>
            <a:endParaRPr lang="sv-SE" sz="100" dirty="0"/>
          </a:p>
          <a:p>
            <a:pPr algn="ctr"/>
            <a:endParaRPr lang="sv-SE" sz="100" dirty="0"/>
          </a:p>
          <a:p>
            <a:pPr algn="ctr"/>
            <a:r>
              <a:rPr lang="sv-SE" sz="600" i="1" dirty="0"/>
              <a:t>Anställnings-förslag**</a:t>
            </a:r>
          </a:p>
        </p:txBody>
      </p:sp>
      <p:sp>
        <p:nvSpPr>
          <p:cNvPr id="102" name="Rektangel 101"/>
          <p:cNvSpPr/>
          <p:nvPr/>
        </p:nvSpPr>
        <p:spPr>
          <a:xfrm>
            <a:off x="6944643" y="5894621"/>
            <a:ext cx="565739" cy="765085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600" dirty="0"/>
              <a:t>Facklig förhandling</a:t>
            </a:r>
          </a:p>
        </p:txBody>
      </p:sp>
      <p:cxnSp>
        <p:nvCxnSpPr>
          <p:cNvPr id="104" name="Rak pil 103"/>
          <p:cNvCxnSpPr>
            <a:stCxn id="93" idx="3"/>
            <a:endCxn id="102" idx="1"/>
          </p:cNvCxnSpPr>
          <p:nvPr/>
        </p:nvCxnSpPr>
        <p:spPr>
          <a:xfrm>
            <a:off x="6834930" y="6277164"/>
            <a:ext cx="109713" cy="0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9" name="Rektangel 108"/>
          <p:cNvSpPr/>
          <p:nvPr/>
        </p:nvSpPr>
        <p:spPr>
          <a:xfrm>
            <a:off x="5166952" y="2823071"/>
            <a:ext cx="711534" cy="838581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sz="600" i="1" dirty="0"/>
          </a:p>
          <a:p>
            <a:pPr algn="ctr"/>
            <a:r>
              <a:rPr lang="sv-SE" sz="600" i="1" dirty="0"/>
              <a:t>Anställnings-förslag</a:t>
            </a:r>
          </a:p>
          <a:p>
            <a:pPr algn="ctr"/>
            <a:endParaRPr lang="sv-SE" sz="600" i="1" dirty="0"/>
          </a:p>
          <a:p>
            <a:r>
              <a:rPr lang="sv-SE" sz="600" i="1" dirty="0"/>
              <a:t> </a:t>
            </a:r>
            <a:r>
              <a:rPr lang="sv-SE" sz="600" dirty="0">
                <a:solidFill>
                  <a:schemeClr val="tx1"/>
                </a:solidFill>
              </a:rPr>
              <a:t>Anställningsärende läggs upp i </a:t>
            </a:r>
            <a:r>
              <a:rPr lang="sv-SE" sz="600" dirty="0" err="1">
                <a:solidFill>
                  <a:schemeClr val="tx1"/>
                </a:solidFill>
              </a:rPr>
              <a:t>Pimula</a:t>
            </a:r>
            <a:endParaRPr lang="sv-SE" sz="600" i="1" dirty="0"/>
          </a:p>
          <a:p>
            <a:pPr algn="ctr"/>
            <a:endParaRPr lang="sv-SE" sz="600" i="1" dirty="0"/>
          </a:p>
        </p:txBody>
      </p:sp>
      <p:sp>
        <p:nvSpPr>
          <p:cNvPr id="121" name="Rektangel 120"/>
          <p:cNvSpPr/>
          <p:nvPr/>
        </p:nvSpPr>
        <p:spPr>
          <a:xfrm>
            <a:off x="8317290" y="5887206"/>
            <a:ext cx="575190" cy="765085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600" dirty="0"/>
              <a:t>Arkivering av original-ansökan</a:t>
            </a:r>
          </a:p>
        </p:txBody>
      </p:sp>
      <p:sp>
        <p:nvSpPr>
          <p:cNvPr id="134" name="Rektangel 133"/>
          <p:cNvSpPr/>
          <p:nvPr/>
        </p:nvSpPr>
        <p:spPr>
          <a:xfrm>
            <a:off x="7625035" y="5889048"/>
            <a:ext cx="565739" cy="765085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600" dirty="0"/>
              <a:t>Beslut om anställning samt kungörelse</a:t>
            </a:r>
          </a:p>
        </p:txBody>
      </p:sp>
      <p:cxnSp>
        <p:nvCxnSpPr>
          <p:cNvPr id="137" name="Rak pil 136"/>
          <p:cNvCxnSpPr>
            <a:endCxn id="93" idx="0"/>
          </p:cNvCxnSpPr>
          <p:nvPr/>
        </p:nvCxnSpPr>
        <p:spPr>
          <a:xfrm rot="16200000" flipH="1">
            <a:off x="4982532" y="4353379"/>
            <a:ext cx="2568448" cy="514036"/>
          </a:xfrm>
          <a:prstGeom prst="bentConnector3">
            <a:avLst>
              <a:gd name="adj1" fmla="val -29856"/>
            </a:avLst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4" name="textruta 193"/>
          <p:cNvSpPr txBox="1"/>
          <p:nvPr/>
        </p:nvSpPr>
        <p:spPr>
          <a:xfrm>
            <a:off x="2358690" y="211114"/>
            <a:ext cx="5510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>
                <a:solidFill>
                  <a:schemeClr val="bg1">
                    <a:lumMod val="50000"/>
                  </a:schemeClr>
                </a:solidFill>
              </a:rPr>
              <a:t>Antagning av doktorand vid </a:t>
            </a:r>
            <a:r>
              <a:rPr lang="sv-SE" sz="1600" b="1" dirty="0">
                <a:solidFill>
                  <a:schemeClr val="bg1">
                    <a:lumMod val="50000"/>
                  </a:schemeClr>
                </a:solidFill>
              </a:rPr>
              <a:t>annonserad doktorandanställning</a:t>
            </a:r>
          </a:p>
        </p:txBody>
      </p:sp>
      <p:sp>
        <p:nvSpPr>
          <p:cNvPr id="195" name="textruta 194"/>
          <p:cNvSpPr txBox="1"/>
          <p:nvPr/>
        </p:nvSpPr>
        <p:spPr>
          <a:xfrm>
            <a:off x="7499122" y="730236"/>
            <a:ext cx="1383303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v-SE" sz="800" b="1" dirty="0">
                <a:solidFill>
                  <a:srgbClr val="FF0000"/>
                </a:solidFill>
              </a:rPr>
              <a:t>*</a:t>
            </a:r>
          </a:p>
          <a:p>
            <a:r>
              <a:rPr lang="sv-SE" sz="600" b="1" dirty="0"/>
              <a:t>* Rekommendation om antagning till utbildning på forskarnivå</a:t>
            </a:r>
            <a:r>
              <a:rPr lang="sv-SE" sz="600" dirty="0"/>
              <a:t> –  inklusive obligatoriska bilagor och</a:t>
            </a:r>
          </a:p>
          <a:p>
            <a:r>
              <a:rPr lang="sv-SE" sz="600" b="1" dirty="0"/>
              <a:t>Preliminär ISP</a:t>
            </a:r>
          </a:p>
          <a:p>
            <a:endParaRPr lang="sv-SE" sz="600" dirty="0"/>
          </a:p>
          <a:p>
            <a:endParaRPr lang="sv-SE" sz="600" dirty="0"/>
          </a:p>
          <a:p>
            <a:r>
              <a:rPr lang="sv-SE" sz="600" b="1" dirty="0"/>
              <a:t>**Anställningsförslag</a:t>
            </a:r>
            <a:r>
              <a:rPr lang="sv-SE" sz="600" dirty="0"/>
              <a:t>  - dvs förslag om anställning,  antagningsbeslut, meritsammanställning, Ant-1 (orig), yttrande samt uppehållstillstånd för personer som ej är EU-medborgare</a:t>
            </a:r>
          </a:p>
          <a:p>
            <a:endParaRPr lang="sv-SE" sz="600" dirty="0"/>
          </a:p>
        </p:txBody>
      </p:sp>
      <p:cxnSp>
        <p:nvCxnSpPr>
          <p:cNvPr id="196" name="Rak pil 195"/>
          <p:cNvCxnSpPr>
            <a:stCxn id="134" idx="3"/>
            <a:endCxn id="121" idx="1"/>
          </p:cNvCxnSpPr>
          <p:nvPr/>
        </p:nvCxnSpPr>
        <p:spPr>
          <a:xfrm flipV="1">
            <a:off x="8190774" y="6269749"/>
            <a:ext cx="126516" cy="1842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8" name="Rektangel 207"/>
          <p:cNvSpPr/>
          <p:nvPr/>
        </p:nvSpPr>
        <p:spPr>
          <a:xfrm>
            <a:off x="662848" y="1300202"/>
            <a:ext cx="530101" cy="213330"/>
          </a:xfrm>
          <a:prstGeom prst="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4" name="Rektangel 83"/>
          <p:cNvSpPr/>
          <p:nvPr/>
        </p:nvSpPr>
        <p:spPr>
          <a:xfrm>
            <a:off x="2607804" y="2746537"/>
            <a:ext cx="659497" cy="899741"/>
          </a:xfrm>
          <a:prstGeom prst="rect">
            <a:avLst/>
          </a:prstGeom>
          <a:solidFill>
            <a:schemeClr val="lt1"/>
          </a:solidFill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endParaRPr lang="sv-SE" sz="600" dirty="0"/>
          </a:p>
          <a:p>
            <a:pPr algn="ctr"/>
            <a:r>
              <a:rPr lang="sv-SE" sz="600" dirty="0"/>
              <a:t>Ansökan* om antagning till </a:t>
            </a:r>
          </a:p>
          <a:p>
            <a:pPr algn="ctr"/>
            <a:r>
              <a:rPr lang="sv-SE" sz="600" dirty="0" err="1"/>
              <a:t>fo-utb</a:t>
            </a:r>
            <a:r>
              <a:rPr lang="sv-SE" sz="600" dirty="0"/>
              <a:t> till </a:t>
            </a:r>
            <a:r>
              <a:rPr lang="sv-SE" sz="600" dirty="0" err="1"/>
              <a:t>handl</a:t>
            </a:r>
            <a:r>
              <a:rPr lang="sv-SE" sz="600" dirty="0"/>
              <a:t>. på </a:t>
            </a:r>
            <a:r>
              <a:rPr lang="sv-SE" sz="600" dirty="0" err="1"/>
              <a:t>fak</a:t>
            </a:r>
            <a:r>
              <a:rPr lang="sv-SE" sz="600" dirty="0"/>
              <a:t> </a:t>
            </a:r>
            <a:r>
              <a:rPr lang="sv-SE" sz="600" dirty="0" err="1"/>
              <a:t>inkl</a:t>
            </a:r>
            <a:r>
              <a:rPr lang="sv-SE" sz="600" dirty="0"/>
              <a:t> </a:t>
            </a:r>
            <a:r>
              <a:rPr lang="sv-SE" sz="600" dirty="0" err="1"/>
              <a:t>prel</a:t>
            </a:r>
            <a:r>
              <a:rPr lang="sv-SE" sz="600" dirty="0">
                <a:solidFill>
                  <a:srgbClr val="FF0000"/>
                </a:solidFill>
              </a:rPr>
              <a:t> </a:t>
            </a:r>
            <a:r>
              <a:rPr lang="sv-SE" sz="600" dirty="0">
                <a:solidFill>
                  <a:schemeClr val="tx1"/>
                </a:solidFill>
              </a:rPr>
              <a:t>ISP</a:t>
            </a:r>
          </a:p>
          <a:p>
            <a:pPr algn="ctr"/>
            <a:endParaRPr lang="sv-SE" sz="600" dirty="0"/>
          </a:p>
          <a:p>
            <a:pPr algn="ctr"/>
            <a:endParaRPr lang="sv-SE" sz="100" i="1" dirty="0"/>
          </a:p>
          <a:p>
            <a:pPr algn="ctr"/>
            <a:endParaRPr lang="sv-SE" sz="100" i="1" dirty="0"/>
          </a:p>
          <a:p>
            <a:pPr algn="ctr"/>
            <a:endParaRPr lang="sv-SE" sz="100" i="1" dirty="0"/>
          </a:p>
          <a:p>
            <a:pPr algn="ctr"/>
            <a:endParaRPr lang="sv-SE" sz="600" i="1" dirty="0"/>
          </a:p>
        </p:txBody>
      </p:sp>
      <p:sp>
        <p:nvSpPr>
          <p:cNvPr id="270" name="textruta 269"/>
          <p:cNvSpPr txBox="1"/>
          <p:nvPr/>
        </p:nvSpPr>
        <p:spPr>
          <a:xfrm>
            <a:off x="5205560" y="899817"/>
            <a:ext cx="10596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>
                <a:solidFill>
                  <a:schemeClr val="bg1">
                    <a:lumMod val="50000"/>
                  </a:schemeClr>
                </a:solidFill>
              </a:rPr>
              <a:t>ANSTÄLLNING</a:t>
            </a:r>
          </a:p>
        </p:txBody>
      </p:sp>
      <p:sp>
        <p:nvSpPr>
          <p:cNvPr id="271" name="textruta 270"/>
          <p:cNvSpPr txBox="1"/>
          <p:nvPr/>
        </p:nvSpPr>
        <p:spPr>
          <a:xfrm>
            <a:off x="2618538" y="899817"/>
            <a:ext cx="9585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>
                <a:solidFill>
                  <a:schemeClr val="bg1">
                    <a:lumMod val="50000"/>
                  </a:schemeClr>
                </a:solidFill>
              </a:rPr>
              <a:t>ANTAGNING</a:t>
            </a:r>
          </a:p>
        </p:txBody>
      </p:sp>
      <p:cxnSp>
        <p:nvCxnSpPr>
          <p:cNvPr id="71" name="Rak pil 70"/>
          <p:cNvCxnSpPr>
            <a:stCxn id="39" idx="3"/>
            <a:endCxn id="66" idx="1"/>
          </p:cNvCxnSpPr>
          <p:nvPr/>
        </p:nvCxnSpPr>
        <p:spPr>
          <a:xfrm>
            <a:off x="1247089" y="3193360"/>
            <a:ext cx="109236" cy="51"/>
          </a:xfrm>
          <a:prstGeom prst="straightConnector1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26" name="textruta 225"/>
          <p:cNvSpPr txBox="1"/>
          <p:nvPr/>
        </p:nvSpPr>
        <p:spPr>
          <a:xfrm>
            <a:off x="1244334" y="794274"/>
            <a:ext cx="101616" cy="92333"/>
          </a:xfrm>
          <a:prstGeom prst="rect">
            <a:avLst/>
          </a:prstGeom>
          <a:noFill/>
        </p:spPr>
        <p:txBody>
          <a:bodyPr wrap="square" lIns="0" tIns="0" rIns="0" bIns="0" rtlCol="0" anchor="t" anchorCtr="1">
            <a:spAutoFit/>
          </a:bodyPr>
          <a:lstStyle/>
          <a:p>
            <a:r>
              <a:rPr lang="sv-SE" sz="600" b="1" dirty="0">
                <a:solidFill>
                  <a:schemeClr val="bg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86" name="textruta 85"/>
          <p:cNvSpPr txBox="1"/>
          <p:nvPr/>
        </p:nvSpPr>
        <p:spPr>
          <a:xfrm>
            <a:off x="1229189" y="1784381"/>
            <a:ext cx="101616" cy="92333"/>
          </a:xfrm>
          <a:prstGeom prst="rect">
            <a:avLst/>
          </a:prstGeom>
          <a:noFill/>
        </p:spPr>
        <p:txBody>
          <a:bodyPr wrap="square" lIns="0" tIns="0" rIns="0" bIns="0" rtlCol="0" anchor="t" anchorCtr="1">
            <a:spAutoFit/>
          </a:bodyPr>
          <a:lstStyle/>
          <a:p>
            <a:r>
              <a:rPr lang="sv-SE" sz="600" b="1" dirty="0">
                <a:solidFill>
                  <a:schemeClr val="bg1">
                    <a:lumMod val="50000"/>
                  </a:schemeClr>
                </a:solidFill>
              </a:rPr>
              <a:t>2</a:t>
            </a:r>
          </a:p>
        </p:txBody>
      </p:sp>
      <p:sp>
        <p:nvSpPr>
          <p:cNvPr id="88" name="textruta 87"/>
          <p:cNvSpPr txBox="1"/>
          <p:nvPr/>
        </p:nvSpPr>
        <p:spPr>
          <a:xfrm>
            <a:off x="1247089" y="2825847"/>
            <a:ext cx="101616" cy="92333"/>
          </a:xfrm>
          <a:prstGeom prst="rect">
            <a:avLst/>
          </a:prstGeom>
          <a:noFill/>
        </p:spPr>
        <p:txBody>
          <a:bodyPr wrap="square" lIns="0" tIns="0" rIns="0" bIns="0" rtlCol="0" anchor="t" anchorCtr="1">
            <a:spAutoFit/>
          </a:bodyPr>
          <a:lstStyle/>
          <a:p>
            <a:r>
              <a:rPr lang="sv-SE" sz="600" b="1" dirty="0">
                <a:solidFill>
                  <a:schemeClr val="bg1">
                    <a:lumMod val="50000"/>
                  </a:schemeClr>
                </a:solidFill>
              </a:rPr>
              <a:t>3</a:t>
            </a:r>
          </a:p>
        </p:txBody>
      </p:sp>
      <p:sp>
        <p:nvSpPr>
          <p:cNvPr id="90" name="textruta 89"/>
          <p:cNvSpPr txBox="1"/>
          <p:nvPr/>
        </p:nvSpPr>
        <p:spPr>
          <a:xfrm>
            <a:off x="2637152" y="4824862"/>
            <a:ext cx="101616" cy="92333"/>
          </a:xfrm>
          <a:prstGeom prst="rect">
            <a:avLst/>
          </a:prstGeom>
          <a:noFill/>
        </p:spPr>
        <p:txBody>
          <a:bodyPr wrap="square" lIns="0" tIns="0" rIns="0" bIns="0" rtlCol="0" anchor="t" anchorCtr="1">
            <a:spAutoFit/>
          </a:bodyPr>
          <a:lstStyle/>
          <a:p>
            <a:r>
              <a:rPr lang="sv-SE" sz="600" b="1" dirty="0">
                <a:solidFill>
                  <a:schemeClr val="bg1">
                    <a:lumMod val="50000"/>
                  </a:schemeClr>
                </a:solidFill>
              </a:rPr>
              <a:t>4</a:t>
            </a:r>
          </a:p>
        </p:txBody>
      </p:sp>
      <p:sp>
        <p:nvSpPr>
          <p:cNvPr id="100" name="textruta 99"/>
          <p:cNvSpPr txBox="1"/>
          <p:nvPr/>
        </p:nvSpPr>
        <p:spPr>
          <a:xfrm>
            <a:off x="3250204" y="2825847"/>
            <a:ext cx="101616" cy="92333"/>
          </a:xfrm>
          <a:prstGeom prst="rect">
            <a:avLst/>
          </a:prstGeom>
          <a:noFill/>
        </p:spPr>
        <p:txBody>
          <a:bodyPr wrap="square" lIns="0" tIns="0" rIns="0" bIns="0" rtlCol="0" anchor="t" anchorCtr="1">
            <a:spAutoFit/>
          </a:bodyPr>
          <a:lstStyle/>
          <a:p>
            <a:r>
              <a:rPr lang="sv-SE" sz="600" b="1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101" name="textruta 100"/>
          <p:cNvSpPr txBox="1"/>
          <p:nvPr/>
        </p:nvSpPr>
        <p:spPr>
          <a:xfrm>
            <a:off x="4164218" y="3816854"/>
            <a:ext cx="101616" cy="92333"/>
          </a:xfrm>
          <a:prstGeom prst="rect">
            <a:avLst/>
          </a:prstGeom>
          <a:noFill/>
        </p:spPr>
        <p:txBody>
          <a:bodyPr wrap="square" lIns="0" tIns="0" rIns="0" bIns="0" rtlCol="0" anchor="t" anchorCtr="1">
            <a:spAutoFit/>
          </a:bodyPr>
          <a:lstStyle/>
          <a:p>
            <a:r>
              <a:rPr lang="sv-SE" sz="600" b="1" dirty="0">
                <a:solidFill>
                  <a:schemeClr val="bg1">
                    <a:lumMod val="50000"/>
                  </a:schemeClr>
                </a:solidFill>
              </a:rPr>
              <a:t>6</a:t>
            </a:r>
          </a:p>
        </p:txBody>
      </p:sp>
      <p:sp>
        <p:nvSpPr>
          <p:cNvPr id="103" name="textruta 102"/>
          <p:cNvSpPr txBox="1"/>
          <p:nvPr/>
        </p:nvSpPr>
        <p:spPr>
          <a:xfrm>
            <a:off x="6844146" y="1731133"/>
            <a:ext cx="101616" cy="92333"/>
          </a:xfrm>
          <a:prstGeom prst="rect">
            <a:avLst/>
          </a:prstGeom>
          <a:noFill/>
        </p:spPr>
        <p:txBody>
          <a:bodyPr wrap="square" lIns="0" tIns="0" rIns="0" bIns="0" rtlCol="0" anchor="t" anchorCtr="1">
            <a:spAutoFit/>
          </a:bodyPr>
          <a:lstStyle/>
          <a:p>
            <a:endParaRPr lang="sv-SE" sz="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5" name="textruta 104"/>
          <p:cNvSpPr txBox="1"/>
          <p:nvPr/>
        </p:nvSpPr>
        <p:spPr>
          <a:xfrm>
            <a:off x="5879319" y="2831755"/>
            <a:ext cx="101616" cy="92333"/>
          </a:xfrm>
          <a:prstGeom prst="rect">
            <a:avLst/>
          </a:prstGeom>
          <a:noFill/>
        </p:spPr>
        <p:txBody>
          <a:bodyPr wrap="square" lIns="0" tIns="0" rIns="0" bIns="0" rtlCol="0" anchor="t" anchorCtr="1">
            <a:spAutoFit/>
          </a:bodyPr>
          <a:lstStyle/>
          <a:p>
            <a:r>
              <a:rPr lang="sv-SE" sz="600" b="1" dirty="0">
                <a:solidFill>
                  <a:schemeClr val="bg1">
                    <a:lumMod val="50000"/>
                  </a:schemeClr>
                </a:solidFill>
              </a:rPr>
              <a:t>7</a:t>
            </a:r>
          </a:p>
        </p:txBody>
      </p:sp>
      <p:sp>
        <p:nvSpPr>
          <p:cNvPr id="106" name="textruta 105"/>
          <p:cNvSpPr txBox="1"/>
          <p:nvPr/>
        </p:nvSpPr>
        <p:spPr>
          <a:xfrm>
            <a:off x="6841293" y="5894621"/>
            <a:ext cx="101616" cy="92333"/>
          </a:xfrm>
          <a:prstGeom prst="rect">
            <a:avLst/>
          </a:prstGeom>
          <a:noFill/>
        </p:spPr>
        <p:txBody>
          <a:bodyPr wrap="square" lIns="0" tIns="0" rIns="0" bIns="0" rtlCol="0" anchor="t" anchorCtr="1">
            <a:spAutoFit/>
          </a:bodyPr>
          <a:lstStyle/>
          <a:p>
            <a:r>
              <a:rPr lang="sv-SE" sz="600" b="1" dirty="0">
                <a:solidFill>
                  <a:schemeClr val="bg1">
                    <a:lumMod val="50000"/>
                  </a:schemeClr>
                </a:solidFill>
              </a:rPr>
              <a:t>8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8190774" y="6749865"/>
            <a:ext cx="104235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500" dirty="0"/>
              <a:t>CEN 2025-10-23</a:t>
            </a:r>
          </a:p>
        </p:txBody>
      </p:sp>
      <p:cxnSp>
        <p:nvCxnSpPr>
          <p:cNvPr id="91" name="Rak pil 90"/>
          <p:cNvCxnSpPr/>
          <p:nvPr/>
        </p:nvCxnSpPr>
        <p:spPr>
          <a:xfrm flipV="1">
            <a:off x="7510382" y="6262370"/>
            <a:ext cx="126516" cy="1842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2" name="Rak pil 181"/>
          <p:cNvCxnSpPr/>
          <p:nvPr/>
        </p:nvCxnSpPr>
        <p:spPr>
          <a:xfrm>
            <a:off x="4285152" y="3192288"/>
            <a:ext cx="133621" cy="0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3" name="Rak pil 182"/>
          <p:cNvCxnSpPr>
            <a:endCxn id="109" idx="1"/>
          </p:cNvCxnSpPr>
          <p:nvPr/>
        </p:nvCxnSpPr>
        <p:spPr>
          <a:xfrm>
            <a:off x="5004843" y="3236035"/>
            <a:ext cx="162109" cy="6327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85" name="Rektangel 184"/>
          <p:cNvSpPr/>
          <p:nvPr/>
        </p:nvSpPr>
        <p:spPr>
          <a:xfrm>
            <a:off x="5242057" y="3206836"/>
            <a:ext cx="570649" cy="418891"/>
          </a:xfrm>
          <a:prstGeom prst="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12" name="Rak pil 211"/>
          <p:cNvCxnSpPr/>
          <p:nvPr/>
        </p:nvCxnSpPr>
        <p:spPr>
          <a:xfrm>
            <a:off x="3806915" y="2592974"/>
            <a:ext cx="0" cy="1004334"/>
          </a:xfrm>
          <a:prstGeom prst="straightConnector1">
            <a:avLst/>
          </a:prstGeom>
          <a:ln w="12700">
            <a:prstDash val="dash"/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88" name="Rektangel 287"/>
          <p:cNvSpPr/>
          <p:nvPr/>
        </p:nvSpPr>
        <p:spPr>
          <a:xfrm>
            <a:off x="5671882" y="1797486"/>
            <a:ext cx="516491" cy="647617"/>
          </a:xfrm>
          <a:prstGeom prst="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600" dirty="0">
                <a:solidFill>
                  <a:schemeClr val="tx1"/>
                </a:solidFill>
              </a:rPr>
              <a:t>Arkivering av övriga sökande</a:t>
            </a:r>
            <a:r>
              <a:rPr lang="sv-SE" sz="600" dirty="0"/>
              <a:t> </a:t>
            </a:r>
          </a:p>
        </p:txBody>
      </p:sp>
      <p:sp>
        <p:nvSpPr>
          <p:cNvPr id="289" name="Rektangel 288"/>
          <p:cNvSpPr/>
          <p:nvPr/>
        </p:nvSpPr>
        <p:spPr>
          <a:xfrm>
            <a:off x="6250096" y="1797485"/>
            <a:ext cx="540222" cy="647617"/>
          </a:xfrm>
          <a:prstGeom prst="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sv-SE" sz="600" dirty="0"/>
          </a:p>
        </p:txBody>
      </p:sp>
      <p:sp>
        <p:nvSpPr>
          <p:cNvPr id="290" name="Rektangel 289"/>
          <p:cNvSpPr/>
          <p:nvPr/>
        </p:nvSpPr>
        <p:spPr>
          <a:xfrm>
            <a:off x="6285379" y="6287827"/>
            <a:ext cx="491668" cy="308397"/>
          </a:xfrm>
          <a:prstGeom prst="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97" name="Rak 296"/>
          <p:cNvCxnSpPr/>
          <p:nvPr/>
        </p:nvCxnSpPr>
        <p:spPr>
          <a:xfrm flipV="1">
            <a:off x="5871715" y="3296987"/>
            <a:ext cx="152502" cy="119294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10" name="textruta 309"/>
          <p:cNvSpPr txBox="1"/>
          <p:nvPr/>
        </p:nvSpPr>
        <p:spPr>
          <a:xfrm>
            <a:off x="1330805" y="899816"/>
            <a:ext cx="10496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>
                <a:solidFill>
                  <a:schemeClr val="bg1">
                    <a:lumMod val="50000"/>
                  </a:schemeClr>
                </a:solidFill>
              </a:rPr>
              <a:t>REKRYTERING</a:t>
            </a:r>
          </a:p>
        </p:txBody>
      </p:sp>
      <p:cxnSp>
        <p:nvCxnSpPr>
          <p:cNvPr id="55" name="Vinklad  54"/>
          <p:cNvCxnSpPr>
            <a:stCxn id="66" idx="2"/>
          </p:cNvCxnSpPr>
          <p:nvPr/>
        </p:nvCxnSpPr>
        <p:spPr>
          <a:xfrm rot="16200000" flipH="1">
            <a:off x="1293117" y="3983842"/>
            <a:ext cx="1184576" cy="497462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Rak pilkoppling 14"/>
          <p:cNvCxnSpPr/>
          <p:nvPr/>
        </p:nvCxnSpPr>
        <p:spPr>
          <a:xfrm>
            <a:off x="2420729" y="2823071"/>
            <a:ext cx="216423" cy="0"/>
          </a:xfrm>
          <a:prstGeom prst="straightConnector1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7" name="textruta 236"/>
          <p:cNvSpPr txBox="1"/>
          <p:nvPr/>
        </p:nvSpPr>
        <p:spPr>
          <a:xfrm>
            <a:off x="1951987" y="2695492"/>
            <a:ext cx="450070" cy="1061050"/>
          </a:xfrm>
          <a:prstGeom prst="rect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sv-SE"/>
            </a:defPPr>
            <a:lvl1pPr algn="ctr">
              <a:defRPr sz="6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sv-SE" dirty="0"/>
              <a:t>Prel. ISP skapas av huvudhandledaren , ska godkännas av ISR och prefekt</a:t>
            </a:r>
          </a:p>
        </p:txBody>
      </p:sp>
      <p:cxnSp>
        <p:nvCxnSpPr>
          <p:cNvPr id="4" name="Vinklad koppling 3"/>
          <p:cNvCxnSpPr>
            <a:stCxn id="56" idx="0"/>
          </p:cNvCxnSpPr>
          <p:nvPr/>
        </p:nvCxnSpPr>
        <p:spPr>
          <a:xfrm rot="5400000" flipH="1" flipV="1">
            <a:off x="1866760" y="3911493"/>
            <a:ext cx="1277562" cy="466454"/>
          </a:xfrm>
          <a:prstGeom prst="bentConnector3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0A2097A-E728-A057-323A-DF4413A44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9AB3-433B-48C7-B97F-B5B2AB5C22D2}" type="datetime1">
              <a:rPr lang="sv-SE" smtClean="0"/>
              <a:t>2025-11-24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6146E72-6FD0-F824-59F7-593A5816B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8399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12169</TotalTime>
  <Words>222</Words>
  <Application>Microsoft Office PowerPoint</Application>
  <PresentationFormat>Bildspel på skärmen (4:3)</PresentationFormat>
  <Paragraphs>89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PowerPoint-presentation</vt:lpstr>
    </vt:vector>
  </TitlesOfParts>
  <Company>SLU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Gabriella Persdotter Hedlund</dc:creator>
  <cp:lastModifiedBy>Charlotta Eriksson</cp:lastModifiedBy>
  <cp:revision>125</cp:revision>
  <cp:lastPrinted>2013-08-14T13:35:42Z</cp:lastPrinted>
  <dcterms:created xsi:type="dcterms:W3CDTF">2012-12-13T15:45:19Z</dcterms:created>
  <dcterms:modified xsi:type="dcterms:W3CDTF">2025-11-24T08:05:30Z</dcterms:modified>
</cp:coreProperties>
</file>