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971"/>
    <a:srgbClr val="95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9" autoAdjust="0"/>
    <p:restoredTop sz="94393" autoAdjust="0"/>
  </p:normalViewPr>
  <p:slideViewPr>
    <p:cSldViewPr>
      <p:cViewPr varScale="1">
        <p:scale>
          <a:sx n="115" d="100"/>
          <a:sy n="115" d="100"/>
        </p:scale>
        <p:origin x="22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36969-CD38-46D1-B10E-9282B58A2367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5113F-1C53-4B41-84BA-4E8D3060B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36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5113F-1C53-4B41-84BA-4E8D3060B6D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769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15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58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3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14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882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14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41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51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732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36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11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AA5A-CF4A-4FE1-817B-14F84FC48132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AED8B-A77E-4B63-9DBA-A0743892D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7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L-form 300"/>
          <p:cNvSpPr/>
          <p:nvPr/>
        </p:nvSpPr>
        <p:spPr>
          <a:xfrm rot="16200000">
            <a:off x="34080" y="1246561"/>
            <a:ext cx="2923792" cy="1892964"/>
          </a:xfrm>
          <a:prstGeom prst="corner">
            <a:avLst>
              <a:gd name="adj1" fmla="val 100000"/>
              <a:gd name="adj2" fmla="val 23424"/>
            </a:avLst>
          </a:prstGeom>
          <a:solidFill>
            <a:schemeClr val="accent5">
              <a:lumMod val="75000"/>
              <a:alpha val="1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0" name="L-form 299"/>
          <p:cNvSpPr/>
          <p:nvPr/>
        </p:nvSpPr>
        <p:spPr>
          <a:xfrm rot="16200000" flipV="1">
            <a:off x="4031136" y="1801145"/>
            <a:ext cx="5994146" cy="3903294"/>
          </a:xfrm>
          <a:prstGeom prst="corner">
            <a:avLst>
              <a:gd name="adj1" fmla="val 59822"/>
              <a:gd name="adj2" fmla="val 23990"/>
            </a:avLst>
          </a:prstGeom>
          <a:solidFill>
            <a:schemeClr val="accent2">
              <a:lumMod val="20000"/>
              <a:lumOff val="80000"/>
              <a:alpha val="18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9" name="L-form 298"/>
          <p:cNvSpPr/>
          <p:nvPr/>
        </p:nvSpPr>
        <p:spPr>
          <a:xfrm rot="16200000">
            <a:off x="1000121" y="1640902"/>
            <a:ext cx="4951876" cy="3130542"/>
          </a:xfrm>
          <a:prstGeom prst="corner">
            <a:avLst>
              <a:gd name="adj1" fmla="val 80976"/>
              <a:gd name="adj2" fmla="val 30873"/>
            </a:avLst>
          </a:prstGeom>
          <a:solidFill>
            <a:srgbClr val="A7D971">
              <a:alpha val="17647"/>
            </a:srgbClr>
          </a:solidFill>
          <a:ln w="12700">
            <a:solidFill>
              <a:srgbClr val="95B8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4"/>
          <p:cNvCxnSpPr/>
          <p:nvPr/>
        </p:nvCxnSpPr>
        <p:spPr>
          <a:xfrm>
            <a:off x="410370" y="1654677"/>
            <a:ext cx="834241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410370" y="2676422"/>
            <a:ext cx="834241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404915" y="3717237"/>
            <a:ext cx="834786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410370" y="4662342"/>
            <a:ext cx="834241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10370" y="5742462"/>
            <a:ext cx="834241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396169" y="656897"/>
            <a:ext cx="835661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404915" y="6758527"/>
            <a:ext cx="834786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 rot="16200000">
            <a:off x="-134560" y="1009213"/>
            <a:ext cx="1047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DOKTORAND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 rot="16200000">
            <a:off x="-165193" y="4021371"/>
            <a:ext cx="112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FAKULTET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 rot="16200000">
            <a:off x="-150992" y="3107685"/>
            <a:ext cx="112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INSTITUTION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 rot="16200000">
            <a:off x="-173509" y="2033265"/>
            <a:ext cx="112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REGISTRATOR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 rot="16200000">
            <a:off x="-173507" y="6113050"/>
            <a:ext cx="112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PERSONALAVD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 rot="16200000">
            <a:off x="-160047" y="4997671"/>
            <a:ext cx="113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bg1">
                    <a:lumMod val="50000"/>
                  </a:schemeClr>
                </a:solidFill>
              </a:rPr>
              <a:t>UTBILDNINGS-AVDELNINGEN</a:t>
            </a:r>
          </a:p>
        </p:txBody>
      </p:sp>
      <p:sp>
        <p:nvSpPr>
          <p:cNvPr id="26" name="Rektangel 25"/>
          <p:cNvSpPr/>
          <p:nvPr/>
        </p:nvSpPr>
        <p:spPr>
          <a:xfrm>
            <a:off x="607012" y="794274"/>
            <a:ext cx="640076" cy="765085"/>
          </a:xfrm>
          <a:prstGeom prst="rect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600" dirty="0" smtClean="0"/>
          </a:p>
          <a:p>
            <a:pPr algn="ctr"/>
            <a:r>
              <a:rPr lang="sv-SE" sz="600" dirty="0" smtClean="0"/>
              <a:t>Ansökan till utbildnings-plats och anställning </a:t>
            </a:r>
          </a:p>
          <a:p>
            <a:pPr algn="ctr"/>
            <a:endParaRPr lang="sv-SE" sz="600" dirty="0" smtClean="0"/>
          </a:p>
          <a:p>
            <a:pPr algn="ctr"/>
            <a:r>
              <a:rPr lang="sv-SE" sz="600" i="1" dirty="0" err="1" smtClean="0"/>
              <a:t>ReachMee</a:t>
            </a:r>
            <a:endParaRPr lang="sv-SE" sz="600" i="1" dirty="0" smtClean="0"/>
          </a:p>
          <a:p>
            <a:pPr algn="ctr"/>
            <a:endParaRPr lang="sv-SE" sz="600" i="1" dirty="0"/>
          </a:p>
        </p:txBody>
      </p:sp>
      <p:cxnSp>
        <p:nvCxnSpPr>
          <p:cNvPr id="28" name="Rak pil 27"/>
          <p:cNvCxnSpPr>
            <a:stCxn id="208" idx="2"/>
            <a:endCxn id="79" idx="0"/>
          </p:cNvCxnSpPr>
          <p:nvPr/>
        </p:nvCxnSpPr>
        <p:spPr>
          <a:xfrm flipH="1">
            <a:off x="927049" y="1513532"/>
            <a:ext cx="850" cy="270849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607014" y="2746537"/>
            <a:ext cx="640075" cy="893646"/>
          </a:xfrm>
          <a:prstGeom prst="rect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/>
              <a:t>Ansökningar </a:t>
            </a:r>
            <a:r>
              <a:rPr lang="sv-SE" sz="600" dirty="0"/>
              <a:t>hämtas till institutionen</a:t>
            </a:r>
          </a:p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från </a:t>
            </a:r>
            <a:r>
              <a:rPr lang="sv-SE" sz="600" dirty="0" err="1">
                <a:solidFill>
                  <a:schemeClr val="tx1"/>
                </a:solidFill>
              </a:rPr>
              <a:t>ReachMee</a:t>
            </a:r>
            <a:endParaRPr lang="sv-SE" sz="600" dirty="0">
              <a:solidFill>
                <a:schemeClr val="tx1"/>
              </a:solidFill>
            </a:endParaRPr>
          </a:p>
          <a:p>
            <a:pPr algn="ctr"/>
            <a:r>
              <a:rPr lang="sv-SE" sz="600" dirty="0" smtClean="0"/>
              <a:t>Bedömning av kandidater, intervjuer och urval</a:t>
            </a:r>
            <a:endParaRPr lang="sv-SE" sz="100" dirty="0" smtClean="0"/>
          </a:p>
          <a:p>
            <a:pPr algn="ctr"/>
            <a:endParaRPr lang="sv-SE" sz="100" i="1" dirty="0" smtClean="0"/>
          </a:p>
          <a:p>
            <a:pPr algn="ctr"/>
            <a:endParaRPr lang="sv-SE" sz="100" i="1" dirty="0" smtClean="0"/>
          </a:p>
        </p:txBody>
      </p:sp>
      <p:sp>
        <p:nvSpPr>
          <p:cNvPr id="56" name="Rektangel 55"/>
          <p:cNvSpPr/>
          <p:nvPr/>
        </p:nvSpPr>
        <p:spPr>
          <a:xfrm>
            <a:off x="1988274" y="4783501"/>
            <a:ext cx="568079" cy="765085"/>
          </a:xfrm>
          <a:prstGeom prst="rect">
            <a:avLst/>
          </a:prstGeom>
          <a:ln w="12700">
            <a:solidFill>
              <a:srgbClr val="95B8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/>
              <a:t>Äkthets- och </a:t>
            </a:r>
            <a:r>
              <a:rPr lang="sv-SE" sz="600" dirty="0" err="1" smtClean="0"/>
              <a:t>behörighets-bedömning</a:t>
            </a:r>
            <a:endParaRPr lang="sv-SE" sz="600" dirty="0" smtClean="0"/>
          </a:p>
          <a:p>
            <a:pPr algn="ctr"/>
            <a:r>
              <a:rPr lang="sv-SE" sz="600" dirty="0" smtClean="0"/>
              <a:t>Inklusive Engelska 6</a:t>
            </a:r>
          </a:p>
          <a:p>
            <a:pPr algn="ctr"/>
            <a:endParaRPr lang="sv-SE" sz="100" dirty="0" smtClean="0"/>
          </a:p>
          <a:p>
            <a:pPr algn="ctr"/>
            <a:endParaRPr lang="sv-SE" sz="100" dirty="0" smtClean="0"/>
          </a:p>
          <a:p>
            <a:pPr algn="ctr"/>
            <a:endParaRPr lang="sv-SE" sz="100" dirty="0"/>
          </a:p>
          <a:p>
            <a:pPr algn="ctr"/>
            <a:endParaRPr lang="sv-SE" sz="100" dirty="0" smtClean="0"/>
          </a:p>
          <a:p>
            <a:pPr algn="ctr"/>
            <a:endParaRPr lang="sv-SE" sz="100" dirty="0" smtClean="0"/>
          </a:p>
        </p:txBody>
      </p:sp>
      <p:sp>
        <p:nvSpPr>
          <p:cNvPr id="66" name="Rektangel 65"/>
          <p:cNvSpPr/>
          <p:nvPr/>
        </p:nvSpPr>
        <p:spPr>
          <a:xfrm>
            <a:off x="1356325" y="2746537"/>
            <a:ext cx="560698" cy="893748"/>
          </a:xfrm>
          <a:prstGeom prst="rect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600" dirty="0" smtClean="0"/>
          </a:p>
          <a:p>
            <a:pPr algn="ctr"/>
            <a:r>
              <a:rPr lang="sv-SE" sz="600" dirty="0" smtClean="0"/>
              <a:t>Topp-kandidatens </a:t>
            </a:r>
            <a:r>
              <a:rPr lang="sv-SE" sz="600" dirty="0"/>
              <a:t>handlingar </a:t>
            </a:r>
            <a:r>
              <a:rPr lang="sv-SE" sz="600" dirty="0">
                <a:solidFill>
                  <a:schemeClr val="tx1"/>
                </a:solidFill>
              </a:rPr>
              <a:t>skickas </a:t>
            </a:r>
            <a:r>
              <a:rPr lang="sv-SE" sz="600" dirty="0" smtClean="0">
                <a:solidFill>
                  <a:schemeClr val="tx1"/>
                </a:solidFill>
              </a:rPr>
              <a:t>till Utbildningsavdelningen</a:t>
            </a:r>
          </a:p>
        </p:txBody>
      </p:sp>
      <p:sp>
        <p:nvSpPr>
          <p:cNvPr id="79" name="Rektangel 78"/>
          <p:cNvSpPr/>
          <p:nvPr/>
        </p:nvSpPr>
        <p:spPr>
          <a:xfrm>
            <a:off x="607011" y="1784381"/>
            <a:ext cx="640076" cy="808593"/>
          </a:xfrm>
          <a:prstGeom prst="rect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endParaRPr lang="sv-SE" sz="600" dirty="0" smtClean="0"/>
          </a:p>
          <a:p>
            <a:pPr algn="ctr"/>
            <a:endParaRPr lang="sv-SE" sz="600" dirty="0" smtClean="0"/>
          </a:p>
          <a:p>
            <a:pPr algn="ctr"/>
            <a:r>
              <a:rPr lang="sv-SE" sz="600" dirty="0" smtClean="0"/>
              <a:t>Alla ansökningar hämtas till institutionen</a:t>
            </a:r>
          </a:p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via </a:t>
            </a:r>
            <a:r>
              <a:rPr lang="sv-SE" sz="600" dirty="0" err="1" smtClean="0">
                <a:solidFill>
                  <a:schemeClr val="tx1"/>
                </a:solidFill>
              </a:rPr>
              <a:t>ReachMee</a:t>
            </a:r>
            <a:endParaRPr lang="sv-SE" sz="600" dirty="0" smtClean="0">
              <a:solidFill>
                <a:schemeClr val="tx1"/>
              </a:solidFill>
            </a:endParaRPr>
          </a:p>
          <a:p>
            <a:pPr algn="ctr"/>
            <a:endParaRPr lang="sv-SE" sz="200" dirty="0" smtClean="0"/>
          </a:p>
          <a:p>
            <a:pPr algn="ctr"/>
            <a:endParaRPr lang="sv-SE" sz="200" dirty="0"/>
          </a:p>
          <a:p>
            <a:pPr algn="ctr"/>
            <a:endParaRPr lang="sv-SE" sz="200" dirty="0" smtClean="0"/>
          </a:p>
          <a:p>
            <a:pPr algn="ctr"/>
            <a:endParaRPr lang="sv-SE" sz="100" dirty="0"/>
          </a:p>
          <a:p>
            <a:pPr algn="ctr"/>
            <a:endParaRPr lang="sv-SE" sz="600" i="1" dirty="0"/>
          </a:p>
          <a:p>
            <a:pPr algn="ctr"/>
            <a:endParaRPr lang="sv-SE" sz="600" i="1" dirty="0" smtClean="0"/>
          </a:p>
        </p:txBody>
      </p:sp>
      <p:cxnSp>
        <p:nvCxnSpPr>
          <p:cNvPr id="87" name="Rak pil 86"/>
          <p:cNvCxnSpPr>
            <a:endCxn id="39" idx="0"/>
          </p:cNvCxnSpPr>
          <p:nvPr/>
        </p:nvCxnSpPr>
        <p:spPr>
          <a:xfrm flipH="1">
            <a:off x="927052" y="2516130"/>
            <a:ext cx="848" cy="230407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Rektangel 110"/>
          <p:cNvSpPr/>
          <p:nvPr/>
        </p:nvSpPr>
        <p:spPr>
          <a:xfrm>
            <a:off x="5616669" y="1738753"/>
            <a:ext cx="1226784" cy="76508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spcCol="144000" rtlCol="0" anchor="ctr"/>
          <a:lstStyle/>
          <a:p>
            <a:pPr algn="ctr"/>
            <a:endParaRPr lang="sv-SE" sz="600" dirty="0" smtClean="0"/>
          </a:p>
          <a:p>
            <a:pPr algn="ctr"/>
            <a:endParaRPr lang="sv-SE" sz="600" dirty="0"/>
          </a:p>
          <a:p>
            <a:endParaRPr lang="sv-SE" sz="100" i="1" dirty="0"/>
          </a:p>
          <a:p>
            <a:endParaRPr lang="sv-SE" sz="100" i="1" dirty="0" smtClean="0"/>
          </a:p>
          <a:p>
            <a:endParaRPr lang="sv-SE" sz="100" i="1" dirty="0"/>
          </a:p>
          <a:p>
            <a:endParaRPr lang="sv-SE" sz="100" i="1" dirty="0" smtClean="0"/>
          </a:p>
          <a:p>
            <a:endParaRPr lang="sv-SE" sz="100" i="1" dirty="0"/>
          </a:p>
          <a:p>
            <a:endParaRPr lang="sv-SE" sz="100" i="1" dirty="0" smtClean="0"/>
          </a:p>
          <a:p>
            <a:endParaRPr lang="sv-SE" sz="100" i="1" dirty="0" smtClean="0"/>
          </a:p>
          <a:p>
            <a:endParaRPr lang="sv-SE" sz="100" i="1" dirty="0"/>
          </a:p>
          <a:p>
            <a:endParaRPr lang="sv-SE" sz="100" i="1" dirty="0" smtClean="0"/>
          </a:p>
          <a:p>
            <a:endParaRPr lang="sv-SE" sz="100" i="1" dirty="0"/>
          </a:p>
          <a:p>
            <a:endParaRPr lang="sv-SE" sz="100" i="1" dirty="0" smtClean="0"/>
          </a:p>
          <a:p>
            <a:pPr algn="ctr"/>
            <a:endParaRPr lang="sv-SE" sz="600" i="1" dirty="0"/>
          </a:p>
        </p:txBody>
      </p:sp>
      <p:sp>
        <p:nvSpPr>
          <p:cNvPr id="30" name="Rektangel 29"/>
          <p:cNvSpPr/>
          <p:nvPr/>
        </p:nvSpPr>
        <p:spPr>
          <a:xfrm>
            <a:off x="3416555" y="3627995"/>
            <a:ext cx="833634" cy="1466190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Ansökningshandlingar  granskas av fakultetsstudierektor och ekonom, </a:t>
            </a:r>
          </a:p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ISP  granskas och godkänns </a:t>
            </a:r>
            <a:r>
              <a:rPr lang="sv-SE" sz="600" dirty="0">
                <a:solidFill>
                  <a:schemeClr val="tx1"/>
                </a:solidFill>
              </a:rPr>
              <a:t>av </a:t>
            </a:r>
            <a:r>
              <a:rPr lang="sv-SE" sz="600" dirty="0" smtClean="0">
                <a:solidFill>
                  <a:schemeClr val="tx1"/>
                </a:solidFill>
              </a:rPr>
              <a:t>fakultetsstudierektor.</a:t>
            </a:r>
            <a:endParaRPr lang="sv-SE" sz="600" dirty="0">
              <a:solidFill>
                <a:schemeClr val="tx1"/>
              </a:solidFill>
            </a:endParaRPr>
          </a:p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Beslut av forskar-utbildningsnämndens ordförande</a:t>
            </a:r>
          </a:p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Efter beslut lägger fakulteten in </a:t>
            </a:r>
            <a:r>
              <a:rPr lang="sv-SE" sz="600" dirty="0">
                <a:solidFill>
                  <a:schemeClr val="tx1"/>
                </a:solidFill>
              </a:rPr>
              <a:t>antagningsdatum och </a:t>
            </a:r>
            <a:r>
              <a:rPr lang="sv-SE" sz="600" dirty="0" smtClean="0">
                <a:solidFill>
                  <a:schemeClr val="tx1"/>
                </a:solidFill>
              </a:rPr>
              <a:t>SLUID </a:t>
            </a:r>
            <a:r>
              <a:rPr lang="sv-SE" sz="600" dirty="0">
                <a:solidFill>
                  <a:schemeClr val="tx1"/>
                </a:solidFill>
              </a:rPr>
              <a:t>i </a:t>
            </a:r>
            <a:r>
              <a:rPr lang="sv-SE" sz="600" dirty="0" smtClean="0">
                <a:solidFill>
                  <a:schemeClr val="tx1"/>
                </a:solidFill>
              </a:rPr>
              <a:t>ISP.</a:t>
            </a:r>
            <a:endParaRPr lang="sv-SE" sz="600" dirty="0">
              <a:solidFill>
                <a:schemeClr val="tx1"/>
              </a:solidFill>
            </a:endParaRPr>
          </a:p>
          <a:p>
            <a:pPr algn="ctr"/>
            <a:endParaRPr lang="sv-SE" sz="600" dirty="0" smtClean="0">
              <a:solidFill>
                <a:srgbClr val="FF0000"/>
              </a:solidFill>
            </a:endParaRPr>
          </a:p>
        </p:txBody>
      </p:sp>
      <p:cxnSp>
        <p:nvCxnSpPr>
          <p:cNvPr id="14" name="Vinklad  13"/>
          <p:cNvCxnSpPr>
            <a:endCxn id="30" idx="1"/>
          </p:cNvCxnSpPr>
          <p:nvPr/>
        </p:nvCxnSpPr>
        <p:spPr>
          <a:xfrm>
            <a:off x="3182457" y="3505939"/>
            <a:ext cx="234098" cy="855151"/>
          </a:xfrm>
          <a:prstGeom prst="bentConnector3">
            <a:avLst>
              <a:gd name="adj1" fmla="val 5000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3504029" y="2373309"/>
            <a:ext cx="585065" cy="174567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smtClean="0"/>
              <a:t>SLUID</a:t>
            </a:r>
          </a:p>
        </p:txBody>
      </p:sp>
      <p:sp>
        <p:nvSpPr>
          <p:cNvPr id="47" name="Rektangel 46"/>
          <p:cNvSpPr/>
          <p:nvPr/>
        </p:nvSpPr>
        <p:spPr>
          <a:xfrm>
            <a:off x="4405850" y="794273"/>
            <a:ext cx="567398" cy="765085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/>
              <a:t>Besked om antagning och information om utbildningen, kåren etc.</a:t>
            </a:r>
            <a:endParaRPr lang="sv-SE" sz="600" dirty="0"/>
          </a:p>
        </p:txBody>
      </p:sp>
      <p:cxnSp>
        <p:nvCxnSpPr>
          <p:cNvPr id="48" name="Rak pil 47"/>
          <p:cNvCxnSpPr>
            <a:stCxn id="30" idx="3"/>
            <a:endCxn id="47" idx="1"/>
          </p:cNvCxnSpPr>
          <p:nvPr/>
        </p:nvCxnSpPr>
        <p:spPr>
          <a:xfrm flipV="1">
            <a:off x="4250189" y="1176816"/>
            <a:ext cx="155661" cy="3184274"/>
          </a:xfrm>
          <a:prstGeom prst="bentConnector3">
            <a:avLst>
              <a:gd name="adj1" fmla="val 50000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7" name="Rektangel 56"/>
          <p:cNvSpPr/>
          <p:nvPr/>
        </p:nvSpPr>
        <p:spPr>
          <a:xfrm>
            <a:off x="4416392" y="1735304"/>
            <a:ext cx="567398" cy="765085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/>
              <a:t>Arkivering av ansökan </a:t>
            </a:r>
            <a:r>
              <a:rPr lang="sv-SE" sz="600" dirty="0"/>
              <a:t>om antagning till </a:t>
            </a:r>
            <a:r>
              <a:rPr lang="sv-SE" sz="600" dirty="0" err="1" smtClean="0"/>
              <a:t>fo-utb</a:t>
            </a:r>
            <a:endParaRPr lang="sv-SE" sz="600" dirty="0" smtClean="0"/>
          </a:p>
          <a:p>
            <a:pPr algn="ctr"/>
            <a:endParaRPr lang="sv-SE" sz="600" dirty="0"/>
          </a:p>
        </p:txBody>
      </p:sp>
      <p:sp>
        <p:nvSpPr>
          <p:cNvPr id="61" name="Rektangel 60"/>
          <p:cNvSpPr/>
          <p:nvPr/>
        </p:nvSpPr>
        <p:spPr>
          <a:xfrm>
            <a:off x="4418773" y="2736774"/>
            <a:ext cx="567398" cy="1071973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600" dirty="0" smtClean="0"/>
              <a:t>Besked om beslut om antagning (handledare, studierektor, prefekt, </a:t>
            </a:r>
            <a:r>
              <a:rPr lang="sv-SE" sz="600" dirty="0" err="1" smtClean="0"/>
              <a:t>ladokadm</a:t>
            </a:r>
            <a:r>
              <a:rPr lang="sv-SE" sz="600" dirty="0" smtClean="0">
                <a:solidFill>
                  <a:schemeClr val="tx1"/>
                </a:solidFill>
              </a:rPr>
              <a:t>). ISP sänds tillbaka till huvudhandledaren i portalen</a:t>
            </a:r>
            <a:endParaRPr lang="sv-SE" sz="600" dirty="0">
              <a:solidFill>
                <a:schemeClr val="tx1"/>
              </a:solidFill>
            </a:endParaRPr>
          </a:p>
        </p:txBody>
      </p:sp>
      <p:cxnSp>
        <p:nvCxnSpPr>
          <p:cNvPr id="85" name="Rak pil 84"/>
          <p:cNvCxnSpPr/>
          <p:nvPr/>
        </p:nvCxnSpPr>
        <p:spPr>
          <a:xfrm>
            <a:off x="4282771" y="2155381"/>
            <a:ext cx="133621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Rektangel 92"/>
          <p:cNvSpPr/>
          <p:nvPr/>
        </p:nvSpPr>
        <p:spPr>
          <a:xfrm>
            <a:off x="6212617" y="5894621"/>
            <a:ext cx="622313" cy="76508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smtClean="0"/>
              <a:t>Förslag om anställning</a:t>
            </a:r>
          </a:p>
          <a:p>
            <a:pPr algn="ctr"/>
            <a:endParaRPr lang="sv-SE" sz="600" dirty="0" smtClean="0"/>
          </a:p>
          <a:p>
            <a:pPr algn="ctr"/>
            <a:endParaRPr lang="sv-SE" sz="100" dirty="0" smtClean="0"/>
          </a:p>
          <a:p>
            <a:pPr algn="ctr"/>
            <a:endParaRPr lang="sv-SE" sz="100" dirty="0"/>
          </a:p>
          <a:p>
            <a:pPr algn="ctr"/>
            <a:endParaRPr lang="sv-SE" sz="100" dirty="0"/>
          </a:p>
          <a:p>
            <a:pPr algn="ctr"/>
            <a:r>
              <a:rPr lang="sv-SE" sz="600" i="1" dirty="0" smtClean="0"/>
              <a:t>Anställnings-förslag**</a:t>
            </a:r>
          </a:p>
        </p:txBody>
      </p:sp>
      <p:sp>
        <p:nvSpPr>
          <p:cNvPr id="102" name="Rektangel 101"/>
          <p:cNvSpPr/>
          <p:nvPr/>
        </p:nvSpPr>
        <p:spPr>
          <a:xfrm>
            <a:off x="6944643" y="5894621"/>
            <a:ext cx="565739" cy="76508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smtClean="0"/>
              <a:t>Facklig förhandling</a:t>
            </a:r>
          </a:p>
        </p:txBody>
      </p:sp>
      <p:cxnSp>
        <p:nvCxnSpPr>
          <p:cNvPr id="104" name="Rak pil 103"/>
          <p:cNvCxnSpPr>
            <a:stCxn id="93" idx="3"/>
            <a:endCxn id="102" idx="1"/>
          </p:cNvCxnSpPr>
          <p:nvPr/>
        </p:nvCxnSpPr>
        <p:spPr>
          <a:xfrm>
            <a:off x="6834930" y="6277164"/>
            <a:ext cx="109713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ktangel 108"/>
          <p:cNvSpPr/>
          <p:nvPr/>
        </p:nvSpPr>
        <p:spPr>
          <a:xfrm>
            <a:off x="5166952" y="2823071"/>
            <a:ext cx="711534" cy="838581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600" i="1" dirty="0" smtClean="0"/>
          </a:p>
          <a:p>
            <a:pPr algn="ctr"/>
            <a:r>
              <a:rPr lang="sv-SE" sz="600" i="1" dirty="0" smtClean="0"/>
              <a:t>Anställnings-förslag</a:t>
            </a:r>
          </a:p>
          <a:p>
            <a:pPr algn="ctr"/>
            <a:endParaRPr lang="sv-SE" sz="600" i="1" dirty="0" smtClean="0"/>
          </a:p>
          <a:p>
            <a:r>
              <a:rPr lang="sv-SE" sz="600" i="1" dirty="0" smtClean="0"/>
              <a:t> </a:t>
            </a:r>
            <a:r>
              <a:rPr lang="sv-SE" sz="600" dirty="0">
                <a:solidFill>
                  <a:schemeClr val="tx1"/>
                </a:solidFill>
              </a:rPr>
              <a:t>Anställningsärende läggs upp i </a:t>
            </a:r>
            <a:r>
              <a:rPr lang="sv-SE" sz="600" dirty="0" err="1" smtClean="0">
                <a:solidFill>
                  <a:schemeClr val="tx1"/>
                </a:solidFill>
              </a:rPr>
              <a:t>Pimula</a:t>
            </a:r>
            <a:endParaRPr lang="sv-SE" sz="600" i="1" dirty="0"/>
          </a:p>
          <a:p>
            <a:pPr algn="ctr"/>
            <a:endParaRPr lang="sv-SE" sz="600" i="1" dirty="0"/>
          </a:p>
        </p:txBody>
      </p:sp>
      <p:sp>
        <p:nvSpPr>
          <p:cNvPr id="121" name="Rektangel 120"/>
          <p:cNvSpPr/>
          <p:nvPr/>
        </p:nvSpPr>
        <p:spPr>
          <a:xfrm>
            <a:off x="8317290" y="5887206"/>
            <a:ext cx="575190" cy="76508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smtClean="0"/>
              <a:t>Arkivering av original-ansökan</a:t>
            </a:r>
          </a:p>
        </p:txBody>
      </p:sp>
      <p:sp>
        <p:nvSpPr>
          <p:cNvPr id="134" name="Rektangel 133"/>
          <p:cNvSpPr/>
          <p:nvPr/>
        </p:nvSpPr>
        <p:spPr>
          <a:xfrm>
            <a:off x="7625035" y="5889048"/>
            <a:ext cx="565739" cy="765085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600" dirty="0" smtClean="0"/>
              <a:t>Beslut om anställning samt kungörelse</a:t>
            </a:r>
          </a:p>
        </p:txBody>
      </p:sp>
      <p:cxnSp>
        <p:nvCxnSpPr>
          <p:cNvPr id="137" name="Rak pil 136"/>
          <p:cNvCxnSpPr>
            <a:endCxn id="93" idx="0"/>
          </p:cNvCxnSpPr>
          <p:nvPr/>
        </p:nvCxnSpPr>
        <p:spPr>
          <a:xfrm rot="16200000" flipH="1">
            <a:off x="4982532" y="4353379"/>
            <a:ext cx="2568448" cy="514036"/>
          </a:xfrm>
          <a:prstGeom prst="bentConnector3">
            <a:avLst>
              <a:gd name="adj1" fmla="val -29856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textruta 193"/>
          <p:cNvSpPr txBox="1"/>
          <p:nvPr/>
        </p:nvSpPr>
        <p:spPr>
          <a:xfrm>
            <a:off x="2358690" y="211114"/>
            <a:ext cx="551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Antagning av doktorand vid </a:t>
            </a:r>
            <a:r>
              <a:rPr lang="sv-SE" sz="1600" b="1" dirty="0" smtClean="0">
                <a:solidFill>
                  <a:schemeClr val="bg1">
                    <a:lumMod val="50000"/>
                  </a:schemeClr>
                </a:solidFill>
              </a:rPr>
              <a:t>annonserad doktorandanställning</a:t>
            </a:r>
            <a:endParaRPr lang="sv-S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textruta 194"/>
          <p:cNvSpPr txBox="1"/>
          <p:nvPr/>
        </p:nvSpPr>
        <p:spPr>
          <a:xfrm>
            <a:off x="7499122" y="730236"/>
            <a:ext cx="138330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solidFill>
                  <a:srgbClr val="FF0000"/>
                </a:solidFill>
              </a:rPr>
              <a:t>*</a:t>
            </a:r>
          </a:p>
          <a:p>
            <a:r>
              <a:rPr lang="sv-SE" sz="600" b="1" dirty="0" smtClean="0"/>
              <a:t>* Rekommendation om antagning till utbildning på forskarnivå</a:t>
            </a:r>
            <a:r>
              <a:rPr lang="sv-SE" sz="600" dirty="0" smtClean="0"/>
              <a:t> –  inklusive obligatoriska bilagor och</a:t>
            </a:r>
            <a:endParaRPr lang="sv-SE" sz="600" dirty="0"/>
          </a:p>
          <a:p>
            <a:r>
              <a:rPr lang="sv-SE" sz="600" b="1" dirty="0" smtClean="0"/>
              <a:t>Preliminär ISP I ISP-portalen</a:t>
            </a:r>
            <a:endParaRPr lang="sv-SE" sz="600" b="1" dirty="0"/>
          </a:p>
          <a:p>
            <a:endParaRPr lang="sv-SE" sz="600" dirty="0"/>
          </a:p>
          <a:p>
            <a:endParaRPr lang="sv-SE" sz="600" dirty="0"/>
          </a:p>
          <a:p>
            <a:r>
              <a:rPr lang="sv-SE" sz="600" b="1" dirty="0" smtClean="0"/>
              <a:t>**Anställningsförslag</a:t>
            </a:r>
            <a:r>
              <a:rPr lang="sv-SE" sz="600" dirty="0" smtClean="0"/>
              <a:t>  - dvs förslag om anställning,  antagningsbeslut, meritsammanställning, Ant-1 (orig), yttrande samt uppehållstillstånd för personer som ej är EU-medborgare</a:t>
            </a:r>
          </a:p>
          <a:p>
            <a:endParaRPr lang="sv-SE" sz="600" dirty="0"/>
          </a:p>
        </p:txBody>
      </p:sp>
      <p:cxnSp>
        <p:nvCxnSpPr>
          <p:cNvPr id="196" name="Rak pil 195"/>
          <p:cNvCxnSpPr>
            <a:stCxn id="134" idx="3"/>
            <a:endCxn id="121" idx="1"/>
          </p:cNvCxnSpPr>
          <p:nvPr/>
        </p:nvCxnSpPr>
        <p:spPr>
          <a:xfrm flipV="1">
            <a:off x="8190774" y="6269749"/>
            <a:ext cx="126516" cy="1842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8" name="Rektangel 207"/>
          <p:cNvSpPr/>
          <p:nvPr/>
        </p:nvSpPr>
        <p:spPr>
          <a:xfrm>
            <a:off x="662848" y="1300202"/>
            <a:ext cx="530101" cy="21333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ktangel 83"/>
          <p:cNvSpPr/>
          <p:nvPr/>
        </p:nvSpPr>
        <p:spPr>
          <a:xfrm>
            <a:off x="2607804" y="2746537"/>
            <a:ext cx="659497" cy="899741"/>
          </a:xfrm>
          <a:prstGeom prst="rect">
            <a:avLst/>
          </a:prstGeom>
          <a:solidFill>
            <a:schemeClr val="lt1"/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sv-SE" sz="600" dirty="0" smtClean="0"/>
          </a:p>
          <a:p>
            <a:pPr algn="ctr"/>
            <a:r>
              <a:rPr lang="sv-SE" sz="600" dirty="0" smtClean="0"/>
              <a:t>Ansökan* om antagning till </a:t>
            </a:r>
          </a:p>
          <a:p>
            <a:pPr algn="ctr"/>
            <a:r>
              <a:rPr lang="sv-SE" sz="600" dirty="0" err="1" smtClean="0"/>
              <a:t>fo-utb</a:t>
            </a:r>
            <a:r>
              <a:rPr lang="sv-SE" sz="600" dirty="0" smtClean="0"/>
              <a:t> till </a:t>
            </a:r>
            <a:r>
              <a:rPr lang="sv-SE" sz="600" dirty="0" err="1" smtClean="0"/>
              <a:t>handl</a:t>
            </a:r>
            <a:r>
              <a:rPr lang="sv-SE" sz="600" dirty="0" smtClean="0"/>
              <a:t> på </a:t>
            </a:r>
            <a:r>
              <a:rPr lang="sv-SE" sz="600" dirty="0" err="1" smtClean="0"/>
              <a:t>fak</a:t>
            </a:r>
            <a:r>
              <a:rPr lang="sv-SE" sz="600" dirty="0" smtClean="0"/>
              <a:t> och</a:t>
            </a:r>
            <a:r>
              <a:rPr lang="sv-SE" sz="600" dirty="0" smtClean="0">
                <a:solidFill>
                  <a:srgbClr val="FF0000"/>
                </a:solidFill>
              </a:rPr>
              <a:t> </a:t>
            </a:r>
            <a:r>
              <a:rPr lang="sv-SE" sz="600" dirty="0" smtClean="0">
                <a:solidFill>
                  <a:schemeClr val="tx1"/>
                </a:solidFill>
              </a:rPr>
              <a:t>ISP i ISP portalen </a:t>
            </a:r>
            <a:r>
              <a:rPr lang="sv-SE" sz="600" dirty="0" err="1" smtClean="0">
                <a:solidFill>
                  <a:schemeClr val="tx1"/>
                </a:solidFill>
              </a:rPr>
              <a:t>godk</a:t>
            </a:r>
            <a:r>
              <a:rPr lang="sv-SE" sz="600" dirty="0" smtClean="0">
                <a:solidFill>
                  <a:schemeClr val="tx1"/>
                </a:solidFill>
              </a:rPr>
              <a:t> av </a:t>
            </a:r>
            <a:r>
              <a:rPr lang="sv-SE" sz="600" dirty="0" err="1" smtClean="0">
                <a:solidFill>
                  <a:schemeClr val="tx1"/>
                </a:solidFill>
              </a:rPr>
              <a:t>pref</a:t>
            </a:r>
            <a:r>
              <a:rPr lang="sv-SE" sz="600" dirty="0" smtClean="0">
                <a:solidFill>
                  <a:schemeClr val="tx1"/>
                </a:solidFill>
              </a:rPr>
              <a:t>, i flödet  hos </a:t>
            </a:r>
            <a:r>
              <a:rPr lang="sv-SE" sz="600" dirty="0" err="1" smtClean="0">
                <a:solidFill>
                  <a:schemeClr val="tx1"/>
                </a:solidFill>
              </a:rPr>
              <a:t>fak.studierektorer</a:t>
            </a:r>
            <a:endParaRPr lang="sv-SE" sz="600" dirty="0" smtClean="0">
              <a:solidFill>
                <a:schemeClr val="tx1"/>
              </a:solidFill>
            </a:endParaRPr>
          </a:p>
          <a:p>
            <a:pPr algn="ctr"/>
            <a:endParaRPr lang="sv-SE" sz="600" dirty="0" smtClean="0"/>
          </a:p>
          <a:p>
            <a:pPr algn="ctr"/>
            <a:endParaRPr lang="sv-SE" sz="100" i="1" dirty="0" smtClean="0"/>
          </a:p>
          <a:p>
            <a:pPr algn="ctr"/>
            <a:endParaRPr lang="sv-SE" sz="100" i="1" dirty="0"/>
          </a:p>
          <a:p>
            <a:pPr algn="ctr"/>
            <a:endParaRPr lang="sv-SE" sz="100" i="1" dirty="0" smtClean="0"/>
          </a:p>
          <a:p>
            <a:pPr algn="ctr"/>
            <a:endParaRPr lang="sv-SE" sz="600" i="1" dirty="0" smtClean="0"/>
          </a:p>
        </p:txBody>
      </p:sp>
      <p:sp>
        <p:nvSpPr>
          <p:cNvPr id="270" name="textruta 269"/>
          <p:cNvSpPr txBox="1"/>
          <p:nvPr/>
        </p:nvSpPr>
        <p:spPr>
          <a:xfrm>
            <a:off x="5205560" y="899817"/>
            <a:ext cx="1059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ANSTÄLLNING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1" name="textruta 270"/>
          <p:cNvSpPr txBox="1"/>
          <p:nvPr/>
        </p:nvSpPr>
        <p:spPr>
          <a:xfrm>
            <a:off x="2618538" y="899817"/>
            <a:ext cx="958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ANTAGNING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1" name="Rak pil 70"/>
          <p:cNvCxnSpPr>
            <a:stCxn id="39" idx="3"/>
            <a:endCxn id="66" idx="1"/>
          </p:cNvCxnSpPr>
          <p:nvPr/>
        </p:nvCxnSpPr>
        <p:spPr>
          <a:xfrm>
            <a:off x="1247089" y="3193360"/>
            <a:ext cx="109236" cy="51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6" name="textruta 225"/>
          <p:cNvSpPr txBox="1"/>
          <p:nvPr/>
        </p:nvSpPr>
        <p:spPr>
          <a:xfrm>
            <a:off x="1244334" y="794274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sv-SE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textruta 85"/>
          <p:cNvSpPr txBox="1"/>
          <p:nvPr/>
        </p:nvSpPr>
        <p:spPr>
          <a:xfrm>
            <a:off x="1229189" y="1784381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88" name="textruta 87"/>
          <p:cNvSpPr txBox="1"/>
          <p:nvPr/>
        </p:nvSpPr>
        <p:spPr>
          <a:xfrm>
            <a:off x="1247089" y="2825847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sv-SE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0" name="textruta 89"/>
          <p:cNvSpPr txBox="1"/>
          <p:nvPr/>
        </p:nvSpPr>
        <p:spPr>
          <a:xfrm>
            <a:off x="2637152" y="4824862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00" name="textruta 99"/>
          <p:cNvSpPr txBox="1"/>
          <p:nvPr/>
        </p:nvSpPr>
        <p:spPr>
          <a:xfrm>
            <a:off x="3250204" y="2825847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01" name="textruta 100"/>
          <p:cNvSpPr txBox="1"/>
          <p:nvPr/>
        </p:nvSpPr>
        <p:spPr>
          <a:xfrm>
            <a:off x="4164218" y="3816854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03" name="textruta 102"/>
          <p:cNvSpPr txBox="1"/>
          <p:nvPr/>
        </p:nvSpPr>
        <p:spPr>
          <a:xfrm>
            <a:off x="6844146" y="1731133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endParaRPr lang="sv-SE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textruta 104"/>
          <p:cNvSpPr txBox="1"/>
          <p:nvPr/>
        </p:nvSpPr>
        <p:spPr>
          <a:xfrm>
            <a:off x="5879319" y="2831755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06" name="textruta 105"/>
          <p:cNvSpPr txBox="1"/>
          <p:nvPr/>
        </p:nvSpPr>
        <p:spPr>
          <a:xfrm>
            <a:off x="6841293" y="5894621"/>
            <a:ext cx="101616" cy="92333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sv-SE" sz="60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sv-SE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190774" y="6749865"/>
            <a:ext cx="104235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00" dirty="0" smtClean="0"/>
              <a:t>CEN och EAB 2023-09-06</a:t>
            </a:r>
            <a:endParaRPr lang="sv-SE" sz="500" dirty="0"/>
          </a:p>
        </p:txBody>
      </p:sp>
      <p:cxnSp>
        <p:nvCxnSpPr>
          <p:cNvPr id="91" name="Rak pil 90"/>
          <p:cNvCxnSpPr/>
          <p:nvPr/>
        </p:nvCxnSpPr>
        <p:spPr>
          <a:xfrm flipV="1">
            <a:off x="7510382" y="6262370"/>
            <a:ext cx="126516" cy="1842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2" name="Rak pil 181"/>
          <p:cNvCxnSpPr/>
          <p:nvPr/>
        </p:nvCxnSpPr>
        <p:spPr>
          <a:xfrm>
            <a:off x="4285152" y="3192288"/>
            <a:ext cx="133621" cy="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3" name="Rak pil 182"/>
          <p:cNvCxnSpPr>
            <a:endCxn id="109" idx="1"/>
          </p:cNvCxnSpPr>
          <p:nvPr/>
        </p:nvCxnSpPr>
        <p:spPr>
          <a:xfrm>
            <a:off x="5004843" y="3236035"/>
            <a:ext cx="162109" cy="6327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5" name="Rektangel 184"/>
          <p:cNvSpPr/>
          <p:nvPr/>
        </p:nvSpPr>
        <p:spPr>
          <a:xfrm>
            <a:off x="5242057" y="3206836"/>
            <a:ext cx="570649" cy="418891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12" name="Rak pil 211"/>
          <p:cNvCxnSpPr/>
          <p:nvPr/>
        </p:nvCxnSpPr>
        <p:spPr>
          <a:xfrm>
            <a:off x="3806915" y="2592974"/>
            <a:ext cx="0" cy="1004334"/>
          </a:xfrm>
          <a:prstGeom prst="straightConnector1">
            <a:avLst/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8" name="Rektangel 287"/>
          <p:cNvSpPr/>
          <p:nvPr/>
        </p:nvSpPr>
        <p:spPr>
          <a:xfrm>
            <a:off x="5671882" y="1797486"/>
            <a:ext cx="516491" cy="64761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00" dirty="0" smtClean="0">
                <a:solidFill>
                  <a:schemeClr val="tx1"/>
                </a:solidFill>
              </a:rPr>
              <a:t>Arkivering av övriga sökande</a:t>
            </a:r>
            <a:r>
              <a:rPr lang="sv-SE" sz="600" dirty="0" smtClean="0"/>
              <a:t> </a:t>
            </a:r>
            <a:endParaRPr lang="sv-SE" sz="600" dirty="0"/>
          </a:p>
        </p:txBody>
      </p:sp>
      <p:sp>
        <p:nvSpPr>
          <p:cNvPr id="289" name="Rektangel 288"/>
          <p:cNvSpPr/>
          <p:nvPr/>
        </p:nvSpPr>
        <p:spPr>
          <a:xfrm>
            <a:off x="6250096" y="1797485"/>
            <a:ext cx="540222" cy="64761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sv-SE" sz="600" dirty="0"/>
          </a:p>
        </p:txBody>
      </p:sp>
      <p:sp>
        <p:nvSpPr>
          <p:cNvPr id="290" name="Rektangel 289"/>
          <p:cNvSpPr/>
          <p:nvPr/>
        </p:nvSpPr>
        <p:spPr>
          <a:xfrm>
            <a:off x="6285379" y="6287827"/>
            <a:ext cx="491668" cy="30839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7" name="Rak 296"/>
          <p:cNvCxnSpPr/>
          <p:nvPr/>
        </p:nvCxnSpPr>
        <p:spPr>
          <a:xfrm flipV="1">
            <a:off x="5871715" y="3296987"/>
            <a:ext cx="152502" cy="119294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0" name="textruta 309"/>
          <p:cNvSpPr txBox="1"/>
          <p:nvPr/>
        </p:nvSpPr>
        <p:spPr>
          <a:xfrm>
            <a:off x="1330805" y="899816"/>
            <a:ext cx="1049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REKRYTERING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5" name="Vinklad  54"/>
          <p:cNvCxnSpPr>
            <a:stCxn id="66" idx="2"/>
          </p:cNvCxnSpPr>
          <p:nvPr/>
        </p:nvCxnSpPr>
        <p:spPr>
          <a:xfrm rot="16200000" flipH="1">
            <a:off x="1293117" y="3983842"/>
            <a:ext cx="1184576" cy="49746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ak pilkoppling 14"/>
          <p:cNvCxnSpPr/>
          <p:nvPr/>
        </p:nvCxnSpPr>
        <p:spPr>
          <a:xfrm>
            <a:off x="2420729" y="2823071"/>
            <a:ext cx="216423" cy="0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7" name="textruta 236"/>
          <p:cNvSpPr txBox="1"/>
          <p:nvPr/>
        </p:nvSpPr>
        <p:spPr>
          <a:xfrm>
            <a:off x="1952256" y="2742828"/>
            <a:ext cx="455550" cy="707527"/>
          </a:xfrm>
          <a:prstGeom prst="rect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sv-SE"/>
            </a:defPPr>
            <a:lvl1pPr algn="ctr">
              <a:defRPr sz="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sv-SE" dirty="0"/>
              <a:t>Prel. ISP skapas av huvudhandledaren i ISP portalen</a:t>
            </a:r>
          </a:p>
        </p:txBody>
      </p:sp>
      <p:cxnSp>
        <p:nvCxnSpPr>
          <p:cNvPr id="4" name="Vinklad koppling 3"/>
          <p:cNvCxnSpPr>
            <a:stCxn id="56" idx="0"/>
          </p:cNvCxnSpPr>
          <p:nvPr/>
        </p:nvCxnSpPr>
        <p:spPr>
          <a:xfrm rot="5400000" flipH="1" flipV="1">
            <a:off x="1866760" y="3911493"/>
            <a:ext cx="1277562" cy="466454"/>
          </a:xfrm>
          <a:prstGeom prst="bentConnector3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3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235</Words>
  <Application>Microsoft Office PowerPoint</Application>
  <PresentationFormat>Bildspel på skärmen (4:3)</PresentationFormat>
  <Paragraphs>89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SLU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Gabriella Persdotter Hedlund</dc:creator>
  <cp:lastModifiedBy>Charlotta Eriksson</cp:lastModifiedBy>
  <cp:revision>120</cp:revision>
  <cp:lastPrinted>2013-08-14T13:35:42Z</cp:lastPrinted>
  <dcterms:created xsi:type="dcterms:W3CDTF">2012-12-13T15:45:19Z</dcterms:created>
  <dcterms:modified xsi:type="dcterms:W3CDTF">2023-09-11T10:14:12Z</dcterms:modified>
</cp:coreProperties>
</file>