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9"/>
  </p:notesMasterIdLst>
  <p:sldIdLst>
    <p:sldId id="294" r:id="rId4"/>
    <p:sldId id="352" r:id="rId5"/>
    <p:sldId id="309" r:id="rId6"/>
    <p:sldId id="338" r:id="rId7"/>
    <p:sldId id="353" r:id="rId8"/>
    <p:sldId id="342" r:id="rId9"/>
    <p:sldId id="347" r:id="rId10"/>
    <p:sldId id="345" r:id="rId11"/>
    <p:sldId id="348" r:id="rId12"/>
    <p:sldId id="302" r:id="rId13"/>
    <p:sldId id="354" r:id="rId14"/>
    <p:sldId id="355" r:id="rId15"/>
    <p:sldId id="356" r:id="rId16"/>
    <p:sldId id="358" r:id="rId17"/>
    <p:sldId id="359" r:id="rId18"/>
  </p:sldIdLst>
  <p:sldSz cx="12192000" cy="6858000"/>
  <p:notesSz cx="6794500" cy="99314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AF1885-52C3-F771-6F95-3423616390D3}" name="Emma Nilsson" initials="EN" userId="S::emma@advant.se::b8b68d02-0b1e-4898-a21a-450a2a06562e" providerId="AD"/>
  <p188:author id="{92A560F7-7836-5B3D-D5F2-4ED90710AD9E}" name="Maria Capandegui Widén" initials="MCW" userId="S::maria.widen@slu.se::5cfab991-0bf4-4ff9-9acf-5927e46d344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3D8F3"/>
    <a:srgbClr val="F2F8FA"/>
    <a:srgbClr val="C4D600"/>
    <a:srgbClr val="CE0037"/>
    <a:srgbClr val="509E2F"/>
    <a:srgbClr val="53565A"/>
    <a:srgbClr val="996017"/>
    <a:srgbClr val="007681"/>
    <a:srgbClr val="672146"/>
    <a:srgbClr val="7986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llanmörkt format 3 - Dekorfärg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llanmörkt format 3 - Dekorfärg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llanmörkt format 3 - Dekorfärg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Format med tema 1 - dekorfärg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Format med tema 1 - dekorfär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Format med tema 2 - dekorfärg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Format med tema 2 - dekorfärg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just format 1 - Dekorfärg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just format 2 - Dekorfärg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just forma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just format 3 - Dekorfär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just format 3 - Dekorfär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just format 3 - Dekorfär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just format 3 - Dekorfär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llanmörkt format 3 - Dekorfär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llanmörkt format 4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llanmörkt format 4 - Dekorfär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llanmörkt format 4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llanmörkt format 4 - Dekorfär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llanmörkt format 4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llanmörkt format 4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202B0CA-FC54-4496-8BCA-5EF66A818D29}" styleName="Mörkt form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Mörkt format 2 - Dekorfärg 1/Dekorfärg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Mörkt format 2 - Dekorfärg 5/Dekorfär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llanmörkt format 1 - Dekorfär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llanmörkt format 1 - Dekorfär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llanmörkt format 1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002" autoAdjust="0"/>
  </p:normalViewPr>
  <p:slideViewPr>
    <p:cSldViewPr snapToGrid="0">
      <p:cViewPr varScale="1">
        <p:scale>
          <a:sx n="87" d="100"/>
          <a:sy n="87" d="100"/>
        </p:scale>
        <p:origin x="1512" y="90"/>
      </p:cViewPr>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580D9E8A-6D5F-4F74-B3F4-6C249285E7D6}" type="datetimeFigureOut">
              <a:rPr lang="sv-SE" smtClean="0"/>
              <a:t>2026-09-11</a:t>
            </a:fld>
            <a:endParaRPr lang="sv-SE" dirty="0"/>
          </a:p>
        </p:txBody>
      </p:sp>
      <p:sp>
        <p:nvSpPr>
          <p:cNvPr id="4" name="Platshållare för bildobjekt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4752D92D-59C6-4680-A634-75BB6B3E3DDF}" type="slidenum">
              <a:rPr lang="sv-SE" smtClean="0"/>
              <a:t>‹#›</a:t>
            </a:fld>
            <a:endParaRPr lang="sv-SE" dirty="0"/>
          </a:p>
        </p:txBody>
      </p:sp>
    </p:spTree>
    <p:extLst>
      <p:ext uri="{BB962C8B-B14F-4D97-AF65-F5344CB8AC3E}">
        <p14:creationId xmlns:p14="http://schemas.microsoft.com/office/powerpoint/2010/main" val="342532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C43F2-DFAC-E0A4-8053-2D90C5606A1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8921C9A-C876-99D6-C472-820A531D13F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1DF5FF4-13D7-FE99-2AA8-9B5DF65796F4}"/>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990A49FB-BE94-A030-F9F3-59715F869B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2D92D-59C6-4680-A634-75BB6B3E3DD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494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48694-834B-C9D8-49AA-5BFEC0C9154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4ED1C11-4EC7-F95E-C7F0-9C419F47F70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7257FED-EAE3-DC0C-D720-64A686B479D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89BB69F-01B9-E73E-43ED-F5BB772716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2D92D-59C6-4680-A634-75BB6B3E3DD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805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4B977-613A-61AB-6D4E-3B1C3688ADB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D40291F-2283-5A24-21B1-37EB8830D77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532A69-13F7-ACA7-3AEB-4833910C24C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4196114-A22C-36FC-185E-291882CEA7C3}"/>
              </a:ext>
            </a:extLst>
          </p:cNvPr>
          <p:cNvSpPr>
            <a:spLocks noGrp="1"/>
          </p:cNvSpPr>
          <p:nvPr>
            <p:ph type="sldNum" sz="quarter" idx="5"/>
          </p:nvPr>
        </p:nvSpPr>
        <p:spPr/>
        <p:txBody>
          <a:bodyPr/>
          <a:lstStyle/>
          <a:p>
            <a:fld id="{4752D92D-59C6-4680-A634-75BB6B3E3DDF}" type="slidenum">
              <a:rPr lang="sv-SE" smtClean="0"/>
              <a:t>4</a:t>
            </a:fld>
            <a:endParaRPr lang="sv-SE"/>
          </a:p>
        </p:txBody>
      </p:sp>
    </p:spTree>
    <p:extLst>
      <p:ext uri="{BB962C8B-B14F-4D97-AF65-F5344CB8AC3E}">
        <p14:creationId xmlns:p14="http://schemas.microsoft.com/office/powerpoint/2010/main" val="2789352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0C714-95BB-B845-9784-601E1C71FA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AD4DB2C-4D32-CDEB-720D-CE890C32A44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7C24BA1-C8A7-3B6C-D7FD-BC222C8626D9}"/>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EA441E8-B21C-3DE7-330F-B420112DF2BB}"/>
              </a:ext>
            </a:extLst>
          </p:cNvPr>
          <p:cNvSpPr>
            <a:spLocks noGrp="1"/>
          </p:cNvSpPr>
          <p:nvPr>
            <p:ph type="sldNum" sz="quarter" idx="5"/>
          </p:nvPr>
        </p:nvSpPr>
        <p:spPr/>
        <p:txBody>
          <a:bodyPr/>
          <a:lstStyle/>
          <a:p>
            <a:fld id="{4752D92D-59C6-4680-A634-75BB6B3E3DDF}" type="slidenum">
              <a:rPr lang="sv-SE" smtClean="0"/>
              <a:t>7</a:t>
            </a:fld>
            <a:endParaRPr lang="sv-SE" dirty="0"/>
          </a:p>
        </p:txBody>
      </p:sp>
    </p:spTree>
    <p:extLst>
      <p:ext uri="{BB962C8B-B14F-4D97-AF65-F5344CB8AC3E}">
        <p14:creationId xmlns:p14="http://schemas.microsoft.com/office/powerpoint/2010/main" val="2678946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752D92D-59C6-4680-A634-75BB6B3E3DDF}" type="slidenum">
              <a:rPr lang="sv-SE" smtClean="0"/>
              <a:t>15</a:t>
            </a:fld>
            <a:endParaRPr lang="sv-SE" dirty="0"/>
          </a:p>
        </p:txBody>
      </p:sp>
    </p:spTree>
    <p:extLst>
      <p:ext uri="{BB962C8B-B14F-4D97-AF65-F5344CB8AC3E}">
        <p14:creationId xmlns:p14="http://schemas.microsoft.com/office/powerpoint/2010/main" val="3674022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nteckning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hasCustomPrompt="1"/>
          </p:nvPr>
        </p:nvSpPr>
        <p:spPr>
          <a:xfrm>
            <a:off x="1019503" y="388883"/>
            <a:ext cx="10389713" cy="599089"/>
          </a:xfrm>
        </p:spPr>
        <p:txBody>
          <a:bodyPr anchor="t"/>
          <a:lstStyle/>
          <a:p>
            <a:r>
              <a:rPr lang="sv-SE" dirty="0"/>
              <a:t>Dina anteckningar</a:t>
            </a:r>
          </a:p>
        </p:txBody>
      </p:sp>
      <p:sp>
        <p:nvSpPr>
          <p:cNvPr id="4" name="textruta 3">
            <a:extLst>
              <a:ext uri="{FF2B5EF4-FFF2-40B4-BE49-F238E27FC236}">
                <a16:creationId xmlns:a16="http://schemas.microsoft.com/office/drawing/2014/main" id="{B3FF6C39-2341-31DC-B541-706BA6BDA642}"/>
              </a:ext>
            </a:extLst>
          </p:cNvPr>
          <p:cNvSpPr txBox="1"/>
          <p:nvPr userDrawn="1"/>
        </p:nvSpPr>
        <p:spPr>
          <a:xfrm>
            <a:off x="430924" y="525517"/>
            <a:ext cx="0" cy="0"/>
          </a:xfrm>
          <a:prstGeom prst="rect">
            <a:avLst/>
          </a:prstGeom>
          <a:noFill/>
        </p:spPr>
        <p:txBody>
          <a:bodyPr wrap="none" lIns="0" tIns="0" rIns="0" bIns="0" rtlCol="0">
            <a:noAutofit/>
          </a:bodyPr>
          <a:lstStyle/>
          <a:p>
            <a:pPr algn="l">
              <a:lnSpc>
                <a:spcPts val="3000"/>
              </a:lnSpc>
            </a:pPr>
            <a:endParaRPr lang="sv-SE" sz="2400" dirty="0"/>
          </a:p>
        </p:txBody>
      </p:sp>
      <p:sp>
        <p:nvSpPr>
          <p:cNvPr id="6" name="Platshållare för text 8">
            <a:extLst>
              <a:ext uri="{FF2B5EF4-FFF2-40B4-BE49-F238E27FC236}">
                <a16:creationId xmlns:a16="http://schemas.microsoft.com/office/drawing/2014/main" id="{F62E1B40-F613-6DBE-0268-75C17F918BD8}"/>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Om du vill föra anteckningar.</a:t>
            </a:r>
          </a:p>
        </p:txBody>
      </p:sp>
    </p:spTree>
    <p:extLst>
      <p:ext uri="{BB962C8B-B14F-4D97-AF65-F5344CB8AC3E}">
        <p14:creationId xmlns:p14="http://schemas.microsoft.com/office/powerpoint/2010/main" val="216385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ussida">
    <p:spTree>
      <p:nvGrpSpPr>
        <p:cNvPr id="1" name=""/>
        <p:cNvGrpSpPr/>
        <p:nvPr/>
      </p:nvGrpSpPr>
      <p:grpSpPr>
        <a:xfrm>
          <a:off x="0" y="0"/>
          <a:ext cx="0" cy="0"/>
          <a:chOff x="0" y="0"/>
          <a:chExt cx="0" cy="0"/>
        </a:xfrm>
      </p:grpSpPr>
      <p:pic>
        <p:nvPicPr>
          <p:cNvPr id="8" name="Bildobjekt 7" descr="SLU:s profilkollage i bakgrunden och SLU:s löfte – Science and Education for Sustainable Life – som ordbild i förgrunden.">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3" name="Group 4" descr="SLU:s logotyp.">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dirty="0"/>
            </a:p>
          </p:txBody>
        </p:sp>
      </p:grpSp>
    </p:spTree>
    <p:extLst>
      <p:ext uri="{BB962C8B-B14F-4D97-AF65-F5344CB8AC3E}">
        <p14:creationId xmlns:p14="http://schemas.microsoft.com/office/powerpoint/2010/main" val="86190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tart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07015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tart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3588" y="2140966"/>
            <a:ext cx="9144000" cy="2387600"/>
          </a:xfrm>
        </p:spPr>
        <p:txBody>
          <a:bodyPr anchor="b"/>
          <a:lstStyle>
            <a:lvl1pPr algn="l">
              <a:lnSpc>
                <a:spcPts val="5600"/>
              </a:lnSpc>
              <a:defRPr sz="4600">
                <a:solidFill>
                  <a:schemeClr val="tx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3588" y="4717756"/>
            <a:ext cx="9144000" cy="581891"/>
          </a:xfrm>
        </p:spPr>
        <p:txBody>
          <a:bodyPr/>
          <a:lstStyle>
            <a:lvl1pPr marL="0" indent="0" algn="l">
              <a:lnSpc>
                <a:spcPct val="100000"/>
              </a:lnSpc>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pic>
        <p:nvPicPr>
          <p:cNvPr id="19" name="Bildobjekt 18">
            <a:extLst>
              <a:ext uri="{FF2B5EF4-FFF2-40B4-BE49-F238E27FC236}">
                <a16:creationId xmlns:a16="http://schemas.microsoft.com/office/drawing/2014/main" id="{A5FFA424-4064-4DF3-0A50-08902335E2EB}"/>
              </a:ext>
            </a:extLst>
          </p:cNvPr>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l="24712" t="24608" r="24712" b="24483"/>
          <a:stretch/>
        </p:blipFill>
        <p:spPr>
          <a:xfrm>
            <a:off x="260072" y="258978"/>
            <a:ext cx="503569" cy="506904"/>
          </a:xfrm>
          <a:prstGeom prst="rect">
            <a:avLst/>
          </a:prstGeom>
        </p:spPr>
      </p:pic>
    </p:spTree>
    <p:extLst>
      <p:ext uri="{BB962C8B-B14F-4D97-AF65-F5344CB8AC3E}">
        <p14:creationId xmlns:p14="http://schemas.microsoft.com/office/powerpoint/2010/main" val="278640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297062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425535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121693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D077B0EB-C7B7-43AB-8A6A-B3EB0DEE2B2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82783" y="800100"/>
            <a:ext cx="8641772" cy="880197"/>
          </a:xfrm>
        </p:spPr>
        <p:txBody>
          <a:bodyPr/>
          <a:lstStyle>
            <a:lvl1pPr>
              <a:lnSpc>
                <a:spcPct val="100000"/>
              </a:lnSpc>
              <a:defRPr sz="3600">
                <a:solidFill>
                  <a:schemeClr val="bg1"/>
                </a:solidFill>
              </a:defRPr>
            </a:lvl1pPr>
          </a:lstStyle>
          <a:p>
            <a:r>
              <a:rPr lang="sv-SE" dirty="0"/>
              <a:t>Innehåll</a:t>
            </a:r>
          </a:p>
        </p:txBody>
      </p:sp>
      <p:grpSp>
        <p:nvGrpSpPr>
          <p:cNvPr id="7" name="Grupp 6">
            <a:extLst>
              <a:ext uri="{FF2B5EF4-FFF2-40B4-BE49-F238E27FC236}">
                <a16:creationId xmlns:a16="http://schemas.microsoft.com/office/drawing/2014/main" id="{281B56D4-D572-4F77-ADFE-A496E83B0B07}"/>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82783" y="1960814"/>
            <a:ext cx="8641772"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05895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dirty="0"/>
              <a:t>.</a:t>
            </a:r>
          </a:p>
        </p:txBody>
      </p:sp>
    </p:spTree>
    <p:extLst>
      <p:ext uri="{BB962C8B-B14F-4D97-AF65-F5344CB8AC3E}">
        <p14:creationId xmlns:p14="http://schemas.microsoft.com/office/powerpoint/2010/main" val="366255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il– stor bi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sv-SE"/>
              <a:t>Klicka här för att ändra mall för rubrikformat</a:t>
            </a:r>
            <a:endParaRPr lang="sv-SE" dirty="0"/>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dirty="0"/>
              <a:t>.</a:t>
            </a:r>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265067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66763" y="1226128"/>
            <a:ext cx="10642454" cy="911374"/>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6762" y="2407521"/>
            <a:ext cx="10642455" cy="3681552"/>
          </a:xfrm>
        </p:spPr>
        <p:txBody>
          <a:bodyPr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83206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5A8680-7F58-81C6-5883-0C5AF288CBA1}"/>
              </a:ext>
            </a:extLst>
          </p:cNvPr>
          <p:cNvSpPr>
            <a:spLocks noGrp="1"/>
          </p:cNvSpPr>
          <p:nvPr>
            <p:ph type="title"/>
          </p:nvPr>
        </p:nvSpPr>
        <p:spPr>
          <a:xfrm>
            <a:off x="766763" y="1226128"/>
            <a:ext cx="10642454" cy="911374"/>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1998" y="2407521"/>
            <a:ext cx="5191993" cy="368155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dirty="0"/>
              <a:t>Bildtext</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Tree>
    <p:extLst>
      <p:ext uri="{BB962C8B-B14F-4D97-AF65-F5344CB8AC3E}">
        <p14:creationId xmlns:p14="http://schemas.microsoft.com/office/powerpoint/2010/main" val="27591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tabell eller diagram">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72F526EF-00E3-1C7B-2CC1-97129E97A087}"/>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Tabell/diagram XX. Text som kort förklarar innehållet i tabellen eller diagrammet.</a:t>
            </a:r>
          </a:p>
        </p:txBody>
      </p:sp>
      <p:sp>
        <p:nvSpPr>
          <p:cNvPr id="5" name="Platshållare för innehåll 2">
            <a:extLst>
              <a:ext uri="{FF2B5EF4-FFF2-40B4-BE49-F238E27FC236}">
                <a16:creationId xmlns:a16="http://schemas.microsoft.com/office/drawing/2014/main" id="{24C37A10-88DB-9360-448A-20639F3D6A06}"/>
              </a:ext>
            </a:extLst>
          </p:cNvPr>
          <p:cNvSpPr>
            <a:spLocks noGrp="1"/>
          </p:cNvSpPr>
          <p:nvPr>
            <p:ph idx="1" hasCustomPrompt="1"/>
          </p:nvPr>
        </p:nvSpPr>
        <p:spPr>
          <a:xfrm>
            <a:off x="766763" y="1952626"/>
            <a:ext cx="10642454" cy="3547228"/>
          </a:xfrm>
        </p:spPr>
        <p:txBody>
          <a:bodyPr/>
          <a:lstStyle>
            <a:lvl1pPr marL="0" indent="0">
              <a:buNone/>
              <a:defRPr/>
            </a:lvl1pPr>
          </a:lstStyle>
          <a:p>
            <a:pPr lvl="0"/>
            <a:r>
              <a:rPr lang="sv-SE" dirty="0"/>
              <a:t>Platshållare för tabell eller diagram</a:t>
            </a:r>
          </a:p>
        </p:txBody>
      </p:sp>
      <p:sp>
        <p:nvSpPr>
          <p:cNvPr id="7" name="Rubrik 1">
            <a:extLst>
              <a:ext uri="{FF2B5EF4-FFF2-40B4-BE49-F238E27FC236}">
                <a16:creationId xmlns:a16="http://schemas.microsoft.com/office/drawing/2014/main" id="{645A8886-10A5-7F0F-9E0A-F9BCBACC7225}"/>
              </a:ext>
            </a:extLst>
          </p:cNvPr>
          <p:cNvSpPr>
            <a:spLocks noGrp="1"/>
          </p:cNvSpPr>
          <p:nvPr>
            <p:ph type="title"/>
          </p:nvPr>
        </p:nvSpPr>
        <p:spPr>
          <a:xfrm>
            <a:off x="766763" y="1226129"/>
            <a:ext cx="10642454" cy="457200"/>
          </a:xfrm>
        </p:spPr>
        <p:txBody>
          <a:bodyPr anchor="t"/>
          <a:lstStyle/>
          <a:p>
            <a:r>
              <a:rPr lang="sv-SE"/>
              <a:t>Klicka här för att ändra mall för rubrikformat</a:t>
            </a:r>
            <a:endParaRPr lang="sv-SE" dirty="0"/>
          </a:p>
        </p:txBody>
      </p:sp>
    </p:spTree>
    <p:extLst>
      <p:ext uri="{BB962C8B-B14F-4D97-AF65-F5344CB8AC3E}">
        <p14:creationId xmlns:p14="http://schemas.microsoft.com/office/powerpoint/2010/main" val="209472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3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Tree>
    <p:extLst>
      <p:ext uri="{BB962C8B-B14F-4D97-AF65-F5344CB8AC3E}">
        <p14:creationId xmlns:p14="http://schemas.microsoft.com/office/powerpoint/2010/main" val="318061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dirty="0"/>
              <a:t>Plats för bild</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dirty="0"/>
              <a:t>Plats för bild</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dirty="0"/>
              <a:t>Plats för bild</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dirty="0"/>
              <a:t>Plats för bild</a:t>
            </a:r>
          </a:p>
        </p:txBody>
      </p:sp>
    </p:spTree>
    <p:extLst>
      <p:ext uri="{BB962C8B-B14F-4D97-AF65-F5344CB8AC3E}">
        <p14:creationId xmlns:p14="http://schemas.microsoft.com/office/powerpoint/2010/main" val="168990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bild – vit">
    <p:bg>
      <p:bgRef idx="1001">
        <a:schemeClr val="bg1"/>
      </p:bgRef>
    </p:bg>
    <p:spTree>
      <p:nvGrpSpPr>
        <p:cNvPr id="1" name=""/>
        <p:cNvGrpSpPr/>
        <p:nvPr/>
      </p:nvGrpSpPr>
      <p:grpSpPr>
        <a:xfrm>
          <a:off x="0" y="0"/>
          <a:ext cx="0" cy="0"/>
          <a:chOff x="0" y="0"/>
          <a:chExt cx="0" cy="0"/>
        </a:xfrm>
      </p:grpSpPr>
      <p:sp>
        <p:nvSpPr>
          <p:cNvPr id="9" name="Platshållare för innehåll 11">
            <a:extLst>
              <a:ext uri="{FF2B5EF4-FFF2-40B4-BE49-F238E27FC236}">
                <a16:creationId xmlns:a16="http://schemas.microsoft.com/office/drawing/2014/main" id="{A605C91C-2FA0-4F48-AE1F-51A62A2BF56B}"/>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pic>
        <p:nvPicPr>
          <p:cNvPr id="30" name="Bildobjekt 29">
            <a:extLst>
              <a:ext uri="{FF2B5EF4-FFF2-40B4-BE49-F238E27FC236}">
                <a16:creationId xmlns:a16="http://schemas.microsoft.com/office/drawing/2014/main" id="{AF643BAA-E40A-4F4E-AE25-F98D6F0C570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7" y="872"/>
            <a:ext cx="1019908" cy="1019908"/>
          </a:xfrm>
          <a:prstGeom prst="rect">
            <a:avLst/>
          </a:prstGeom>
          <a:noFill/>
        </p:spPr>
      </p:pic>
    </p:spTree>
    <p:extLst>
      <p:ext uri="{BB962C8B-B14F-4D97-AF65-F5344CB8AC3E}">
        <p14:creationId xmlns:p14="http://schemas.microsoft.com/office/powerpoint/2010/main" val="39283678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 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
        <p:nvSpPr>
          <p:cNvPr id="10" name="Platshållare för innehåll 11">
            <a:extLst>
              <a:ext uri="{FF2B5EF4-FFF2-40B4-BE49-F238E27FC236}">
                <a16:creationId xmlns:a16="http://schemas.microsoft.com/office/drawing/2014/main" id="{9CE3A454-2A74-593C-C3C4-60BA25866FD0}"/>
              </a:ext>
            </a:extLst>
          </p:cNvPr>
          <p:cNvSpPr>
            <a:spLocks noGrp="1"/>
          </p:cNvSpPr>
          <p:nvPr>
            <p:ph sz="quarter" idx="11" hasCustomPrompt="1"/>
          </p:nvPr>
        </p:nvSpPr>
        <p:spPr>
          <a:xfrm>
            <a:off x="0" y="0"/>
            <a:ext cx="12192000" cy="6858000"/>
          </a:xfrm>
        </p:spPr>
        <p:txBody>
          <a:bodyPr tIns="2088000"/>
          <a:lstStyle>
            <a:lvl1pPr marL="0" indent="0" algn="ctr">
              <a:buNone/>
              <a:defRPr sz="2000">
                <a:solidFill>
                  <a:schemeClr val="bg1"/>
                </a:solidFill>
              </a:defRPr>
            </a:lvl1pPr>
            <a:lvl2pPr algn="ctr">
              <a:defRPr/>
            </a:lvl2pPr>
            <a:lvl3pPr algn="ctr">
              <a:defRPr/>
            </a:lvl3pPr>
            <a:lvl4pPr algn="ctr">
              <a:defRPr/>
            </a:lvl4pPr>
            <a:lvl5pPr algn="ctr">
              <a:defRPr/>
            </a:lvl5pPr>
          </a:lstStyle>
          <a:p>
            <a:pPr lvl="0"/>
            <a:r>
              <a:rPr lang="sv-SE" dirty="0"/>
              <a:t>Bild/Film</a:t>
            </a:r>
          </a:p>
        </p:txBody>
      </p:sp>
    </p:spTree>
    <p:extLst>
      <p:ext uri="{BB962C8B-B14F-4D97-AF65-F5344CB8AC3E}">
        <p14:creationId xmlns:p14="http://schemas.microsoft.com/office/powerpoint/2010/main" val="280834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dirty="0"/>
            </a:p>
          </p:txBody>
        </p:sp>
      </p:grpSp>
    </p:spTree>
    <p:extLst>
      <p:ext uri="{BB962C8B-B14F-4D97-AF65-F5344CB8AC3E}">
        <p14:creationId xmlns:p14="http://schemas.microsoft.com/office/powerpoint/2010/main" val="2072331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66763" y="887104"/>
            <a:ext cx="8169419" cy="1529246"/>
          </a:xfrm>
        </p:spPr>
        <p:txBody>
          <a:bodyPr/>
          <a:lstStyle>
            <a:lvl1pPr>
              <a:defRPr/>
            </a:lvl1pPr>
          </a:lstStyle>
          <a:p>
            <a:r>
              <a:rPr lang="sv-SE" dirty="0"/>
              <a:t>Tack för uppmärksamheten!</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70055" y="3195449"/>
            <a:ext cx="6490554" cy="2427429"/>
          </a:xfrm>
        </p:spPr>
        <p:txBody>
          <a:bodyPr/>
          <a:lstStyle>
            <a:lvl1pPr marL="0" indent="0">
              <a:lnSpc>
                <a:spcPct val="100000"/>
              </a:lnSpc>
              <a:spcBef>
                <a:spcPts val="0"/>
              </a:spcBef>
              <a:buNone/>
              <a:defRPr sz="1600"/>
            </a:lvl1pPr>
          </a:lstStyle>
          <a:p>
            <a:pPr lvl="0"/>
            <a:r>
              <a:rPr lang="sv-SE" dirty="0"/>
              <a:t>Namn, organisation, telefonnummer, e-postadress, webbadress etc.</a:t>
            </a:r>
          </a:p>
        </p:txBody>
      </p:sp>
      <p:pic>
        <p:nvPicPr>
          <p:cNvPr id="4" name="Bildobjekt 3" descr="Ordbild med SLU:s löfte: Science and education for sustainable Life">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70055" y="2868783"/>
            <a:ext cx="6490554" cy="291089"/>
          </a:xfrm>
        </p:spPr>
        <p:txBody>
          <a:bodyPr anchor="b"/>
          <a:lstStyle>
            <a:lvl1pPr marL="0" indent="0">
              <a:lnSpc>
                <a:spcPts val="2400"/>
              </a:lnSpc>
              <a:spcBef>
                <a:spcPts val="0"/>
              </a:spcBef>
              <a:buNone/>
              <a:defRPr sz="1600"/>
            </a:lvl1pPr>
          </a:lstStyle>
          <a:p>
            <a:r>
              <a:rPr lang="sv-SE" sz="1600" dirty="0"/>
              <a:t>KONTAKTUPPGIFTER</a:t>
            </a:r>
          </a:p>
        </p:txBody>
      </p:sp>
    </p:spTree>
    <p:extLst>
      <p:ext uri="{BB962C8B-B14F-4D97-AF65-F5344CB8AC3E}">
        <p14:creationId xmlns:p14="http://schemas.microsoft.com/office/powerpoint/2010/main" val="136839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10" name="Bildobjekt 9" descr="SLU:s logotyp.">
            <a:extLst>
              <a:ext uri="{FF2B5EF4-FFF2-40B4-BE49-F238E27FC236}">
                <a16:creationId xmlns:a16="http://schemas.microsoft.com/office/drawing/2014/main" id="{6CBB460D-1B7A-4441-A3D9-64BD73112B98}"/>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3950462992"/>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62" r:id="rId3"/>
    <p:sldLayoutId id="2147483663" r:id="rId4"/>
    <p:sldLayoutId id="2147483664" r:id="rId5"/>
    <p:sldLayoutId id="2147483665" r:id="rId6"/>
    <p:sldLayoutId id="2147483666" r:id="rId7"/>
    <p:sldLayoutId id="2147483667" r:id="rId8"/>
    <p:sldLayoutId id="2147483679" r:id="rId9"/>
    <p:sldLayoutId id="2147483669" r:id="rId10"/>
    <p:sldLayoutId id="2147483670" r:id="rId11"/>
    <p:sldLayoutId id="2147483671" r:id="rId12"/>
    <p:sldLayoutId id="2147483678" r:id="rId13"/>
    <p:sldLayoutId id="2147483673" r:id="rId14"/>
    <p:sldLayoutId id="2147483674" r:id="rId15"/>
    <p:sldLayoutId id="2147483672" r:id="rId16"/>
    <p:sldLayoutId id="2147483675" r:id="rId17"/>
    <p:sldLayoutId id="2147483676" r:id="rId18"/>
    <p:sldLayoutId id="2147483677"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mailto:kon2027@slu.se" TargetMode="External"/><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EB7761-AF9C-8F8A-67B2-B238A8BB0794}"/>
              </a:ext>
            </a:extLst>
          </p:cNvPr>
          <p:cNvSpPr>
            <a:spLocks noGrp="1"/>
          </p:cNvSpPr>
          <p:nvPr>
            <p:ph type="ctrTitle"/>
          </p:nvPr>
        </p:nvSpPr>
        <p:spPr>
          <a:xfrm>
            <a:off x="765459" y="1837298"/>
            <a:ext cx="9144000" cy="2387600"/>
          </a:xfrm>
        </p:spPr>
        <p:txBody>
          <a:bodyPr/>
          <a:lstStyle/>
          <a:p>
            <a:r>
              <a:rPr lang="sv-SE" dirty="0"/>
              <a:t>KoN2027, Arbetsmöte prefekter</a:t>
            </a:r>
          </a:p>
        </p:txBody>
      </p:sp>
      <p:sp>
        <p:nvSpPr>
          <p:cNvPr id="3" name="Underrubrik 2">
            <a:extLst>
              <a:ext uri="{FF2B5EF4-FFF2-40B4-BE49-F238E27FC236}">
                <a16:creationId xmlns:a16="http://schemas.microsoft.com/office/drawing/2014/main" id="{9FB197C7-9AA0-ED62-B1AD-BE5CDD1CF063}"/>
              </a:ext>
            </a:extLst>
          </p:cNvPr>
          <p:cNvSpPr>
            <a:spLocks noGrp="1"/>
          </p:cNvSpPr>
          <p:nvPr>
            <p:ph type="subTitle" idx="1"/>
          </p:nvPr>
        </p:nvSpPr>
        <p:spPr>
          <a:xfrm>
            <a:off x="765459" y="5730824"/>
            <a:ext cx="9144000" cy="581891"/>
          </a:xfrm>
        </p:spPr>
        <p:txBody>
          <a:bodyPr/>
          <a:lstStyle/>
          <a:p>
            <a:r>
              <a:rPr lang="sv-SE" sz="1600" dirty="0"/>
              <a:t>2026-09-09</a:t>
            </a:r>
          </a:p>
          <a:p>
            <a:r>
              <a:rPr lang="sv-SE" sz="1600" dirty="0"/>
              <a:t>KoN-sekretariatet</a:t>
            </a:r>
          </a:p>
        </p:txBody>
      </p:sp>
    </p:spTree>
    <p:extLst>
      <p:ext uri="{BB962C8B-B14F-4D97-AF65-F5344CB8AC3E}">
        <p14:creationId xmlns:p14="http://schemas.microsoft.com/office/powerpoint/2010/main" val="373161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4B6C0-E89A-1E8A-EC44-31B7BAA933F8}"/>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9679098D-C20E-C9DB-C847-58B7359761BC}"/>
              </a:ext>
            </a:extLst>
          </p:cNvPr>
          <p:cNvSpPr>
            <a:spLocks noGrp="1"/>
          </p:cNvSpPr>
          <p:nvPr>
            <p:ph type="title"/>
          </p:nvPr>
        </p:nvSpPr>
        <p:spPr/>
        <p:txBody>
          <a:bodyPr/>
          <a:lstStyle/>
          <a:p>
            <a:r>
              <a:rPr lang="sv-SE" dirty="0"/>
              <a:t>Agenda</a:t>
            </a:r>
          </a:p>
        </p:txBody>
      </p:sp>
      <p:sp>
        <p:nvSpPr>
          <p:cNvPr id="5" name="Platshållare för innehåll 4">
            <a:extLst>
              <a:ext uri="{FF2B5EF4-FFF2-40B4-BE49-F238E27FC236}">
                <a16:creationId xmlns:a16="http://schemas.microsoft.com/office/drawing/2014/main" id="{2516D2D3-8E10-300D-C900-80A780E10DA4}"/>
              </a:ext>
            </a:extLst>
          </p:cNvPr>
          <p:cNvSpPr>
            <a:spLocks noGrp="1"/>
          </p:cNvSpPr>
          <p:nvPr>
            <p:ph idx="4294967295"/>
          </p:nvPr>
        </p:nvSpPr>
        <p:spPr>
          <a:xfrm>
            <a:off x="1019503" y="1198179"/>
            <a:ext cx="10389714" cy="4890894"/>
          </a:xfrm>
        </p:spPr>
        <p:txBody>
          <a:bodyPr/>
          <a:lstStyle/>
          <a:p>
            <a:r>
              <a:rPr lang="sv-SE" dirty="0"/>
              <a:t>Välkomna!</a:t>
            </a:r>
          </a:p>
          <a:p>
            <a:r>
              <a:rPr lang="sv-SE" dirty="0"/>
              <a:t>Tidsplan KoN2027</a:t>
            </a:r>
          </a:p>
          <a:p>
            <a:pPr marL="0" indent="0">
              <a:buNone/>
            </a:pPr>
            <a:endParaRPr lang="sv-SE" dirty="0"/>
          </a:p>
          <a:p>
            <a:r>
              <a:rPr lang="sv-SE" b="1" i="1" dirty="0"/>
              <a:t>Diskussion och erfarenhetsutbyte </a:t>
            </a:r>
            <a:r>
              <a:rPr lang="sv-SE" b="1" dirty="0"/>
              <a:t>– t.ex. kontextbeskrivning och planering av platsbesök </a:t>
            </a:r>
          </a:p>
          <a:p>
            <a:pPr marL="0" indent="0">
              <a:buNone/>
            </a:pPr>
            <a:endParaRPr lang="sv-SE" dirty="0"/>
          </a:p>
          <a:p>
            <a:r>
              <a:rPr lang="sv-SE" dirty="0"/>
              <a:t>Nästa steg i KoN-processen</a:t>
            </a:r>
          </a:p>
          <a:p>
            <a:r>
              <a:rPr lang="sv-SE" dirty="0"/>
              <a:t>Övriga frågor</a:t>
            </a:r>
          </a:p>
          <a:p>
            <a:r>
              <a:rPr lang="sv-SE" dirty="0"/>
              <a:t>Avslut</a:t>
            </a:r>
          </a:p>
          <a:p>
            <a:endParaRPr lang="sv-SE" dirty="0"/>
          </a:p>
          <a:p>
            <a:endParaRPr lang="sv-SE" dirty="0"/>
          </a:p>
        </p:txBody>
      </p:sp>
    </p:spTree>
    <p:extLst>
      <p:ext uri="{BB962C8B-B14F-4D97-AF65-F5344CB8AC3E}">
        <p14:creationId xmlns:p14="http://schemas.microsoft.com/office/powerpoint/2010/main" val="127564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244A8-DA19-7CCF-639A-4936C40D1DD9}"/>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0E0BE62C-3EFD-4622-B88F-9CC34C62CE2B}"/>
              </a:ext>
            </a:extLst>
          </p:cNvPr>
          <p:cNvSpPr txBox="1"/>
          <p:nvPr/>
        </p:nvSpPr>
        <p:spPr>
          <a:xfrm>
            <a:off x="1389375" y="393636"/>
            <a:ext cx="4812633" cy="449181"/>
          </a:xfrm>
          <a:prstGeom prst="rect">
            <a:avLst/>
          </a:prstGeom>
          <a:noFill/>
        </p:spPr>
        <p:txBody>
          <a:bodyPr wrap="none" lIns="0" tIns="0" rIns="0" bIns="0" rtlCol="0">
            <a:noAutofit/>
          </a:bodyPr>
          <a:lstStyle/>
          <a:p>
            <a:pPr marL="0" marR="0" lvl="0" indent="0" algn="l" defTabSz="914400" rtl="0" eaLnBrk="1" fontAlgn="auto" latinLnBrk="0" hangingPunct="1">
              <a:lnSpc>
                <a:spcPts val="3000"/>
              </a:lnSpc>
              <a:spcBef>
                <a:spcPts val="0"/>
              </a:spcBef>
              <a:spcAft>
                <a:spcPts val="0"/>
              </a:spcAft>
              <a:buClrTx/>
              <a:buSzTx/>
              <a:buFontTx/>
              <a:buNone/>
              <a:tabLst/>
              <a:defRPr/>
            </a:pPr>
            <a:r>
              <a:rPr kumimoji="0" lang="sv-SE" sz="2000" b="0" i="1" u="none" strike="noStrike" kern="1200" cap="none" spc="0" normalizeH="0" baseline="0" noProof="0" dirty="0">
                <a:ln>
                  <a:noFill/>
                </a:ln>
                <a:solidFill>
                  <a:srgbClr val="000000"/>
                </a:solidFill>
                <a:effectLst/>
                <a:uLnTx/>
                <a:uFillTx/>
                <a:latin typeface="Arial"/>
                <a:ea typeface="+mn-ea"/>
                <a:cs typeface="+mn-cs"/>
              </a:rPr>
              <a:t>Kvalitet och Nytta 2027 - ramverket</a:t>
            </a:r>
          </a:p>
        </p:txBody>
      </p:sp>
      <p:sp>
        <p:nvSpPr>
          <p:cNvPr id="6" name="textruta 5">
            <a:extLst>
              <a:ext uri="{FF2B5EF4-FFF2-40B4-BE49-F238E27FC236}">
                <a16:creationId xmlns:a16="http://schemas.microsoft.com/office/drawing/2014/main" id="{41C31F6E-6944-2ED0-1176-51FACDE2B9A1}"/>
              </a:ext>
            </a:extLst>
          </p:cNvPr>
          <p:cNvSpPr txBox="1"/>
          <p:nvPr/>
        </p:nvSpPr>
        <p:spPr>
          <a:xfrm>
            <a:off x="2517437" y="1467769"/>
            <a:ext cx="7157126" cy="412934"/>
          </a:xfrm>
          <a:prstGeom prst="rect">
            <a:avLst/>
          </a:prstGeom>
          <a:noFill/>
        </p:spPr>
        <p:txBody>
          <a:bodyPr wrap="square">
            <a:sp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000000"/>
                </a:solidFill>
                <a:effectLst/>
                <a:uLnTx/>
                <a:uFillTx/>
                <a:latin typeface="Arial"/>
                <a:ea typeface="+mn-ea"/>
                <a:cs typeface="+mn-cs"/>
              </a:rPr>
              <a:t>Målbild för KoN2027</a:t>
            </a:r>
            <a:endParaRPr kumimoji="0" lang="sv-SE" sz="28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textruta 9">
            <a:extLst>
              <a:ext uri="{FF2B5EF4-FFF2-40B4-BE49-F238E27FC236}">
                <a16:creationId xmlns:a16="http://schemas.microsoft.com/office/drawing/2014/main" id="{3BF217AF-F7E4-689C-F20B-C6BD121A4050}"/>
              </a:ext>
            </a:extLst>
          </p:cNvPr>
          <p:cNvSpPr txBox="1"/>
          <p:nvPr/>
        </p:nvSpPr>
        <p:spPr>
          <a:xfrm>
            <a:off x="2517437" y="2318293"/>
            <a:ext cx="6480648" cy="2838021"/>
          </a:xfrm>
          <a:prstGeom prst="rect">
            <a:avLst/>
          </a:prstGeom>
          <a:noFill/>
        </p:spPr>
        <p:txBody>
          <a:bodyPr wrap="square" lIns="0" tIns="0" rIns="0" bIns="0"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000000"/>
                </a:solidFill>
                <a:effectLst/>
                <a:uLnTx/>
                <a:uFillTx/>
                <a:latin typeface="Arial"/>
                <a:ea typeface="+mn-ea"/>
                <a:cs typeface="+mn-cs"/>
              </a:rPr>
              <a:t>Institutionerna </a:t>
            </a:r>
            <a:r>
              <a:rPr lang="sv-SE" sz="2000" dirty="0">
                <a:solidFill>
                  <a:srgbClr val="000000"/>
                </a:solidFill>
                <a:latin typeface="Arial"/>
              </a:rPr>
              <a:t>utformar</a:t>
            </a:r>
            <a:r>
              <a:rPr kumimoji="0" lang="sv-SE" sz="2000" b="0" i="0" u="none" strike="noStrike" kern="1200" cap="none" spc="0" normalizeH="0" baseline="0" noProof="0" dirty="0">
                <a:ln>
                  <a:noFill/>
                </a:ln>
                <a:solidFill>
                  <a:srgbClr val="000000"/>
                </a:solidFill>
                <a:effectLst/>
                <a:uLnTx/>
                <a:uFillTx/>
                <a:latin typeface="Arial"/>
                <a:ea typeface="+mn-ea"/>
                <a:cs typeface="+mn-cs"/>
              </a:rPr>
              <a:t> processen utifrån egna förutsättningar och behov</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000000"/>
                </a:solidFill>
                <a:effectLst/>
                <a:uLnTx/>
                <a:uFillTx/>
                <a:latin typeface="Arial"/>
                <a:ea typeface="+mn-ea"/>
                <a:cs typeface="+mn-cs"/>
              </a:rPr>
              <a:t>Externa ögon på verksamheten – grund för strategisk diskussion. </a:t>
            </a:r>
            <a:r>
              <a:rPr kumimoji="0" lang="sv-SE" sz="2000" b="0" i="1" u="none" strike="noStrike" kern="1200" cap="none" spc="0" normalizeH="0" baseline="0" noProof="0" dirty="0">
                <a:ln>
                  <a:noFill/>
                </a:ln>
                <a:solidFill>
                  <a:srgbClr val="000000"/>
                </a:solidFill>
                <a:effectLst/>
                <a:uLnTx/>
                <a:uFillTx/>
                <a:latin typeface="Arial"/>
                <a:ea typeface="+mn-ea"/>
                <a:cs typeface="+mn-cs"/>
              </a:rPr>
              <a:t>”Kritiska vänner”</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000000"/>
                </a:solidFill>
                <a:effectLst/>
                <a:uLnTx/>
                <a:uFillTx/>
                <a:latin typeface="Arial"/>
                <a:ea typeface="+mn-ea"/>
                <a:cs typeface="+mn-cs"/>
              </a:rPr>
              <a:t>Framåtsyftande - identifiera utvecklingsmöjligheter</a:t>
            </a:r>
          </a:p>
          <a:p>
            <a:pPr marL="0" marR="0" lvl="0" indent="0" algn="l" defTabSz="914400" rtl="0" eaLnBrk="1" fontAlgn="auto" latinLnBrk="0" hangingPunct="1">
              <a:lnSpc>
                <a:spcPts val="2500"/>
              </a:lnSpc>
              <a:spcBef>
                <a:spcPts val="0"/>
              </a:spcBef>
              <a:spcAft>
                <a:spcPts val="0"/>
              </a:spcAft>
              <a:buClrTx/>
              <a:buSzTx/>
              <a:buFontTx/>
              <a:buNone/>
              <a:tabLst/>
              <a:defRPr/>
            </a:pPr>
            <a:endParaRPr kumimoji="0" lang="sv-SE" sz="2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75280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58743-3095-3A1B-64D1-54B573C590DF}"/>
            </a:ext>
          </a:extLst>
        </p:cNvPr>
        <p:cNvGrpSpPr/>
        <p:nvPr/>
      </p:nvGrpSpPr>
      <p:grpSpPr>
        <a:xfrm>
          <a:off x="0" y="0"/>
          <a:ext cx="0" cy="0"/>
          <a:chOff x="0" y="0"/>
          <a:chExt cx="0" cy="0"/>
        </a:xfrm>
      </p:grpSpPr>
      <p:sp>
        <p:nvSpPr>
          <p:cNvPr id="5" name="Pil: höger 4">
            <a:extLst>
              <a:ext uri="{FF2B5EF4-FFF2-40B4-BE49-F238E27FC236}">
                <a16:creationId xmlns:a16="http://schemas.microsoft.com/office/drawing/2014/main" id="{01D46057-82DE-2008-B4AF-0AD29172C07D}"/>
              </a:ext>
            </a:extLst>
          </p:cNvPr>
          <p:cNvSpPr/>
          <p:nvPr/>
        </p:nvSpPr>
        <p:spPr>
          <a:xfrm>
            <a:off x="0" y="2538481"/>
            <a:ext cx="12192000" cy="968236"/>
          </a:xfrm>
          <a:prstGeom prst="rightArrow">
            <a:avLst/>
          </a:prstGeom>
          <a:solidFill>
            <a:srgbClr val="C4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7" name="textruta 6">
            <a:extLst>
              <a:ext uri="{FF2B5EF4-FFF2-40B4-BE49-F238E27FC236}">
                <a16:creationId xmlns:a16="http://schemas.microsoft.com/office/drawing/2014/main" id="{21B717FA-4593-D7B6-CEF3-CE754223925C}"/>
              </a:ext>
            </a:extLst>
          </p:cNvPr>
          <p:cNvSpPr txBox="1"/>
          <p:nvPr/>
        </p:nvSpPr>
        <p:spPr>
          <a:xfrm>
            <a:off x="1336345" y="2820918"/>
            <a:ext cx="914400" cy="457200"/>
          </a:xfrm>
          <a:prstGeom prst="rect">
            <a:avLst/>
          </a:prstGeom>
          <a:noFill/>
        </p:spPr>
        <p:txBody>
          <a:bodyPr wrap="none" lIns="0" tIns="0" rIns="0" bIns="0" rtlCol="0">
            <a:noAutofit/>
          </a:bodyPr>
          <a:lstStyle/>
          <a:p>
            <a:pPr algn="l">
              <a:lnSpc>
                <a:spcPts val="3000"/>
              </a:lnSpc>
            </a:pPr>
            <a:r>
              <a:rPr lang="sv-SE" sz="2400" dirty="0"/>
              <a:t>2025</a:t>
            </a:r>
          </a:p>
        </p:txBody>
      </p:sp>
      <p:sp>
        <p:nvSpPr>
          <p:cNvPr id="8" name="textruta 7">
            <a:extLst>
              <a:ext uri="{FF2B5EF4-FFF2-40B4-BE49-F238E27FC236}">
                <a16:creationId xmlns:a16="http://schemas.microsoft.com/office/drawing/2014/main" id="{EF4EC286-8714-024A-9CD9-374CA0266852}"/>
              </a:ext>
            </a:extLst>
          </p:cNvPr>
          <p:cNvSpPr txBox="1"/>
          <p:nvPr/>
        </p:nvSpPr>
        <p:spPr>
          <a:xfrm>
            <a:off x="4386489" y="2839625"/>
            <a:ext cx="914400" cy="457200"/>
          </a:xfrm>
          <a:prstGeom prst="rect">
            <a:avLst/>
          </a:prstGeom>
          <a:noFill/>
        </p:spPr>
        <p:txBody>
          <a:bodyPr wrap="none" lIns="0" tIns="0" rIns="0" bIns="0" rtlCol="0">
            <a:noAutofit/>
          </a:bodyPr>
          <a:lstStyle/>
          <a:p>
            <a:pPr algn="l">
              <a:lnSpc>
                <a:spcPts val="3000"/>
              </a:lnSpc>
            </a:pPr>
            <a:r>
              <a:rPr lang="sv-SE" sz="2400" dirty="0"/>
              <a:t>2026</a:t>
            </a:r>
          </a:p>
        </p:txBody>
      </p:sp>
      <p:sp>
        <p:nvSpPr>
          <p:cNvPr id="9" name="textruta 8">
            <a:extLst>
              <a:ext uri="{FF2B5EF4-FFF2-40B4-BE49-F238E27FC236}">
                <a16:creationId xmlns:a16="http://schemas.microsoft.com/office/drawing/2014/main" id="{E87DC0A9-B91D-2025-1942-1EB484493A1A}"/>
              </a:ext>
            </a:extLst>
          </p:cNvPr>
          <p:cNvSpPr txBox="1"/>
          <p:nvPr/>
        </p:nvSpPr>
        <p:spPr>
          <a:xfrm>
            <a:off x="7417669" y="2839625"/>
            <a:ext cx="914400" cy="457200"/>
          </a:xfrm>
          <a:prstGeom prst="rect">
            <a:avLst/>
          </a:prstGeom>
          <a:noFill/>
        </p:spPr>
        <p:txBody>
          <a:bodyPr wrap="none" lIns="0" tIns="0" rIns="0" bIns="0" rtlCol="0">
            <a:noAutofit/>
          </a:bodyPr>
          <a:lstStyle/>
          <a:p>
            <a:pPr algn="l">
              <a:lnSpc>
                <a:spcPts val="3000"/>
              </a:lnSpc>
            </a:pPr>
            <a:r>
              <a:rPr lang="sv-SE" sz="2400" dirty="0"/>
              <a:t>2027</a:t>
            </a:r>
          </a:p>
        </p:txBody>
      </p:sp>
      <p:sp>
        <p:nvSpPr>
          <p:cNvPr id="10" name="textruta 9">
            <a:extLst>
              <a:ext uri="{FF2B5EF4-FFF2-40B4-BE49-F238E27FC236}">
                <a16:creationId xmlns:a16="http://schemas.microsoft.com/office/drawing/2014/main" id="{820295BB-F399-AA6E-3E90-14864D235C4C}"/>
              </a:ext>
            </a:extLst>
          </p:cNvPr>
          <p:cNvSpPr txBox="1"/>
          <p:nvPr/>
        </p:nvSpPr>
        <p:spPr>
          <a:xfrm>
            <a:off x="10208758" y="2839625"/>
            <a:ext cx="914400" cy="457200"/>
          </a:xfrm>
          <a:prstGeom prst="rect">
            <a:avLst/>
          </a:prstGeom>
          <a:noFill/>
        </p:spPr>
        <p:txBody>
          <a:bodyPr wrap="none" lIns="0" tIns="0" rIns="0" bIns="0" rtlCol="0">
            <a:noAutofit/>
          </a:bodyPr>
          <a:lstStyle/>
          <a:p>
            <a:pPr algn="l">
              <a:lnSpc>
                <a:spcPts val="3000"/>
              </a:lnSpc>
            </a:pPr>
            <a:r>
              <a:rPr lang="sv-SE" sz="2400" dirty="0"/>
              <a:t>2028</a:t>
            </a:r>
          </a:p>
        </p:txBody>
      </p:sp>
      <p:cxnSp>
        <p:nvCxnSpPr>
          <p:cNvPr id="17" name="Rak koppling 16">
            <a:extLst>
              <a:ext uri="{FF2B5EF4-FFF2-40B4-BE49-F238E27FC236}">
                <a16:creationId xmlns:a16="http://schemas.microsoft.com/office/drawing/2014/main" id="{1E4603CB-FE12-9539-65EE-090C5F4967A4}"/>
              </a:ext>
            </a:extLst>
          </p:cNvPr>
          <p:cNvCxnSpPr/>
          <p:nvPr/>
        </p:nvCxnSpPr>
        <p:spPr>
          <a:xfrm>
            <a:off x="3181639" y="2797568"/>
            <a:ext cx="0" cy="44917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00ED9F4E-A1FB-FC6D-0144-036C19EFE489}"/>
              </a:ext>
            </a:extLst>
          </p:cNvPr>
          <p:cNvCxnSpPr/>
          <p:nvPr/>
        </p:nvCxnSpPr>
        <p:spPr>
          <a:xfrm>
            <a:off x="6169797" y="2796193"/>
            <a:ext cx="0" cy="44917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D7818FE5-5612-330F-F6E4-DF6C616D5B0A}"/>
              </a:ext>
            </a:extLst>
          </p:cNvPr>
          <p:cNvCxnSpPr/>
          <p:nvPr/>
        </p:nvCxnSpPr>
        <p:spPr>
          <a:xfrm>
            <a:off x="9299527" y="2768057"/>
            <a:ext cx="0" cy="44917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ubrik 1">
            <a:extLst>
              <a:ext uri="{FF2B5EF4-FFF2-40B4-BE49-F238E27FC236}">
                <a16:creationId xmlns:a16="http://schemas.microsoft.com/office/drawing/2014/main" id="{369B6D62-706B-B8DC-841F-2A7E33C85363}"/>
              </a:ext>
            </a:extLst>
          </p:cNvPr>
          <p:cNvSpPr>
            <a:spLocks noGrp="1"/>
          </p:cNvSpPr>
          <p:nvPr>
            <p:ph type="title"/>
          </p:nvPr>
        </p:nvSpPr>
        <p:spPr>
          <a:xfrm>
            <a:off x="1404975" y="361337"/>
            <a:ext cx="4201853" cy="599089"/>
          </a:xfrm>
        </p:spPr>
        <p:txBody>
          <a:bodyPr/>
          <a:lstStyle/>
          <a:p>
            <a:r>
              <a:rPr lang="sv-SE" dirty="0"/>
              <a:t>Tidslinje</a:t>
            </a:r>
          </a:p>
        </p:txBody>
      </p:sp>
      <p:cxnSp>
        <p:nvCxnSpPr>
          <p:cNvPr id="23" name="Rak koppling 22">
            <a:extLst>
              <a:ext uri="{FF2B5EF4-FFF2-40B4-BE49-F238E27FC236}">
                <a16:creationId xmlns:a16="http://schemas.microsoft.com/office/drawing/2014/main" id="{77C4CFED-051D-1288-4896-8F073072D47E}"/>
              </a:ext>
            </a:extLst>
          </p:cNvPr>
          <p:cNvCxnSpPr>
            <a:cxnSpLocks/>
            <a:endCxn id="12" idx="1"/>
          </p:cNvCxnSpPr>
          <p:nvPr/>
        </p:nvCxnSpPr>
        <p:spPr>
          <a:xfrm flipV="1">
            <a:off x="1210318" y="3548650"/>
            <a:ext cx="532903" cy="735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koppling 26">
            <a:extLst>
              <a:ext uri="{FF2B5EF4-FFF2-40B4-BE49-F238E27FC236}">
                <a16:creationId xmlns:a16="http://schemas.microsoft.com/office/drawing/2014/main" id="{63178C07-691E-5974-3D55-8B5608C3D441}"/>
              </a:ext>
            </a:extLst>
          </p:cNvPr>
          <p:cNvCxnSpPr>
            <a:cxnSpLocks/>
          </p:cNvCxnSpPr>
          <p:nvPr/>
        </p:nvCxnSpPr>
        <p:spPr>
          <a:xfrm flipV="1">
            <a:off x="4317859" y="1213697"/>
            <a:ext cx="0" cy="15543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upp 13">
            <a:extLst>
              <a:ext uri="{FF2B5EF4-FFF2-40B4-BE49-F238E27FC236}">
                <a16:creationId xmlns:a16="http://schemas.microsoft.com/office/drawing/2014/main" id="{98312D6F-9B4E-E919-8BD9-E5282C807D8C}"/>
              </a:ext>
            </a:extLst>
          </p:cNvPr>
          <p:cNvGrpSpPr/>
          <p:nvPr/>
        </p:nvGrpSpPr>
        <p:grpSpPr>
          <a:xfrm>
            <a:off x="6441086" y="1389852"/>
            <a:ext cx="1468882" cy="1333003"/>
            <a:chOff x="6441086" y="1559871"/>
            <a:chExt cx="1468882" cy="1333003"/>
          </a:xfrm>
        </p:grpSpPr>
        <p:sp>
          <p:nvSpPr>
            <p:cNvPr id="32" name="textruta 31">
              <a:extLst>
                <a:ext uri="{FF2B5EF4-FFF2-40B4-BE49-F238E27FC236}">
                  <a16:creationId xmlns:a16="http://schemas.microsoft.com/office/drawing/2014/main" id="{E056FD20-4662-7B94-57AB-35C2150BD503}"/>
                </a:ext>
              </a:extLst>
            </p:cNvPr>
            <p:cNvSpPr txBox="1"/>
            <p:nvPr/>
          </p:nvSpPr>
          <p:spPr>
            <a:xfrm>
              <a:off x="6441086" y="1559871"/>
              <a:ext cx="1468882" cy="1200329"/>
            </a:xfrm>
            <a:prstGeom prst="rect">
              <a:avLst/>
            </a:prstGeom>
            <a:noFill/>
          </p:spPr>
          <p:txBody>
            <a:bodyPr wrap="square">
              <a:spAutoFit/>
            </a:bodyPr>
            <a:lstStyle/>
            <a:p>
              <a:pPr algn="ctr"/>
              <a:r>
                <a:rPr lang="sv-SE" sz="1800" b="1" dirty="0">
                  <a:solidFill>
                    <a:srgbClr val="C00000"/>
                  </a:solidFill>
                </a:rPr>
                <a:t>Fysiska</a:t>
              </a:r>
              <a:r>
                <a:rPr lang="sv-SE" sz="1800" b="1" dirty="0"/>
                <a:t> </a:t>
              </a:r>
              <a:r>
                <a:rPr lang="sv-SE" sz="1800" b="1" dirty="0">
                  <a:solidFill>
                    <a:srgbClr val="C00000"/>
                  </a:solidFill>
                </a:rPr>
                <a:t>panelbesök</a:t>
              </a:r>
            </a:p>
            <a:p>
              <a:pPr algn="ctr"/>
              <a:r>
                <a:rPr lang="sv-SE" b="1" dirty="0">
                  <a:solidFill>
                    <a:srgbClr val="C00000"/>
                  </a:solidFill>
                </a:rPr>
                <a:t>mars-juni 2027</a:t>
              </a:r>
            </a:p>
          </p:txBody>
        </p:sp>
        <p:sp>
          <p:nvSpPr>
            <p:cNvPr id="34" name="Vänster klammerparentes 33">
              <a:extLst>
                <a:ext uri="{FF2B5EF4-FFF2-40B4-BE49-F238E27FC236}">
                  <a16:creationId xmlns:a16="http://schemas.microsoft.com/office/drawing/2014/main" id="{C3F156BE-E51C-8902-AB87-F9ACB88282CE}"/>
                </a:ext>
              </a:extLst>
            </p:cNvPr>
            <p:cNvSpPr/>
            <p:nvPr/>
          </p:nvSpPr>
          <p:spPr>
            <a:xfrm rot="5400000" flipV="1">
              <a:off x="7098386" y="2233386"/>
              <a:ext cx="103101" cy="121587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dirty="0"/>
            </a:p>
          </p:txBody>
        </p:sp>
      </p:grpSp>
      <p:sp>
        <p:nvSpPr>
          <p:cNvPr id="12" name="Vänster klammerparentes 11">
            <a:extLst>
              <a:ext uri="{FF2B5EF4-FFF2-40B4-BE49-F238E27FC236}">
                <a16:creationId xmlns:a16="http://schemas.microsoft.com/office/drawing/2014/main" id="{63DB8C8B-94B3-C81F-1F77-120CDA234B4A}"/>
              </a:ext>
            </a:extLst>
          </p:cNvPr>
          <p:cNvSpPr/>
          <p:nvPr/>
        </p:nvSpPr>
        <p:spPr>
          <a:xfrm rot="16200000">
            <a:off x="1626703" y="2007595"/>
            <a:ext cx="233035" cy="2849075"/>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dirty="0"/>
          </a:p>
        </p:txBody>
      </p:sp>
      <p:grpSp>
        <p:nvGrpSpPr>
          <p:cNvPr id="6" name="Grupp 5">
            <a:extLst>
              <a:ext uri="{FF2B5EF4-FFF2-40B4-BE49-F238E27FC236}">
                <a16:creationId xmlns:a16="http://schemas.microsoft.com/office/drawing/2014/main" id="{7F2B1239-0B76-FBAF-7E6B-34139CAFD46B}"/>
              </a:ext>
            </a:extLst>
          </p:cNvPr>
          <p:cNvGrpSpPr/>
          <p:nvPr/>
        </p:nvGrpSpPr>
        <p:grpSpPr>
          <a:xfrm>
            <a:off x="4768984" y="3254527"/>
            <a:ext cx="4004917" cy="3234996"/>
            <a:chOff x="4594243" y="3252916"/>
            <a:chExt cx="4004917" cy="3234996"/>
          </a:xfrm>
        </p:grpSpPr>
        <p:cxnSp>
          <p:nvCxnSpPr>
            <p:cNvPr id="36" name="Rak koppling 35">
              <a:extLst>
                <a:ext uri="{FF2B5EF4-FFF2-40B4-BE49-F238E27FC236}">
                  <a16:creationId xmlns:a16="http://schemas.microsoft.com/office/drawing/2014/main" id="{093AC2B6-E07A-82BC-CCCD-ECA526E94B89}"/>
                </a:ext>
              </a:extLst>
            </p:cNvPr>
            <p:cNvCxnSpPr>
              <a:cxnSpLocks/>
            </p:cNvCxnSpPr>
            <p:nvPr/>
          </p:nvCxnSpPr>
          <p:spPr>
            <a:xfrm flipV="1">
              <a:off x="5017027" y="3252916"/>
              <a:ext cx="0" cy="1480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ruta 24">
              <a:extLst>
                <a:ext uri="{FF2B5EF4-FFF2-40B4-BE49-F238E27FC236}">
                  <a16:creationId xmlns:a16="http://schemas.microsoft.com/office/drawing/2014/main" id="{5ABAB2D7-221A-8660-BE8E-A32964E4933D}"/>
                </a:ext>
              </a:extLst>
            </p:cNvPr>
            <p:cNvSpPr txBox="1"/>
            <p:nvPr/>
          </p:nvSpPr>
          <p:spPr>
            <a:xfrm>
              <a:off x="4594243" y="4733586"/>
              <a:ext cx="4004917" cy="1754326"/>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C00000"/>
              </a:solidFill>
            </a:ln>
          </p:spPr>
          <p:txBody>
            <a:bodyPr wrap="square">
              <a:spAutoFit/>
            </a:bodyPr>
            <a:lstStyle/>
            <a:p>
              <a:r>
                <a:rPr lang="sv-SE" dirty="0"/>
                <a:t>30 oktober -</a:t>
              </a:r>
            </a:p>
            <a:p>
              <a:r>
                <a:rPr lang="sv-SE" dirty="0"/>
                <a:t>Institutionernas:</a:t>
              </a:r>
            </a:p>
            <a:p>
              <a:pPr marL="285750" indent="-285750">
                <a:buFont typeface="Arial" panose="020B0604020202020204" pitchFamily="34" charset="0"/>
                <a:buChar char="•"/>
              </a:pPr>
              <a:r>
                <a:rPr lang="sv-SE" dirty="0"/>
                <a:t>Kontextbeskrivning (</a:t>
              </a:r>
              <a:r>
                <a:rPr lang="sv-SE" dirty="0" err="1"/>
                <a:t>eng</a:t>
              </a:r>
              <a:r>
                <a:rPr lang="sv-SE" dirty="0"/>
                <a:t>)</a:t>
              </a:r>
            </a:p>
            <a:p>
              <a:pPr marL="285750" indent="-285750">
                <a:buFont typeface="Arial" panose="020B0604020202020204" pitchFamily="34" charset="0"/>
                <a:buChar char="•"/>
              </a:pPr>
              <a:r>
                <a:rPr lang="sv-SE" dirty="0"/>
                <a:t>Kvalitetsrapport (</a:t>
              </a:r>
              <a:r>
                <a:rPr lang="sv-SE" dirty="0" err="1"/>
                <a:t>eng</a:t>
              </a:r>
              <a:r>
                <a:rPr lang="sv-SE" dirty="0"/>
                <a:t>)</a:t>
              </a:r>
            </a:p>
            <a:p>
              <a:pPr marL="285750" indent="-285750">
                <a:buFont typeface="Arial" panose="020B0604020202020204" pitchFamily="34" charset="0"/>
                <a:buChar char="•"/>
              </a:pPr>
              <a:r>
                <a:rPr lang="sv-SE" dirty="0"/>
                <a:t>Kvalitetsrapport </a:t>
              </a:r>
              <a:r>
                <a:rPr lang="sv-SE" dirty="0" err="1"/>
                <a:t>forsk</a:t>
              </a:r>
              <a:r>
                <a:rPr lang="sv-SE" dirty="0"/>
                <a:t>. </a:t>
              </a:r>
              <a:r>
                <a:rPr lang="sv-SE" dirty="0" err="1"/>
                <a:t>utbild</a:t>
              </a:r>
              <a:r>
                <a:rPr lang="sv-SE" dirty="0"/>
                <a:t>. (</a:t>
              </a:r>
              <a:r>
                <a:rPr lang="sv-SE" dirty="0" err="1"/>
                <a:t>eng</a:t>
              </a:r>
              <a:r>
                <a:rPr lang="sv-SE" dirty="0"/>
                <a:t>)</a:t>
              </a:r>
            </a:p>
            <a:p>
              <a:pPr marL="285750" indent="-285750">
                <a:buFont typeface="Arial" panose="020B0604020202020204" pitchFamily="34" charset="0"/>
                <a:buChar char="•"/>
              </a:pPr>
              <a:endParaRPr lang="sv-SE" dirty="0"/>
            </a:p>
          </p:txBody>
        </p:sp>
      </p:grpSp>
      <p:grpSp>
        <p:nvGrpSpPr>
          <p:cNvPr id="11" name="Grupp 10">
            <a:extLst>
              <a:ext uri="{FF2B5EF4-FFF2-40B4-BE49-F238E27FC236}">
                <a16:creationId xmlns:a16="http://schemas.microsoft.com/office/drawing/2014/main" id="{780786B1-94A0-A8EB-9175-CD9AEE55290E}"/>
              </a:ext>
            </a:extLst>
          </p:cNvPr>
          <p:cNvGrpSpPr/>
          <p:nvPr/>
        </p:nvGrpSpPr>
        <p:grpSpPr>
          <a:xfrm>
            <a:off x="4869415" y="1436017"/>
            <a:ext cx="1513174" cy="1345223"/>
            <a:chOff x="4916209" y="1616892"/>
            <a:chExt cx="1187255" cy="1642207"/>
          </a:xfrm>
        </p:grpSpPr>
        <p:cxnSp>
          <p:nvCxnSpPr>
            <p:cNvPr id="31" name="Rak koppling 30">
              <a:extLst>
                <a:ext uri="{FF2B5EF4-FFF2-40B4-BE49-F238E27FC236}">
                  <a16:creationId xmlns:a16="http://schemas.microsoft.com/office/drawing/2014/main" id="{A0458BF2-0CB9-EC65-4EC1-44B38A0B6080}"/>
                </a:ext>
              </a:extLst>
            </p:cNvPr>
            <p:cNvCxnSpPr>
              <a:cxnSpLocks/>
            </p:cNvCxnSpPr>
            <p:nvPr/>
          </p:nvCxnSpPr>
          <p:spPr>
            <a:xfrm flipV="1">
              <a:off x="5403256" y="2263640"/>
              <a:ext cx="0" cy="9954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ruta 36">
              <a:extLst>
                <a:ext uri="{FF2B5EF4-FFF2-40B4-BE49-F238E27FC236}">
                  <a16:creationId xmlns:a16="http://schemas.microsoft.com/office/drawing/2014/main" id="{4530FDF2-A8A6-B380-4003-8C1A72723DC1}"/>
                </a:ext>
              </a:extLst>
            </p:cNvPr>
            <p:cNvSpPr txBox="1"/>
            <p:nvPr/>
          </p:nvSpPr>
          <p:spPr>
            <a:xfrm>
              <a:off x="4916209" y="1616892"/>
              <a:ext cx="1187255" cy="1127173"/>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C00000"/>
              </a:solidFill>
            </a:ln>
          </p:spPr>
          <p:txBody>
            <a:bodyPr wrap="square">
              <a:spAutoFit/>
            </a:bodyPr>
            <a:lstStyle/>
            <a:p>
              <a:pPr algn="ctr"/>
              <a:r>
                <a:rPr lang="sv-SE" dirty="0"/>
                <a:t>19 nov -</a:t>
              </a:r>
            </a:p>
            <a:p>
              <a:pPr algn="ctr"/>
              <a:r>
                <a:rPr lang="sv-SE" dirty="0"/>
                <a:t>Intro-möte paneler </a:t>
              </a:r>
            </a:p>
          </p:txBody>
        </p:sp>
      </p:grpSp>
      <p:grpSp>
        <p:nvGrpSpPr>
          <p:cNvPr id="15" name="Grupp 14">
            <a:extLst>
              <a:ext uri="{FF2B5EF4-FFF2-40B4-BE49-F238E27FC236}">
                <a16:creationId xmlns:a16="http://schemas.microsoft.com/office/drawing/2014/main" id="{E4D4897D-FE8C-7A0D-CE00-B3DEEE0E1057}"/>
              </a:ext>
            </a:extLst>
          </p:cNvPr>
          <p:cNvGrpSpPr/>
          <p:nvPr/>
        </p:nvGrpSpPr>
        <p:grpSpPr>
          <a:xfrm>
            <a:off x="6541999" y="440100"/>
            <a:ext cx="1982490" cy="2351449"/>
            <a:chOff x="6533027" y="786446"/>
            <a:chExt cx="1982490" cy="2351449"/>
          </a:xfrm>
        </p:grpSpPr>
        <p:sp>
          <p:nvSpPr>
            <p:cNvPr id="3" name="textruta 2">
              <a:extLst>
                <a:ext uri="{FF2B5EF4-FFF2-40B4-BE49-F238E27FC236}">
                  <a16:creationId xmlns:a16="http://schemas.microsoft.com/office/drawing/2014/main" id="{E39F07B0-EB41-08C9-FD44-6EC3B5F9C0F2}"/>
                </a:ext>
              </a:extLst>
            </p:cNvPr>
            <p:cNvSpPr txBox="1"/>
            <p:nvPr/>
          </p:nvSpPr>
          <p:spPr>
            <a:xfrm>
              <a:off x="6533027" y="786446"/>
              <a:ext cx="1982490" cy="824022"/>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C00000"/>
              </a:solidFill>
            </a:ln>
          </p:spPr>
          <p:txBody>
            <a:bodyPr wrap="square" lIns="0" tIns="0" rIns="0" bIns="0" rtlCol="0" anchor="ctr" anchorCtr="0">
              <a:noAutofit/>
            </a:bodyPr>
            <a:lstStyle/>
            <a:p>
              <a:pPr algn="ctr">
                <a:lnSpc>
                  <a:spcPts val="2000"/>
                </a:lnSpc>
              </a:pPr>
              <a:r>
                <a:rPr lang="sv-SE" dirty="0"/>
                <a:t>Panelrapport – reflektion och rekommendationer</a:t>
              </a:r>
            </a:p>
          </p:txBody>
        </p:sp>
        <p:cxnSp>
          <p:nvCxnSpPr>
            <p:cNvPr id="38" name="Rak koppling 37">
              <a:extLst>
                <a:ext uri="{FF2B5EF4-FFF2-40B4-BE49-F238E27FC236}">
                  <a16:creationId xmlns:a16="http://schemas.microsoft.com/office/drawing/2014/main" id="{18465EB1-7DD5-0E6D-369B-90148DC455F6}"/>
                </a:ext>
              </a:extLst>
            </p:cNvPr>
            <p:cNvCxnSpPr>
              <a:cxnSpLocks/>
            </p:cNvCxnSpPr>
            <p:nvPr/>
          </p:nvCxnSpPr>
          <p:spPr>
            <a:xfrm flipV="1">
              <a:off x="7865897" y="1616891"/>
              <a:ext cx="0" cy="1521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upp 20">
            <a:extLst>
              <a:ext uri="{FF2B5EF4-FFF2-40B4-BE49-F238E27FC236}">
                <a16:creationId xmlns:a16="http://schemas.microsoft.com/office/drawing/2014/main" id="{2D4A3365-BE4C-7EFB-72BB-B40C076B16C3}"/>
              </a:ext>
            </a:extLst>
          </p:cNvPr>
          <p:cNvGrpSpPr/>
          <p:nvPr/>
        </p:nvGrpSpPr>
        <p:grpSpPr>
          <a:xfrm>
            <a:off x="8773901" y="773834"/>
            <a:ext cx="1851151" cy="1994223"/>
            <a:chOff x="8773901" y="773834"/>
            <a:chExt cx="1851151" cy="1994223"/>
          </a:xfrm>
        </p:grpSpPr>
        <p:sp>
          <p:nvSpPr>
            <p:cNvPr id="20" name="textruta 19">
              <a:extLst>
                <a:ext uri="{FF2B5EF4-FFF2-40B4-BE49-F238E27FC236}">
                  <a16:creationId xmlns:a16="http://schemas.microsoft.com/office/drawing/2014/main" id="{B5935BC2-E3B4-0CE5-B120-02F4672A1D56}"/>
                </a:ext>
              </a:extLst>
            </p:cNvPr>
            <p:cNvSpPr txBox="1"/>
            <p:nvPr/>
          </p:nvSpPr>
          <p:spPr>
            <a:xfrm>
              <a:off x="8773901" y="773834"/>
              <a:ext cx="1851151" cy="1118255"/>
            </a:xfrm>
            <a:prstGeom prst="rect">
              <a:avLst/>
            </a:prstGeom>
            <a:gradFill flip="none" rotWithShape="1">
              <a:gsLst>
                <a:gs pos="88000">
                  <a:srgbClr val="78F2FE"/>
                </a:gs>
                <a:gs pos="0">
                  <a:srgbClr val="F2F8FA"/>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C00000"/>
              </a:solidFill>
            </a:ln>
          </p:spPr>
          <p:txBody>
            <a:bodyPr wrap="square">
              <a:spAutoFit/>
            </a:bodyPr>
            <a:lstStyle/>
            <a:p>
              <a:pPr algn="ctr">
                <a:lnSpc>
                  <a:spcPts val="2000"/>
                </a:lnSpc>
              </a:pPr>
              <a:r>
                <a:rPr lang="sv-SE" sz="1800" dirty="0"/>
                <a:t>Nulägesanalys – i</a:t>
              </a:r>
              <a:r>
                <a:rPr lang="sv-SE" dirty="0"/>
                <a:t>nkl. resultat och åtgärder utifrån KoN</a:t>
              </a:r>
              <a:endParaRPr lang="sv-SE" sz="1800" dirty="0"/>
            </a:p>
          </p:txBody>
        </p:sp>
        <p:cxnSp>
          <p:nvCxnSpPr>
            <p:cNvPr id="48" name="Rak koppling 47">
              <a:extLst>
                <a:ext uri="{FF2B5EF4-FFF2-40B4-BE49-F238E27FC236}">
                  <a16:creationId xmlns:a16="http://schemas.microsoft.com/office/drawing/2014/main" id="{359F2CC9-ABFB-922B-2684-A8E2027AF77D}"/>
                </a:ext>
              </a:extLst>
            </p:cNvPr>
            <p:cNvCxnSpPr>
              <a:cxnSpLocks/>
            </p:cNvCxnSpPr>
            <p:nvPr/>
          </p:nvCxnSpPr>
          <p:spPr>
            <a:xfrm flipV="1">
              <a:off x="9667914" y="1892089"/>
              <a:ext cx="0" cy="8759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upp 23">
            <a:extLst>
              <a:ext uri="{FF2B5EF4-FFF2-40B4-BE49-F238E27FC236}">
                <a16:creationId xmlns:a16="http://schemas.microsoft.com/office/drawing/2014/main" id="{62E5102A-51D9-5F35-1723-7A4EA08ECB72}"/>
              </a:ext>
            </a:extLst>
          </p:cNvPr>
          <p:cNvGrpSpPr/>
          <p:nvPr/>
        </p:nvGrpSpPr>
        <p:grpSpPr>
          <a:xfrm>
            <a:off x="9512801" y="3272923"/>
            <a:ext cx="1468881" cy="1079730"/>
            <a:chOff x="9512801" y="3272923"/>
            <a:chExt cx="1468881" cy="1079730"/>
          </a:xfr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grpSpPr>
        <p:sp>
          <p:nvSpPr>
            <p:cNvPr id="52" name="Vänster klammerparentes 51">
              <a:extLst>
                <a:ext uri="{FF2B5EF4-FFF2-40B4-BE49-F238E27FC236}">
                  <a16:creationId xmlns:a16="http://schemas.microsoft.com/office/drawing/2014/main" id="{F3F6B10A-F2CD-0619-B8FE-FCD5A558D1C9}"/>
                </a:ext>
              </a:extLst>
            </p:cNvPr>
            <p:cNvSpPr/>
            <p:nvPr/>
          </p:nvSpPr>
          <p:spPr>
            <a:xfrm rot="16200000">
              <a:off x="10169521" y="2879693"/>
              <a:ext cx="127941" cy="914401"/>
            </a:xfrm>
            <a:prstGeom prst="leftBrac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55" name="textruta 54">
              <a:extLst>
                <a:ext uri="{FF2B5EF4-FFF2-40B4-BE49-F238E27FC236}">
                  <a16:creationId xmlns:a16="http://schemas.microsoft.com/office/drawing/2014/main" id="{766D4028-26DA-C5C2-D067-0DA7271E6210}"/>
                </a:ext>
              </a:extLst>
            </p:cNvPr>
            <p:cNvSpPr txBox="1"/>
            <p:nvPr/>
          </p:nvSpPr>
          <p:spPr>
            <a:xfrm>
              <a:off x="9512801" y="3429323"/>
              <a:ext cx="1468881" cy="923330"/>
            </a:xfrm>
            <a:prstGeom prst="rect">
              <a:avLst/>
            </a:prstGeom>
            <a:grpFill/>
            <a:ln>
              <a:solidFill>
                <a:srgbClr val="C00000"/>
              </a:solidFill>
            </a:ln>
          </p:spPr>
          <p:txBody>
            <a:bodyPr wrap="square">
              <a:spAutoFit/>
            </a:bodyPr>
            <a:lstStyle/>
            <a:p>
              <a:pPr algn="ctr"/>
              <a:r>
                <a:rPr lang="sv-SE" dirty="0"/>
                <a:t>Dialoger – </a:t>
              </a:r>
              <a:r>
                <a:rPr lang="sv-SE" dirty="0" err="1"/>
                <a:t>inst</a:t>
              </a:r>
              <a:r>
                <a:rPr lang="sv-SE" dirty="0"/>
                <a:t>/</a:t>
              </a:r>
              <a:r>
                <a:rPr lang="sv-SE" dirty="0" err="1"/>
                <a:t>fak</a:t>
              </a:r>
              <a:r>
                <a:rPr lang="sv-SE" dirty="0"/>
                <a:t> </a:t>
              </a:r>
              <a:r>
                <a:rPr lang="sv-SE" dirty="0" err="1"/>
                <a:t>fak</a:t>
              </a:r>
              <a:r>
                <a:rPr lang="sv-SE" dirty="0"/>
                <a:t>/</a:t>
              </a:r>
              <a:r>
                <a:rPr lang="sv-SE" dirty="0" err="1"/>
                <a:t>univ</a:t>
              </a:r>
              <a:endParaRPr lang="sv-SE" dirty="0"/>
            </a:p>
          </p:txBody>
        </p:sp>
      </p:grpSp>
      <p:grpSp>
        <p:nvGrpSpPr>
          <p:cNvPr id="2" name="Grupp 1">
            <a:extLst>
              <a:ext uri="{FF2B5EF4-FFF2-40B4-BE49-F238E27FC236}">
                <a16:creationId xmlns:a16="http://schemas.microsoft.com/office/drawing/2014/main" id="{18E7E22F-966E-AB8E-F172-44D7D06C46DE}"/>
              </a:ext>
            </a:extLst>
          </p:cNvPr>
          <p:cNvGrpSpPr/>
          <p:nvPr/>
        </p:nvGrpSpPr>
        <p:grpSpPr>
          <a:xfrm>
            <a:off x="2538789" y="3245371"/>
            <a:ext cx="1791832" cy="1850459"/>
            <a:chOff x="2672093" y="3252460"/>
            <a:chExt cx="1791832" cy="1850459"/>
          </a:xfrm>
        </p:grpSpPr>
        <p:sp>
          <p:nvSpPr>
            <p:cNvPr id="60" name="textruta 59">
              <a:extLst>
                <a:ext uri="{FF2B5EF4-FFF2-40B4-BE49-F238E27FC236}">
                  <a16:creationId xmlns:a16="http://schemas.microsoft.com/office/drawing/2014/main" id="{653BEFE4-7A0A-B3CE-174E-9982FBFC7F8F}"/>
                </a:ext>
              </a:extLst>
            </p:cNvPr>
            <p:cNvSpPr txBox="1"/>
            <p:nvPr/>
          </p:nvSpPr>
          <p:spPr>
            <a:xfrm>
              <a:off x="2672093" y="4179589"/>
              <a:ext cx="1791832" cy="923330"/>
            </a:xfrm>
            <a:prstGeom prst="rect">
              <a:avLst/>
            </a:prstGeom>
            <a:gradFill flip="none" rotWithShape="1">
              <a:gsLst>
                <a:gs pos="100000">
                  <a:schemeClr val="accent1">
                    <a:tint val="66000"/>
                    <a:satMod val="160000"/>
                  </a:schemeClr>
                </a:gs>
                <a:gs pos="0">
                  <a:schemeClr val="accent1">
                    <a:tint val="23500"/>
                    <a:satMod val="160000"/>
                    <a:alpha val="11000"/>
                  </a:schemeClr>
                </a:gs>
              </a:gsLst>
              <a:path path="circle">
                <a:fillToRect l="50000" t="50000" r="50000" b="50000"/>
              </a:path>
              <a:tileRect/>
            </a:gradFill>
            <a:ln>
              <a:solidFill>
                <a:srgbClr val="C00000"/>
              </a:solidFill>
            </a:ln>
          </p:spPr>
          <p:txBody>
            <a:bodyPr wrap="square">
              <a:spAutoFit/>
            </a:bodyPr>
            <a:lstStyle/>
            <a:p>
              <a:r>
                <a:rPr lang="sv-SE" dirty="0"/>
                <a:t>Mallar och underlag arbetas fram</a:t>
              </a:r>
            </a:p>
          </p:txBody>
        </p:sp>
        <p:cxnSp>
          <p:nvCxnSpPr>
            <p:cNvPr id="61" name="Rak koppling 60">
              <a:extLst>
                <a:ext uri="{FF2B5EF4-FFF2-40B4-BE49-F238E27FC236}">
                  <a16:creationId xmlns:a16="http://schemas.microsoft.com/office/drawing/2014/main" id="{04734192-4311-A3D7-A9A1-1E6764647605}"/>
                </a:ext>
              </a:extLst>
            </p:cNvPr>
            <p:cNvCxnSpPr>
              <a:cxnSpLocks/>
            </p:cNvCxnSpPr>
            <p:nvPr/>
          </p:nvCxnSpPr>
          <p:spPr>
            <a:xfrm flipV="1">
              <a:off x="3836252" y="3252460"/>
              <a:ext cx="0" cy="9356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upp 29">
            <a:extLst>
              <a:ext uri="{FF2B5EF4-FFF2-40B4-BE49-F238E27FC236}">
                <a16:creationId xmlns:a16="http://schemas.microsoft.com/office/drawing/2014/main" id="{5C5F8A40-DE8D-542A-F949-797681308796}"/>
              </a:ext>
            </a:extLst>
          </p:cNvPr>
          <p:cNvGrpSpPr/>
          <p:nvPr/>
        </p:nvGrpSpPr>
        <p:grpSpPr>
          <a:xfrm>
            <a:off x="2420449" y="1595016"/>
            <a:ext cx="1210396" cy="1196533"/>
            <a:chOff x="3786879" y="1571524"/>
            <a:chExt cx="1210396" cy="1196533"/>
          </a:xfrm>
        </p:grpSpPr>
        <p:sp>
          <p:nvSpPr>
            <p:cNvPr id="33" name="textruta 32">
              <a:extLst>
                <a:ext uri="{FF2B5EF4-FFF2-40B4-BE49-F238E27FC236}">
                  <a16:creationId xmlns:a16="http://schemas.microsoft.com/office/drawing/2014/main" id="{11B7ECC4-4908-FF2E-1D6F-20F5775D162D}"/>
                </a:ext>
              </a:extLst>
            </p:cNvPr>
            <p:cNvSpPr txBox="1"/>
            <p:nvPr/>
          </p:nvSpPr>
          <p:spPr>
            <a:xfrm>
              <a:off x="3786879" y="1571524"/>
              <a:ext cx="1210396" cy="605294"/>
            </a:xfrm>
            <a:prstGeom prst="rect">
              <a:avLst/>
            </a:prstGeom>
            <a:gradFill flip="none" rotWithShape="1">
              <a:gsLst>
                <a:gs pos="100000">
                  <a:schemeClr val="accent1">
                    <a:tint val="66000"/>
                    <a:satMod val="160000"/>
                  </a:schemeClr>
                </a:gs>
                <a:gs pos="0">
                  <a:schemeClr val="accent1">
                    <a:tint val="23500"/>
                    <a:satMod val="160000"/>
                    <a:alpha val="11000"/>
                  </a:schemeClr>
                </a:gs>
              </a:gsLst>
              <a:path path="circle">
                <a:fillToRect l="50000" t="50000" r="50000" b="50000"/>
              </a:path>
              <a:tileRect/>
            </a:gradFill>
            <a:ln>
              <a:solidFill>
                <a:srgbClr val="C00000"/>
              </a:solidFill>
            </a:ln>
          </p:spPr>
          <p:txBody>
            <a:bodyPr wrap="square">
              <a:spAutoFit/>
            </a:bodyPr>
            <a:lstStyle/>
            <a:p>
              <a:pPr algn="ctr">
                <a:lnSpc>
                  <a:spcPts val="2000"/>
                </a:lnSpc>
              </a:pPr>
              <a:r>
                <a:rPr lang="sv-SE" dirty="0"/>
                <a:t>Förslag paneler</a:t>
              </a:r>
            </a:p>
          </p:txBody>
        </p:sp>
        <p:cxnSp>
          <p:nvCxnSpPr>
            <p:cNvPr id="35" name="Rak koppling 34">
              <a:extLst>
                <a:ext uri="{FF2B5EF4-FFF2-40B4-BE49-F238E27FC236}">
                  <a16:creationId xmlns:a16="http://schemas.microsoft.com/office/drawing/2014/main" id="{351E1131-AF40-97DA-7A88-0034C09FB86F}"/>
                </a:ext>
              </a:extLst>
            </p:cNvPr>
            <p:cNvCxnSpPr>
              <a:cxnSpLocks/>
            </p:cNvCxnSpPr>
            <p:nvPr/>
          </p:nvCxnSpPr>
          <p:spPr>
            <a:xfrm flipV="1">
              <a:off x="4423491" y="2168982"/>
              <a:ext cx="0" cy="5990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textruta 52">
            <a:extLst>
              <a:ext uri="{FF2B5EF4-FFF2-40B4-BE49-F238E27FC236}">
                <a16:creationId xmlns:a16="http://schemas.microsoft.com/office/drawing/2014/main" id="{66288838-4671-40E8-823D-C956592DBD45}"/>
              </a:ext>
            </a:extLst>
          </p:cNvPr>
          <p:cNvSpPr txBox="1"/>
          <p:nvPr/>
        </p:nvSpPr>
        <p:spPr>
          <a:xfrm>
            <a:off x="5502458" y="3421238"/>
            <a:ext cx="1178125" cy="86177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C00000"/>
            </a:solidFill>
          </a:ln>
        </p:spPr>
        <p:txBody>
          <a:bodyPr wrap="square">
            <a:spAutoFit/>
          </a:bodyPr>
          <a:lstStyle/>
          <a:p>
            <a:pPr algn="ctr">
              <a:lnSpc>
                <a:spcPts val="2000"/>
              </a:lnSpc>
            </a:pPr>
            <a:r>
              <a:rPr lang="sv-SE" dirty="0"/>
              <a:t>Förmöte/planering panel/</a:t>
            </a:r>
            <a:r>
              <a:rPr lang="sv-SE" dirty="0" err="1"/>
              <a:t>inst</a:t>
            </a:r>
            <a:endParaRPr lang="sv-SE" dirty="0"/>
          </a:p>
        </p:txBody>
      </p:sp>
      <p:sp>
        <p:nvSpPr>
          <p:cNvPr id="40" name="Ellips 39">
            <a:extLst>
              <a:ext uri="{FF2B5EF4-FFF2-40B4-BE49-F238E27FC236}">
                <a16:creationId xmlns:a16="http://schemas.microsoft.com/office/drawing/2014/main" id="{82F7342B-BDB7-7499-D006-218A1AC1FAD5}"/>
              </a:ext>
            </a:extLst>
          </p:cNvPr>
          <p:cNvSpPr/>
          <p:nvPr/>
        </p:nvSpPr>
        <p:spPr>
          <a:xfrm>
            <a:off x="4721921" y="2432265"/>
            <a:ext cx="318000" cy="28983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8" name="textruta 27">
            <a:extLst>
              <a:ext uri="{FF2B5EF4-FFF2-40B4-BE49-F238E27FC236}">
                <a16:creationId xmlns:a16="http://schemas.microsoft.com/office/drawing/2014/main" id="{1D68782F-A3C5-DD4C-1057-ECE3A3AC0777}"/>
              </a:ext>
            </a:extLst>
          </p:cNvPr>
          <p:cNvSpPr txBox="1"/>
          <p:nvPr/>
        </p:nvSpPr>
        <p:spPr>
          <a:xfrm>
            <a:off x="302452" y="4352653"/>
            <a:ext cx="1791832" cy="1887696"/>
          </a:xfrm>
          <a:prstGeom prst="rect">
            <a:avLst/>
          </a:prstGeom>
          <a:gradFill flip="none" rotWithShape="1">
            <a:gsLst>
              <a:gs pos="100000">
                <a:schemeClr val="accent1">
                  <a:tint val="66000"/>
                  <a:satMod val="160000"/>
                </a:schemeClr>
              </a:gs>
              <a:gs pos="0">
                <a:schemeClr val="accent1">
                  <a:tint val="23500"/>
                  <a:satMod val="160000"/>
                  <a:alpha val="11000"/>
                </a:schemeClr>
              </a:gs>
            </a:gsLst>
            <a:path path="circle">
              <a:fillToRect l="50000" t="50000" r="50000" b="50000"/>
            </a:path>
            <a:tileRect/>
          </a:gradFill>
          <a:ln>
            <a:solidFill>
              <a:srgbClr val="C00000"/>
            </a:solidFill>
          </a:ln>
        </p:spPr>
        <p:txBody>
          <a:bodyPr wrap="square">
            <a:spAutoFit/>
          </a:bodyPr>
          <a:lstStyle/>
          <a:p>
            <a:pPr>
              <a:lnSpc>
                <a:spcPts val="2000"/>
              </a:lnSpc>
            </a:pPr>
            <a:r>
              <a:rPr lang="sv-SE" b="1" dirty="0"/>
              <a:t>Förankring</a:t>
            </a:r>
            <a:endParaRPr lang="sv-SE" dirty="0"/>
          </a:p>
          <a:p>
            <a:pPr marL="285750" indent="-285750">
              <a:lnSpc>
                <a:spcPts val="2000"/>
              </a:lnSpc>
              <a:buFontTx/>
              <a:buChar char="-"/>
            </a:pPr>
            <a:r>
              <a:rPr lang="sv-SE" dirty="0"/>
              <a:t>Prefekter</a:t>
            </a:r>
          </a:p>
          <a:p>
            <a:pPr marL="285750" indent="-285750">
              <a:lnSpc>
                <a:spcPts val="2000"/>
              </a:lnSpc>
              <a:buFontTx/>
              <a:buChar char="-"/>
            </a:pPr>
            <a:r>
              <a:rPr lang="sv-SE" dirty="0"/>
              <a:t>Institutioner</a:t>
            </a:r>
          </a:p>
          <a:p>
            <a:pPr marL="285750" indent="-285750">
              <a:lnSpc>
                <a:spcPts val="2000"/>
              </a:lnSpc>
              <a:buFontTx/>
              <a:buChar char="-"/>
            </a:pPr>
            <a:r>
              <a:rPr lang="sv-SE" dirty="0"/>
              <a:t>LR</a:t>
            </a:r>
          </a:p>
          <a:p>
            <a:pPr marL="285750" indent="-285750">
              <a:lnSpc>
                <a:spcPts val="2000"/>
              </a:lnSpc>
              <a:buFontTx/>
              <a:buChar char="-"/>
            </a:pPr>
            <a:r>
              <a:rPr lang="sv-SE" dirty="0"/>
              <a:t>FUR</a:t>
            </a:r>
          </a:p>
          <a:p>
            <a:pPr marL="285750" indent="-285750">
              <a:lnSpc>
                <a:spcPts val="2000"/>
              </a:lnSpc>
              <a:buFontTx/>
              <a:buChar char="-"/>
            </a:pPr>
            <a:r>
              <a:rPr lang="sv-SE" dirty="0"/>
              <a:t>SAR</a:t>
            </a:r>
          </a:p>
          <a:p>
            <a:pPr marL="285750" indent="-285750">
              <a:lnSpc>
                <a:spcPts val="2000"/>
              </a:lnSpc>
              <a:buFontTx/>
              <a:buChar char="-"/>
            </a:pPr>
            <a:r>
              <a:rPr lang="sv-SE" dirty="0"/>
              <a:t>FOMAR</a:t>
            </a:r>
          </a:p>
        </p:txBody>
      </p:sp>
      <p:sp>
        <p:nvSpPr>
          <p:cNvPr id="41" name="textruta 40">
            <a:extLst>
              <a:ext uri="{FF2B5EF4-FFF2-40B4-BE49-F238E27FC236}">
                <a16:creationId xmlns:a16="http://schemas.microsoft.com/office/drawing/2014/main" id="{55C31E46-1C50-FD24-36ED-99208FAACC81}"/>
              </a:ext>
            </a:extLst>
          </p:cNvPr>
          <p:cNvSpPr txBox="1"/>
          <p:nvPr/>
        </p:nvSpPr>
        <p:spPr>
          <a:xfrm>
            <a:off x="3702948" y="607647"/>
            <a:ext cx="1210396" cy="605294"/>
          </a:xfrm>
          <a:prstGeom prst="rect">
            <a:avLst/>
          </a:prstGeom>
          <a:gradFill flip="none" rotWithShape="1">
            <a:gsLst>
              <a:gs pos="100000">
                <a:schemeClr val="accent1">
                  <a:tint val="66000"/>
                  <a:satMod val="160000"/>
                </a:schemeClr>
              </a:gs>
              <a:gs pos="0">
                <a:schemeClr val="accent1">
                  <a:tint val="23500"/>
                  <a:satMod val="160000"/>
                  <a:alpha val="11000"/>
                </a:schemeClr>
              </a:gs>
            </a:gsLst>
            <a:path path="circle">
              <a:fillToRect l="50000" t="50000" r="50000" b="50000"/>
            </a:path>
            <a:tileRect/>
          </a:gradFill>
          <a:ln>
            <a:solidFill>
              <a:srgbClr val="C00000"/>
            </a:solidFill>
          </a:ln>
        </p:spPr>
        <p:txBody>
          <a:bodyPr wrap="square">
            <a:spAutoFit/>
          </a:bodyPr>
          <a:lstStyle/>
          <a:p>
            <a:pPr algn="ctr">
              <a:lnSpc>
                <a:spcPts val="2000"/>
              </a:lnSpc>
            </a:pPr>
            <a:r>
              <a:rPr lang="sv-SE" dirty="0"/>
              <a:t>Paneler</a:t>
            </a:r>
          </a:p>
          <a:p>
            <a:pPr algn="ctr">
              <a:lnSpc>
                <a:spcPts val="2000"/>
              </a:lnSpc>
            </a:pPr>
            <a:r>
              <a:rPr lang="sv-SE" dirty="0"/>
              <a:t>klara</a:t>
            </a:r>
          </a:p>
        </p:txBody>
      </p:sp>
    </p:spTree>
    <p:extLst>
      <p:ext uri="{BB962C8B-B14F-4D97-AF65-F5344CB8AC3E}">
        <p14:creationId xmlns:p14="http://schemas.microsoft.com/office/powerpoint/2010/main" val="28080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3" grpId="0" animBg="1"/>
      <p:bldP spid="28"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63C3073-A205-8F7E-F8CA-38430EDA9EE3}"/>
              </a:ext>
            </a:extLst>
          </p:cNvPr>
          <p:cNvPicPr>
            <a:picLocks noChangeAspect="1"/>
          </p:cNvPicPr>
          <p:nvPr/>
        </p:nvPicPr>
        <p:blipFill>
          <a:blip r:embed="rId2"/>
          <a:stretch>
            <a:fillRect/>
          </a:stretch>
        </p:blipFill>
        <p:spPr>
          <a:xfrm>
            <a:off x="3743739" y="2783"/>
            <a:ext cx="5141843" cy="6977546"/>
          </a:xfrm>
          <a:prstGeom prst="rect">
            <a:avLst/>
          </a:prstGeom>
        </p:spPr>
      </p:pic>
      <p:pic>
        <p:nvPicPr>
          <p:cNvPr id="8" name="Bildobjekt 7">
            <a:extLst>
              <a:ext uri="{FF2B5EF4-FFF2-40B4-BE49-F238E27FC236}">
                <a16:creationId xmlns:a16="http://schemas.microsoft.com/office/drawing/2014/main" id="{7946BD13-7F6C-91A3-4C2A-9F900093E073}"/>
              </a:ext>
            </a:extLst>
          </p:cNvPr>
          <p:cNvPicPr>
            <a:picLocks noChangeAspect="1"/>
          </p:cNvPicPr>
          <p:nvPr/>
        </p:nvPicPr>
        <p:blipFill>
          <a:blip r:embed="rId3"/>
          <a:stretch>
            <a:fillRect/>
          </a:stretch>
        </p:blipFill>
        <p:spPr>
          <a:xfrm>
            <a:off x="9845592" y="4393676"/>
            <a:ext cx="1142269" cy="1663304"/>
          </a:xfrm>
          <a:prstGeom prst="rect">
            <a:avLst/>
          </a:prstGeom>
        </p:spPr>
      </p:pic>
    </p:spTree>
    <p:extLst>
      <p:ext uri="{BB962C8B-B14F-4D97-AF65-F5344CB8AC3E}">
        <p14:creationId xmlns:p14="http://schemas.microsoft.com/office/powerpoint/2010/main" val="100529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60B21-E860-257C-F3AE-3743A755265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3ABF955-E3AE-4B43-78BE-B7E14205B580}"/>
              </a:ext>
            </a:extLst>
          </p:cNvPr>
          <p:cNvSpPr>
            <a:spLocks noGrp="1"/>
          </p:cNvSpPr>
          <p:nvPr>
            <p:ph type="title"/>
          </p:nvPr>
        </p:nvSpPr>
        <p:spPr/>
        <p:txBody>
          <a:bodyPr/>
          <a:lstStyle/>
          <a:p>
            <a:r>
              <a:rPr lang="sv-SE" dirty="0"/>
              <a:t>Panelernas förutsättningar och uppdrag</a:t>
            </a:r>
          </a:p>
        </p:txBody>
      </p:sp>
      <p:sp>
        <p:nvSpPr>
          <p:cNvPr id="3" name="Platshållare för text 2">
            <a:extLst>
              <a:ext uri="{FF2B5EF4-FFF2-40B4-BE49-F238E27FC236}">
                <a16:creationId xmlns:a16="http://schemas.microsoft.com/office/drawing/2014/main" id="{0EF6EF78-363F-477A-CDE0-D79368EEB7B6}"/>
              </a:ext>
            </a:extLst>
          </p:cNvPr>
          <p:cNvSpPr>
            <a:spLocks noGrp="1"/>
          </p:cNvSpPr>
          <p:nvPr>
            <p:ph type="body" sz="quarter" idx="11"/>
          </p:nvPr>
        </p:nvSpPr>
        <p:spPr>
          <a:xfrm>
            <a:off x="1019503" y="1407206"/>
            <a:ext cx="9845013" cy="3918206"/>
          </a:xfrm>
        </p:spPr>
        <p:txBody>
          <a:bodyPr anchor="t" anchorCtr="0"/>
          <a:lstStyle/>
          <a:p>
            <a:pPr marL="0" lvl="2" indent="0">
              <a:buNone/>
            </a:pPr>
            <a:r>
              <a:rPr lang="sv-SE" b="1" dirty="0"/>
              <a:t>Underlag till panelerna inför platsbesöken</a:t>
            </a:r>
          </a:p>
          <a:p>
            <a:pPr marL="795338" lvl="2" indent="-342900">
              <a:buFont typeface="Arial" panose="020B0604020202020204" pitchFamily="34" charset="0"/>
              <a:buChar char="•"/>
            </a:pPr>
            <a:r>
              <a:rPr lang="sv-SE" dirty="0"/>
              <a:t>Senaste kvalitetsrapport (översatt till engelska) – Fo/Foma + FoUtb</a:t>
            </a:r>
          </a:p>
          <a:p>
            <a:pPr marL="795338" lvl="2" indent="-342900">
              <a:buFont typeface="Arial" panose="020B0604020202020204" pitchFamily="34" charset="0"/>
              <a:buChar char="•"/>
            </a:pPr>
            <a:r>
              <a:rPr lang="sv-SE" dirty="0"/>
              <a:t>Verksamhetsdata (personal, pengar, publikationer)</a:t>
            </a:r>
          </a:p>
          <a:p>
            <a:pPr marL="795338" lvl="2" indent="-342900">
              <a:buFont typeface="Arial" panose="020B0604020202020204" pitchFamily="34" charset="0"/>
              <a:buChar char="•"/>
            </a:pPr>
            <a:r>
              <a:rPr lang="sv-SE" dirty="0"/>
              <a:t>Kontextbeskrivning (inklusive utmaning/behov som inst vill lyfta med panelen)</a:t>
            </a:r>
          </a:p>
          <a:p>
            <a:pPr marL="795338" lvl="2" indent="-342900">
              <a:buFont typeface="Arial" panose="020B0604020202020204" pitchFamily="34" charset="0"/>
              <a:buChar char="•"/>
            </a:pPr>
            <a:endParaRPr lang="sv-SE" dirty="0"/>
          </a:p>
          <a:p>
            <a:pPr marL="0" lvl="2" indent="0">
              <a:buNone/>
            </a:pPr>
            <a:r>
              <a:rPr lang="sv-SE" b="1" dirty="0"/>
              <a:t>Dialoger före och under panelbesök</a:t>
            </a:r>
          </a:p>
          <a:p>
            <a:pPr marL="754063" lvl="1" indent="-285750">
              <a:buFont typeface="Arial" panose="020B0604020202020204" pitchFamily="34" charset="0"/>
              <a:buChar char="•"/>
            </a:pPr>
            <a:r>
              <a:rPr lang="sv-SE" dirty="0"/>
              <a:t>Förmöte mellan institutionen och panelen – planering/dialog inför platsbesöket</a:t>
            </a:r>
          </a:p>
          <a:p>
            <a:pPr marL="754063" lvl="1" indent="-285750">
              <a:buFont typeface="Arial" panose="020B0604020202020204" pitchFamily="34" charset="0"/>
              <a:buChar char="•"/>
            </a:pPr>
            <a:r>
              <a:rPr lang="sv-SE" dirty="0"/>
              <a:t>Platsbesök inkl. avslutande sammanfattande möte med preliminära rekommendationer</a:t>
            </a:r>
          </a:p>
          <a:p>
            <a:pPr lvl="1" indent="0">
              <a:buNone/>
            </a:pPr>
            <a:endParaRPr lang="sv-SE" dirty="0"/>
          </a:p>
          <a:p>
            <a:r>
              <a:rPr lang="sv-SE" sz="2000" b="1" dirty="0"/>
              <a:t>En panelrapport per institution (färdig senast 2 veckor efter platsbesök)</a:t>
            </a:r>
          </a:p>
          <a:p>
            <a:pPr marL="754063" lvl="1" indent="-285750">
              <a:buFont typeface="Arial" panose="020B0604020202020204" pitchFamily="34" charset="0"/>
              <a:buChar char="•"/>
            </a:pPr>
            <a:r>
              <a:rPr lang="sv-SE" dirty="0"/>
              <a:t>Analys och reflektioner kring forskningens kvalitet och nytta (samt foma i förekommande fall) </a:t>
            </a:r>
          </a:p>
          <a:p>
            <a:pPr marL="754063" lvl="1" indent="-285750">
              <a:buFont typeface="Arial" panose="020B0604020202020204" pitchFamily="34" charset="0"/>
              <a:buChar char="•"/>
            </a:pPr>
            <a:r>
              <a:rPr lang="sv-SE" dirty="0"/>
              <a:t>Panelrapport strukturerad utifrån samma kvalitetsområden som institutionens kvalitetsrapporter</a:t>
            </a:r>
          </a:p>
          <a:p>
            <a:pPr marL="754063" lvl="1" indent="-285750">
              <a:buFont typeface="Arial" panose="020B0604020202020204" pitchFamily="34" charset="0"/>
              <a:buChar char="•"/>
            </a:pPr>
            <a:r>
              <a:rPr lang="sv-SE" dirty="0"/>
              <a:t>SWOT-analys -&gt; Framåtsyftande rekommendationer utifrån förutsättningar</a:t>
            </a:r>
          </a:p>
          <a:p>
            <a:pPr marL="754063" lvl="1" indent="-285750">
              <a:buFont typeface="Arial" panose="020B0604020202020204" pitchFamily="34" charset="0"/>
              <a:buChar char="•"/>
            </a:pPr>
            <a:endParaRPr lang="sv-SE" dirty="0"/>
          </a:p>
          <a:p>
            <a:pPr marL="0" lvl="2" indent="0">
              <a:buNone/>
            </a:pPr>
            <a:endParaRPr lang="sv-SE" b="1" dirty="0"/>
          </a:p>
        </p:txBody>
      </p:sp>
    </p:spTree>
    <p:extLst>
      <p:ext uri="{BB962C8B-B14F-4D97-AF65-F5344CB8AC3E}">
        <p14:creationId xmlns:p14="http://schemas.microsoft.com/office/powerpoint/2010/main" val="360286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2BAFC-1A03-CF81-14F2-730B5AB26FFE}"/>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652AC0E1-F895-80E3-1EA0-753F481AA044}"/>
              </a:ext>
            </a:extLst>
          </p:cNvPr>
          <p:cNvSpPr>
            <a:spLocks noGrp="1"/>
          </p:cNvSpPr>
          <p:nvPr>
            <p:ph type="title"/>
          </p:nvPr>
        </p:nvSpPr>
        <p:spPr/>
        <p:txBody>
          <a:bodyPr/>
          <a:lstStyle/>
          <a:p>
            <a:r>
              <a:rPr lang="sv-SE" dirty="0"/>
              <a:t>Agenda</a:t>
            </a:r>
          </a:p>
        </p:txBody>
      </p:sp>
      <p:sp>
        <p:nvSpPr>
          <p:cNvPr id="5" name="Platshållare för innehåll 4">
            <a:extLst>
              <a:ext uri="{FF2B5EF4-FFF2-40B4-BE49-F238E27FC236}">
                <a16:creationId xmlns:a16="http://schemas.microsoft.com/office/drawing/2014/main" id="{B5C3520F-7D77-FA94-C38C-B17CBE69597C}"/>
              </a:ext>
            </a:extLst>
          </p:cNvPr>
          <p:cNvSpPr>
            <a:spLocks noGrp="1"/>
          </p:cNvSpPr>
          <p:nvPr>
            <p:ph idx="4294967295"/>
          </p:nvPr>
        </p:nvSpPr>
        <p:spPr>
          <a:xfrm>
            <a:off x="1019503" y="1198179"/>
            <a:ext cx="10389714" cy="4890894"/>
          </a:xfrm>
        </p:spPr>
        <p:txBody>
          <a:bodyPr/>
          <a:lstStyle/>
          <a:p>
            <a:r>
              <a:rPr lang="sv-SE" dirty="0">
                <a:solidFill>
                  <a:schemeClr val="bg1">
                    <a:lumMod val="75000"/>
                  </a:schemeClr>
                </a:solidFill>
              </a:rPr>
              <a:t>Välkomna!</a:t>
            </a:r>
          </a:p>
          <a:p>
            <a:r>
              <a:rPr lang="sv-SE" dirty="0">
                <a:solidFill>
                  <a:schemeClr val="bg1">
                    <a:lumMod val="75000"/>
                  </a:schemeClr>
                </a:solidFill>
              </a:rPr>
              <a:t>Tidsplan KoN2027</a:t>
            </a:r>
          </a:p>
          <a:p>
            <a:pPr marL="0" indent="0">
              <a:buNone/>
            </a:pPr>
            <a:endParaRPr lang="sv-SE" dirty="0"/>
          </a:p>
          <a:p>
            <a:r>
              <a:rPr lang="sv-SE" b="1" i="1" dirty="0"/>
              <a:t>Diskussion och erfarenhetsutbyte </a:t>
            </a:r>
            <a:r>
              <a:rPr lang="sv-SE" b="1" dirty="0"/>
              <a:t>– t.ex. kontextbeskrivning och planering av platsbesök </a:t>
            </a:r>
          </a:p>
          <a:p>
            <a:pPr marL="0" indent="0">
              <a:buNone/>
            </a:pPr>
            <a:endParaRPr lang="sv-SE" dirty="0"/>
          </a:p>
          <a:p>
            <a:r>
              <a:rPr lang="sv-SE" dirty="0">
                <a:solidFill>
                  <a:schemeClr val="bg1">
                    <a:lumMod val="75000"/>
                  </a:schemeClr>
                </a:solidFill>
              </a:rPr>
              <a:t>Nästa steg i KoN-processen</a:t>
            </a:r>
          </a:p>
          <a:p>
            <a:r>
              <a:rPr lang="sv-SE" dirty="0">
                <a:solidFill>
                  <a:schemeClr val="bg1">
                    <a:lumMod val="75000"/>
                  </a:schemeClr>
                </a:solidFill>
              </a:rPr>
              <a:t>Övriga frågor</a:t>
            </a:r>
          </a:p>
          <a:p>
            <a:r>
              <a:rPr lang="sv-SE" dirty="0">
                <a:solidFill>
                  <a:schemeClr val="bg1">
                    <a:lumMod val="75000"/>
                  </a:schemeClr>
                </a:solidFill>
              </a:rPr>
              <a:t>Avslut</a:t>
            </a:r>
          </a:p>
          <a:p>
            <a:endParaRPr lang="sv-SE" dirty="0"/>
          </a:p>
          <a:p>
            <a:endParaRPr lang="sv-SE" dirty="0"/>
          </a:p>
        </p:txBody>
      </p:sp>
    </p:spTree>
    <p:extLst>
      <p:ext uri="{BB962C8B-B14F-4D97-AF65-F5344CB8AC3E}">
        <p14:creationId xmlns:p14="http://schemas.microsoft.com/office/powerpoint/2010/main" val="242714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6554B20-347A-8AD0-27BA-F8B2E0BFDE33}"/>
              </a:ext>
            </a:extLst>
          </p:cNvPr>
          <p:cNvSpPr>
            <a:spLocks noGrp="1"/>
          </p:cNvSpPr>
          <p:nvPr>
            <p:ph idx="1"/>
          </p:nvPr>
        </p:nvSpPr>
        <p:spPr/>
        <p:txBody>
          <a:bodyPr/>
          <a:lstStyle/>
          <a:p>
            <a:endParaRPr lang="sv-SE" dirty="0"/>
          </a:p>
          <a:p>
            <a:pPr marL="342900" indent="-342900">
              <a:buFont typeface="Arial" panose="020B0604020202020204" pitchFamily="34" charset="0"/>
              <a:buChar char="•"/>
            </a:pPr>
            <a:r>
              <a:rPr lang="sv-SE" dirty="0"/>
              <a:t>Kontakt mellan Akademikonferens och paneldeltagare för reseplanering</a:t>
            </a:r>
          </a:p>
          <a:p>
            <a:pPr marL="342900" indent="-342900">
              <a:buFont typeface="Arial" panose="020B0604020202020204" pitchFamily="34" charset="0"/>
              <a:buChar char="•"/>
            </a:pPr>
            <a:r>
              <a:rPr lang="sv-SE" dirty="0"/>
              <a:t>30 oktober – sista dag för inlämning av kontextbeskrivningarna + kvalitetsrapporter</a:t>
            </a:r>
          </a:p>
          <a:p>
            <a:pPr marL="342900" indent="-342900">
              <a:buFont typeface="Arial" panose="020B0604020202020204" pitchFamily="34" charset="0"/>
              <a:buChar char="•"/>
            </a:pPr>
            <a:r>
              <a:rPr lang="sv-SE" dirty="0"/>
              <a:t>Början av november - Underlag till panelerna skickas ut</a:t>
            </a:r>
          </a:p>
          <a:p>
            <a:pPr marL="342900" indent="-342900">
              <a:buFont typeface="Arial" panose="020B0604020202020204" pitchFamily="34" charset="0"/>
              <a:buChar char="•"/>
            </a:pPr>
            <a:r>
              <a:rPr lang="sv-SE" dirty="0"/>
              <a:t>19 november – rektors välkomst/informationsmöte med panelerna</a:t>
            </a:r>
          </a:p>
          <a:p>
            <a:pPr marL="342900" indent="-342900">
              <a:buFont typeface="Arial" panose="020B0604020202020204" pitchFamily="34" charset="0"/>
              <a:buChar char="•"/>
            </a:pPr>
            <a:endParaRPr lang="sv-SE" dirty="0"/>
          </a:p>
        </p:txBody>
      </p:sp>
      <p:sp>
        <p:nvSpPr>
          <p:cNvPr id="4" name="Rubrik 3">
            <a:extLst>
              <a:ext uri="{FF2B5EF4-FFF2-40B4-BE49-F238E27FC236}">
                <a16:creationId xmlns:a16="http://schemas.microsoft.com/office/drawing/2014/main" id="{752AF8E5-7CC7-AD67-932A-8A32EA120C8D}"/>
              </a:ext>
            </a:extLst>
          </p:cNvPr>
          <p:cNvSpPr>
            <a:spLocks noGrp="1"/>
          </p:cNvSpPr>
          <p:nvPr>
            <p:ph type="title"/>
          </p:nvPr>
        </p:nvSpPr>
        <p:spPr/>
        <p:txBody>
          <a:bodyPr/>
          <a:lstStyle/>
          <a:p>
            <a:r>
              <a:rPr lang="sv-SE" dirty="0"/>
              <a:t>Kommande steg i processen</a:t>
            </a:r>
          </a:p>
        </p:txBody>
      </p:sp>
    </p:spTree>
    <p:extLst>
      <p:ext uri="{BB962C8B-B14F-4D97-AF65-F5344CB8AC3E}">
        <p14:creationId xmlns:p14="http://schemas.microsoft.com/office/powerpoint/2010/main" val="103600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66A1B88-C0E2-FE11-34CD-BB3AE7C45224}"/>
              </a:ext>
            </a:extLst>
          </p:cNvPr>
          <p:cNvPicPr>
            <a:picLocks noChangeAspect="1"/>
          </p:cNvPicPr>
          <p:nvPr/>
        </p:nvPicPr>
        <p:blipFill>
          <a:blip r:embed="rId2"/>
          <a:stretch>
            <a:fillRect/>
          </a:stretch>
        </p:blipFill>
        <p:spPr>
          <a:xfrm>
            <a:off x="7611366" y="179001"/>
            <a:ext cx="4007056" cy="609631"/>
          </a:xfrm>
          <a:prstGeom prst="rect">
            <a:avLst/>
          </a:prstGeom>
        </p:spPr>
      </p:pic>
      <p:sp>
        <p:nvSpPr>
          <p:cNvPr id="9" name="textruta 8">
            <a:extLst>
              <a:ext uri="{FF2B5EF4-FFF2-40B4-BE49-F238E27FC236}">
                <a16:creationId xmlns:a16="http://schemas.microsoft.com/office/drawing/2014/main" id="{2E14487B-9B38-927A-427D-7FDD8342CA68}"/>
              </a:ext>
            </a:extLst>
          </p:cNvPr>
          <p:cNvSpPr txBox="1"/>
          <p:nvPr/>
        </p:nvSpPr>
        <p:spPr>
          <a:xfrm>
            <a:off x="349008" y="1238854"/>
            <a:ext cx="6803322" cy="949300"/>
          </a:xfrm>
          <a:prstGeom prst="rect">
            <a:avLst/>
          </a:prstGeom>
          <a:noFill/>
        </p:spPr>
        <p:txBody>
          <a:bodyPr wrap="none" lIns="0" tIns="0" rIns="0" bIns="0" rtlCol="0">
            <a:noAutofit/>
          </a:bodyPr>
          <a:lstStyle/>
          <a:p>
            <a:pPr algn="l">
              <a:lnSpc>
                <a:spcPts val="2500"/>
              </a:lnSpc>
            </a:pPr>
            <a:r>
              <a:rPr lang="sv-SE" sz="2800" dirty="0"/>
              <a:t>Medarbetarwebben:</a:t>
            </a:r>
          </a:p>
          <a:p>
            <a:pPr algn="l">
              <a:lnSpc>
                <a:spcPts val="2500"/>
              </a:lnSpc>
            </a:pPr>
            <a:r>
              <a:rPr lang="sv-SE" sz="1600" i="1" dirty="0"/>
              <a:t>Organisation &amp; styrning –Systematiskt kvalitetsarbete vid SLU – KoN2027</a:t>
            </a:r>
          </a:p>
          <a:p>
            <a:pPr algn="l">
              <a:lnSpc>
                <a:spcPts val="3000"/>
              </a:lnSpc>
            </a:pPr>
            <a:endParaRPr lang="sv-SE" sz="1400" dirty="0"/>
          </a:p>
        </p:txBody>
      </p:sp>
      <p:sp>
        <p:nvSpPr>
          <p:cNvPr id="11" name="textruta 10">
            <a:extLst>
              <a:ext uri="{FF2B5EF4-FFF2-40B4-BE49-F238E27FC236}">
                <a16:creationId xmlns:a16="http://schemas.microsoft.com/office/drawing/2014/main" id="{41E66974-3C13-D3FA-C2C8-ED942C53044A}"/>
              </a:ext>
            </a:extLst>
          </p:cNvPr>
          <p:cNvSpPr txBox="1"/>
          <p:nvPr/>
        </p:nvSpPr>
        <p:spPr>
          <a:xfrm>
            <a:off x="349008" y="3594778"/>
            <a:ext cx="914400" cy="914400"/>
          </a:xfrm>
          <a:prstGeom prst="rect">
            <a:avLst/>
          </a:prstGeom>
          <a:noFill/>
        </p:spPr>
        <p:txBody>
          <a:bodyPr wrap="none" lIns="0" tIns="0" rIns="0" bIns="0" rtlCol="0">
            <a:noAutofit/>
          </a:bodyPr>
          <a:lstStyle/>
          <a:p>
            <a:pPr algn="l">
              <a:lnSpc>
                <a:spcPts val="3000"/>
              </a:lnSpc>
            </a:pPr>
            <a:r>
              <a:rPr lang="sv-SE" sz="2400" dirty="0">
                <a:hlinkClick r:id="rId3"/>
              </a:rPr>
              <a:t>kon2027@slu.se</a:t>
            </a:r>
            <a:endParaRPr lang="sv-SE" sz="2400" dirty="0"/>
          </a:p>
          <a:p>
            <a:pPr algn="l">
              <a:lnSpc>
                <a:spcPts val="3000"/>
              </a:lnSpc>
            </a:pPr>
            <a:endParaRPr lang="sv-SE" sz="2400" dirty="0"/>
          </a:p>
        </p:txBody>
      </p:sp>
      <p:pic>
        <p:nvPicPr>
          <p:cNvPr id="3" name="Bildobjekt 2">
            <a:extLst>
              <a:ext uri="{FF2B5EF4-FFF2-40B4-BE49-F238E27FC236}">
                <a16:creationId xmlns:a16="http://schemas.microsoft.com/office/drawing/2014/main" id="{21561469-D5BC-16D3-CD6F-68DAF8199CF7}"/>
              </a:ext>
            </a:extLst>
          </p:cNvPr>
          <p:cNvPicPr>
            <a:picLocks noChangeAspect="1"/>
          </p:cNvPicPr>
          <p:nvPr/>
        </p:nvPicPr>
        <p:blipFill>
          <a:blip r:embed="rId4"/>
          <a:stretch>
            <a:fillRect/>
          </a:stretch>
        </p:blipFill>
        <p:spPr>
          <a:xfrm>
            <a:off x="7611366" y="788632"/>
            <a:ext cx="4253734" cy="5893991"/>
          </a:xfrm>
          <a:prstGeom prst="rect">
            <a:avLst/>
          </a:prstGeom>
        </p:spPr>
      </p:pic>
      <p:sp>
        <p:nvSpPr>
          <p:cNvPr id="10" name="Ellips 9">
            <a:extLst>
              <a:ext uri="{FF2B5EF4-FFF2-40B4-BE49-F238E27FC236}">
                <a16:creationId xmlns:a16="http://schemas.microsoft.com/office/drawing/2014/main" id="{72693BC1-6F9B-424E-974C-83B0FF67B87A}"/>
              </a:ext>
            </a:extLst>
          </p:cNvPr>
          <p:cNvSpPr/>
          <p:nvPr/>
        </p:nvSpPr>
        <p:spPr>
          <a:xfrm>
            <a:off x="7693816" y="5959251"/>
            <a:ext cx="2269341" cy="551432"/>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cxnSp>
        <p:nvCxnSpPr>
          <p:cNvPr id="15" name="Rak koppling 14">
            <a:extLst>
              <a:ext uri="{FF2B5EF4-FFF2-40B4-BE49-F238E27FC236}">
                <a16:creationId xmlns:a16="http://schemas.microsoft.com/office/drawing/2014/main" id="{994EF3B6-40B8-91E6-23A0-D6922281C79D}"/>
              </a:ext>
            </a:extLst>
          </p:cNvPr>
          <p:cNvCxnSpPr>
            <a:cxnSpLocks/>
            <a:endCxn id="10" idx="2"/>
          </p:cNvCxnSpPr>
          <p:nvPr/>
        </p:nvCxnSpPr>
        <p:spPr>
          <a:xfrm>
            <a:off x="2720898" y="3925229"/>
            <a:ext cx="4972918" cy="2309738"/>
          </a:xfrm>
          <a:prstGeom prst="line">
            <a:avLst/>
          </a:prstGeom>
          <a:ln w="12700">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09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8746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261B4E8-AA24-936A-66BD-57EB96363594}"/>
              </a:ext>
            </a:extLst>
          </p:cNvPr>
          <p:cNvSpPr>
            <a:spLocks noGrp="1"/>
          </p:cNvSpPr>
          <p:nvPr>
            <p:ph type="title"/>
          </p:nvPr>
        </p:nvSpPr>
        <p:spPr>
          <a:xfrm>
            <a:off x="1029230" y="193196"/>
            <a:ext cx="10642454" cy="457200"/>
          </a:xfrm>
        </p:spPr>
        <p:txBody>
          <a:bodyPr/>
          <a:lstStyle/>
          <a:p>
            <a:r>
              <a:rPr lang="sv-SE" dirty="0"/>
              <a:t>Q &amp; A efter mötet:</a:t>
            </a:r>
          </a:p>
        </p:txBody>
      </p:sp>
      <p:sp>
        <p:nvSpPr>
          <p:cNvPr id="5" name="textruta 4">
            <a:extLst>
              <a:ext uri="{FF2B5EF4-FFF2-40B4-BE49-F238E27FC236}">
                <a16:creationId xmlns:a16="http://schemas.microsoft.com/office/drawing/2014/main" id="{8ADBAF1C-7DC2-639A-2B8D-940A164ED4CC}"/>
              </a:ext>
            </a:extLst>
          </p:cNvPr>
          <p:cNvSpPr txBox="1"/>
          <p:nvPr/>
        </p:nvSpPr>
        <p:spPr>
          <a:xfrm>
            <a:off x="1397000" y="5266267"/>
            <a:ext cx="0" cy="0"/>
          </a:xfrm>
          <a:prstGeom prst="rect">
            <a:avLst/>
          </a:prstGeom>
          <a:noFill/>
        </p:spPr>
        <p:txBody>
          <a:bodyPr wrap="none" lIns="0" tIns="0" rIns="0" bIns="0" rtlCol="0">
            <a:noAutofit/>
          </a:bodyPr>
          <a:lstStyle/>
          <a:p>
            <a:pPr algn="l">
              <a:lnSpc>
                <a:spcPts val="3000"/>
              </a:lnSpc>
            </a:pPr>
            <a:endParaRPr lang="sv-SE" sz="2400" dirty="0"/>
          </a:p>
        </p:txBody>
      </p:sp>
      <p:sp>
        <p:nvSpPr>
          <p:cNvPr id="7" name="textruta 6">
            <a:extLst>
              <a:ext uri="{FF2B5EF4-FFF2-40B4-BE49-F238E27FC236}">
                <a16:creationId xmlns:a16="http://schemas.microsoft.com/office/drawing/2014/main" id="{724041EF-EC5A-84A6-43F5-3012B608A052}"/>
              </a:ext>
            </a:extLst>
          </p:cNvPr>
          <p:cNvSpPr txBox="1"/>
          <p:nvPr/>
        </p:nvSpPr>
        <p:spPr>
          <a:xfrm>
            <a:off x="1176866" y="1033019"/>
            <a:ext cx="8492067" cy="5211683"/>
          </a:xfrm>
          <a:prstGeom prst="rect">
            <a:avLst/>
          </a:prstGeom>
          <a:noFill/>
        </p:spPr>
        <p:txBody>
          <a:bodyPr wrap="square">
            <a:spAutoFit/>
          </a:bodyPr>
          <a:lstStyle/>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Q:</a:t>
            </a:r>
            <a:r>
              <a:rPr lang="sv-SE" sz="1800" kern="0" dirty="0">
                <a:effectLst/>
                <a:latin typeface="+mn-lt"/>
                <a:ea typeface="Times New Roman" panose="02020603050405020304" pitchFamily="18" charset="0"/>
                <a:cs typeface="Times New Roman" panose="02020603050405020304" pitchFamily="18" charset="0"/>
              </a:rPr>
              <a:t> Tidigare kvalitetsrapporter för </a:t>
            </a:r>
            <a:r>
              <a:rPr lang="sv-SE" sz="1800" kern="0" dirty="0" err="1">
                <a:effectLst/>
                <a:latin typeface="+mn-lt"/>
                <a:ea typeface="Times New Roman" panose="02020603050405020304" pitchFamily="18" charset="0"/>
                <a:cs typeface="Times New Roman" panose="02020603050405020304" pitchFamily="18" charset="0"/>
              </a:rPr>
              <a:t>fo</a:t>
            </a:r>
            <a:r>
              <a:rPr lang="sv-SE" sz="1800" kern="0" dirty="0">
                <a:effectLst/>
                <a:latin typeface="+mn-lt"/>
                <a:ea typeface="Times New Roman" panose="02020603050405020304" pitchFamily="18" charset="0"/>
                <a:cs typeface="Times New Roman" panose="02020603050405020304" pitchFamily="18" charset="0"/>
              </a:rPr>
              <a:t>/</a:t>
            </a:r>
            <a:r>
              <a:rPr lang="sv-SE" sz="1800" kern="0" dirty="0" err="1">
                <a:effectLst/>
                <a:latin typeface="+mn-lt"/>
                <a:ea typeface="Times New Roman" panose="02020603050405020304" pitchFamily="18" charset="0"/>
                <a:cs typeface="Times New Roman" panose="02020603050405020304" pitchFamily="18" charset="0"/>
              </a:rPr>
              <a:t>foma</a:t>
            </a:r>
            <a:r>
              <a:rPr lang="sv-SE" sz="1800" kern="0" dirty="0">
                <a:effectLst/>
                <a:latin typeface="+mn-lt"/>
                <a:ea typeface="Times New Roman" panose="02020603050405020304" pitchFamily="18" charset="0"/>
                <a:cs typeface="Times New Roman" panose="02020603050405020304" pitchFamily="18" charset="0"/>
              </a:rPr>
              <a:t> och </a:t>
            </a:r>
            <a:r>
              <a:rPr lang="sv-SE" sz="1800" kern="0" dirty="0" err="1">
                <a:effectLst/>
                <a:latin typeface="+mn-lt"/>
                <a:ea typeface="Times New Roman" panose="02020603050405020304" pitchFamily="18" charset="0"/>
                <a:cs typeface="Times New Roman" panose="02020603050405020304" pitchFamily="18" charset="0"/>
              </a:rPr>
              <a:t>fo</a:t>
            </a:r>
            <a:r>
              <a:rPr lang="sv-SE" sz="1800" kern="0" dirty="0">
                <a:effectLst/>
                <a:latin typeface="+mn-lt"/>
                <a:ea typeface="Times New Roman" panose="02020603050405020304" pitchFamily="18" charset="0"/>
                <a:cs typeface="Times New Roman" panose="02020603050405020304" pitchFamily="18" charset="0"/>
              </a:rPr>
              <a:t>/</a:t>
            </a:r>
            <a:r>
              <a:rPr lang="sv-SE" sz="1800" kern="0" dirty="0" err="1">
                <a:effectLst/>
                <a:latin typeface="+mn-lt"/>
                <a:ea typeface="Times New Roman" panose="02020603050405020304" pitchFamily="18" charset="0"/>
                <a:cs typeface="Times New Roman" panose="02020603050405020304" pitchFamily="18" charset="0"/>
              </a:rPr>
              <a:t>utb</a:t>
            </a:r>
            <a:r>
              <a:rPr lang="sv-SE" sz="1800" kern="0" dirty="0">
                <a:effectLst/>
                <a:latin typeface="+mn-lt"/>
                <a:ea typeface="Times New Roman" panose="02020603050405020304" pitchFamily="18" charset="0"/>
                <a:cs typeface="Times New Roman" panose="02020603050405020304" pitchFamily="18" charset="0"/>
              </a:rPr>
              <a:t> som underlag till panelerna, hur är tanken med dessa rapporter? Hur kopplar de an till institutionernas kontextbeskrivningar?</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kern="0" dirty="0">
                <a:effectLst/>
                <a:latin typeface="+mn-lt"/>
                <a:ea typeface="Times New Roman" panose="02020603050405020304" pitchFamily="18" charset="0"/>
                <a:cs typeface="Times New Roman" panose="02020603050405020304" pitchFamily="18" charset="0"/>
              </a:rPr>
              <a:t> </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A:</a:t>
            </a:r>
            <a:r>
              <a:rPr lang="sv-SE" sz="1800" kern="0" dirty="0">
                <a:effectLst/>
                <a:latin typeface="+mn-lt"/>
                <a:ea typeface="Times New Roman" panose="02020603050405020304" pitchFamily="18" charset="0"/>
                <a:cs typeface="Times New Roman" panose="02020603050405020304" pitchFamily="18" charset="0"/>
              </a:rPr>
              <a:t> </a:t>
            </a:r>
            <a:r>
              <a:rPr lang="sv-SE" sz="1800" i="1" kern="0" dirty="0">
                <a:effectLst/>
                <a:latin typeface="+mn-lt"/>
                <a:ea typeface="Times New Roman" panose="02020603050405020304" pitchFamily="18" charset="0"/>
                <a:cs typeface="Times New Roman" panose="02020603050405020304" pitchFamily="18" charset="0"/>
              </a:rPr>
              <a:t>Kvalitetsrapporterna</a:t>
            </a:r>
            <a:r>
              <a:rPr lang="sv-SE" sz="1800" kern="0" dirty="0">
                <a:effectLst/>
                <a:latin typeface="+mn-lt"/>
                <a:ea typeface="Times New Roman" panose="02020603050405020304" pitchFamily="18" charset="0"/>
                <a:cs typeface="Times New Roman" panose="02020603050405020304" pitchFamily="18" charset="0"/>
              </a:rPr>
              <a:t> är tänkta att utgöra förberedande underlag för panelerna. Även om rapporterna i vissa fall upplevs som utdaterade och interna så utgör de en tillbakablick på institutionens verksamhet, samt ger panelen en förståelse för hur KoN dockar in i det pågående systematiska kvalitetsarbetet. Kvalitetsrapporterna behöver översättas till engelska (om panelen är internationell) och kan i vissa fall behöva förtydligas för att öka panelernas förståelse. </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kern="0" dirty="0">
                <a:effectLst/>
                <a:latin typeface="+mn-lt"/>
                <a:ea typeface="Times New Roman" panose="02020603050405020304" pitchFamily="18" charset="0"/>
                <a:cs typeface="Times New Roman" panose="02020603050405020304" pitchFamily="18" charset="0"/>
              </a:rPr>
              <a:t> </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i="1" kern="0" dirty="0">
                <a:effectLst/>
                <a:latin typeface="+mn-lt"/>
                <a:ea typeface="Times New Roman" panose="02020603050405020304" pitchFamily="18" charset="0"/>
                <a:cs typeface="Times New Roman" panose="02020603050405020304" pitchFamily="18" charset="0"/>
              </a:rPr>
              <a:t>Kontextbeskrivningen</a:t>
            </a:r>
            <a:r>
              <a:rPr lang="sv-SE" sz="1800" kern="0" dirty="0">
                <a:effectLst/>
                <a:latin typeface="+mn-lt"/>
                <a:ea typeface="Times New Roman" panose="02020603050405020304" pitchFamily="18" charset="0"/>
                <a:cs typeface="Times New Roman" panose="02020603050405020304" pitchFamily="18" charset="0"/>
              </a:rPr>
              <a:t>, som ett övergripande underlag, kan kommentera/referera till kvalitetsrapporterna och beskriva vad som ev. är aktuellt/inaktuellt, samt hur t.ex. </a:t>
            </a:r>
            <a:r>
              <a:rPr lang="sv-SE" sz="1800" kern="0" dirty="0" err="1">
                <a:effectLst/>
                <a:latin typeface="+mn-lt"/>
                <a:ea typeface="Times New Roman" panose="02020603050405020304" pitchFamily="18" charset="0"/>
                <a:cs typeface="Times New Roman" panose="02020603050405020304" pitchFamily="18" charset="0"/>
              </a:rPr>
              <a:t>fo.utb</a:t>
            </a:r>
            <a:r>
              <a:rPr lang="sv-SE" sz="1800" kern="0" dirty="0">
                <a:effectLst/>
                <a:latin typeface="+mn-lt"/>
                <a:ea typeface="Times New Roman" panose="02020603050405020304" pitchFamily="18" charset="0"/>
                <a:cs typeface="Times New Roman" panose="02020603050405020304" pitchFamily="18" charset="0"/>
              </a:rPr>
              <a:t> samspelar med forskningen. Kontextbeskrivningarnas syfte är att ge panelerna en möjlighet att sätta sig in i institutionernas verksamhet. Beskrivningarna ska i sig inte bedömas och behöver inte vara perfekta!     </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5217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29778-170A-CF5B-3075-350F73BF829A}"/>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A762E6E9-FB97-CA73-7649-0D31077E424B}"/>
              </a:ext>
            </a:extLst>
          </p:cNvPr>
          <p:cNvSpPr>
            <a:spLocks noGrp="1"/>
          </p:cNvSpPr>
          <p:nvPr>
            <p:ph type="title"/>
          </p:nvPr>
        </p:nvSpPr>
        <p:spPr>
          <a:xfrm>
            <a:off x="1029230" y="193196"/>
            <a:ext cx="10642454" cy="457200"/>
          </a:xfrm>
        </p:spPr>
        <p:txBody>
          <a:bodyPr/>
          <a:lstStyle/>
          <a:p>
            <a:r>
              <a:rPr lang="sv-SE" dirty="0"/>
              <a:t>Q &amp; A efter mötet (forts.):</a:t>
            </a:r>
          </a:p>
        </p:txBody>
      </p:sp>
      <p:sp>
        <p:nvSpPr>
          <p:cNvPr id="5" name="textruta 4">
            <a:extLst>
              <a:ext uri="{FF2B5EF4-FFF2-40B4-BE49-F238E27FC236}">
                <a16:creationId xmlns:a16="http://schemas.microsoft.com/office/drawing/2014/main" id="{3DFC2AD5-0E4F-6628-5C7C-071A31FD02D8}"/>
              </a:ext>
            </a:extLst>
          </p:cNvPr>
          <p:cNvSpPr txBox="1"/>
          <p:nvPr/>
        </p:nvSpPr>
        <p:spPr>
          <a:xfrm>
            <a:off x="1397000" y="5266267"/>
            <a:ext cx="0" cy="0"/>
          </a:xfrm>
          <a:prstGeom prst="rect">
            <a:avLst/>
          </a:prstGeom>
          <a:noFill/>
        </p:spPr>
        <p:txBody>
          <a:bodyPr wrap="none" lIns="0" tIns="0" rIns="0" bIns="0" rtlCol="0">
            <a:noAutofit/>
          </a:bodyPr>
          <a:lstStyle/>
          <a:p>
            <a:pPr algn="l">
              <a:lnSpc>
                <a:spcPts val="3000"/>
              </a:lnSpc>
            </a:pPr>
            <a:endParaRPr lang="sv-SE" sz="2400" dirty="0"/>
          </a:p>
        </p:txBody>
      </p:sp>
      <p:sp>
        <p:nvSpPr>
          <p:cNvPr id="7" name="textruta 6">
            <a:extLst>
              <a:ext uri="{FF2B5EF4-FFF2-40B4-BE49-F238E27FC236}">
                <a16:creationId xmlns:a16="http://schemas.microsoft.com/office/drawing/2014/main" id="{C0554EA1-CBFB-3CA4-EAFE-C4C297B7EE3C}"/>
              </a:ext>
            </a:extLst>
          </p:cNvPr>
          <p:cNvSpPr txBox="1"/>
          <p:nvPr/>
        </p:nvSpPr>
        <p:spPr>
          <a:xfrm>
            <a:off x="1134532" y="1346285"/>
            <a:ext cx="8492067" cy="3139321"/>
          </a:xfrm>
          <a:prstGeom prst="rect">
            <a:avLst/>
          </a:prstGeom>
          <a:noFill/>
        </p:spPr>
        <p:txBody>
          <a:bodyPr wrap="square">
            <a:spAutoFit/>
          </a:bodyPr>
          <a:lstStyle/>
          <a:p>
            <a:r>
              <a:rPr lang="sv-SE" b="1" dirty="0"/>
              <a:t>Q:</a:t>
            </a:r>
            <a:r>
              <a:rPr lang="sv-SE" dirty="0"/>
              <a:t> Förmöten med panelerna - varför, när och hur?</a:t>
            </a:r>
          </a:p>
          <a:p>
            <a:r>
              <a:rPr lang="sv-SE" dirty="0"/>
              <a:t> </a:t>
            </a:r>
          </a:p>
          <a:p>
            <a:r>
              <a:rPr lang="sv-SE" b="1" dirty="0"/>
              <a:t>A:</a:t>
            </a:r>
            <a:r>
              <a:rPr lang="sv-SE" dirty="0"/>
              <a:t> Förmöten kan med fördel genomföras för att planera och göra platsbesöken så ”effektiva” som möjligt. En ordentlig förberedelse med avstämning med panelen innan platsbesöket ger möjlighet för institutionen att förtydliga och klargöra vad man önskar få ut av platsbesöket. I de fall det blir en lång tidsperiod mellan distribution av underlag och de faktiska platsbesöken finns även möjlighet att använda förmöten till att uppmärksamma panelen om ev. förändringar jmf. med beskrivningar i underlagen. Det är institutionerna själva som tar initiativ till och kallar till förmöten med sina paneler.</a:t>
            </a:r>
          </a:p>
          <a:p>
            <a:pPr>
              <a:lnSpc>
                <a:spcPct val="100000"/>
              </a:lnSpc>
              <a:spcAft>
                <a:spcPts val="800"/>
              </a:spcAft>
              <a:buNone/>
            </a:pPr>
            <a:r>
              <a:rPr lang="sv-SE" sz="1800" kern="0" dirty="0">
                <a:effectLst/>
                <a:latin typeface="+mn-lt"/>
                <a:ea typeface="Times New Roman" panose="02020603050405020304" pitchFamily="18" charset="0"/>
                <a:cs typeface="Times New Roman" panose="02020603050405020304" pitchFamily="18" charset="0"/>
              </a:rPr>
              <a:t> </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346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70C23-636E-4A03-3C8E-3C8E81C57FB5}"/>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5F734F1-F2EB-E7E5-8BDE-729BEA5520E7}"/>
              </a:ext>
            </a:extLst>
          </p:cNvPr>
          <p:cNvSpPr>
            <a:spLocks noGrp="1"/>
          </p:cNvSpPr>
          <p:nvPr>
            <p:ph type="title"/>
          </p:nvPr>
        </p:nvSpPr>
        <p:spPr>
          <a:xfrm>
            <a:off x="1029230" y="193196"/>
            <a:ext cx="10642454" cy="457200"/>
          </a:xfrm>
        </p:spPr>
        <p:txBody>
          <a:bodyPr/>
          <a:lstStyle/>
          <a:p>
            <a:r>
              <a:rPr lang="sv-SE" dirty="0"/>
              <a:t>Q &amp; A efter mötet (forts.):</a:t>
            </a:r>
          </a:p>
        </p:txBody>
      </p:sp>
      <p:sp>
        <p:nvSpPr>
          <p:cNvPr id="5" name="textruta 4">
            <a:extLst>
              <a:ext uri="{FF2B5EF4-FFF2-40B4-BE49-F238E27FC236}">
                <a16:creationId xmlns:a16="http://schemas.microsoft.com/office/drawing/2014/main" id="{199293B9-07BD-E10B-2A9B-69A516017EED}"/>
              </a:ext>
            </a:extLst>
          </p:cNvPr>
          <p:cNvSpPr txBox="1"/>
          <p:nvPr/>
        </p:nvSpPr>
        <p:spPr>
          <a:xfrm>
            <a:off x="1397000" y="5266267"/>
            <a:ext cx="0" cy="0"/>
          </a:xfrm>
          <a:prstGeom prst="rect">
            <a:avLst/>
          </a:prstGeom>
          <a:noFill/>
        </p:spPr>
        <p:txBody>
          <a:bodyPr wrap="none" lIns="0" tIns="0" rIns="0" bIns="0" rtlCol="0">
            <a:noAutofit/>
          </a:bodyPr>
          <a:lstStyle/>
          <a:p>
            <a:pPr algn="l">
              <a:lnSpc>
                <a:spcPts val="3000"/>
              </a:lnSpc>
            </a:pPr>
            <a:endParaRPr lang="sv-SE" sz="2400" dirty="0"/>
          </a:p>
        </p:txBody>
      </p:sp>
      <p:sp>
        <p:nvSpPr>
          <p:cNvPr id="7" name="textruta 6">
            <a:extLst>
              <a:ext uri="{FF2B5EF4-FFF2-40B4-BE49-F238E27FC236}">
                <a16:creationId xmlns:a16="http://schemas.microsoft.com/office/drawing/2014/main" id="{60C35A22-8853-929F-1B52-AF9EB321159B}"/>
              </a:ext>
            </a:extLst>
          </p:cNvPr>
          <p:cNvSpPr txBox="1"/>
          <p:nvPr/>
        </p:nvSpPr>
        <p:spPr>
          <a:xfrm>
            <a:off x="1176866" y="1033019"/>
            <a:ext cx="8492067" cy="1754326"/>
          </a:xfrm>
          <a:prstGeom prst="rect">
            <a:avLst/>
          </a:prstGeom>
          <a:noFill/>
        </p:spPr>
        <p:txBody>
          <a:bodyPr wrap="square">
            <a:spAutoFit/>
          </a:bodyPr>
          <a:lstStyle/>
          <a:p>
            <a:r>
              <a:rPr lang="sv-SE" b="1" dirty="0"/>
              <a:t>Q:</a:t>
            </a:r>
            <a:r>
              <a:rPr lang="sv-SE" dirty="0"/>
              <a:t> Hur och när kommer institutionernas underlag att distribueras till panelerna?</a:t>
            </a:r>
          </a:p>
          <a:p>
            <a:r>
              <a:rPr lang="sv-SE" dirty="0"/>
              <a:t> </a:t>
            </a:r>
          </a:p>
          <a:p>
            <a:r>
              <a:rPr lang="sv-SE" b="1" dirty="0"/>
              <a:t>A:</a:t>
            </a:r>
            <a:r>
              <a:rPr lang="sv-SE" dirty="0"/>
              <a:t> Allt underlag kommer att distribueras till panelerna från KoN-sekretariatet i november. Panelerna kommer i samband med att underlagen distribueras att få en beskrivning av vad de olika underlagen har för betydelse/ursprung.</a:t>
            </a:r>
          </a:p>
          <a:p>
            <a:pPr>
              <a:lnSpc>
                <a:spcPct val="100000"/>
              </a:lnSpc>
              <a:spcAft>
                <a:spcPts val="800"/>
              </a:spcAft>
              <a:buNone/>
            </a:pPr>
            <a:r>
              <a:rPr lang="sv-SE" sz="1800" kern="0" dirty="0">
                <a:effectLst/>
                <a:latin typeface="+mn-lt"/>
                <a:ea typeface="Times New Roman" panose="02020603050405020304" pitchFamily="18" charset="0"/>
                <a:cs typeface="Times New Roman" panose="02020603050405020304" pitchFamily="18" charset="0"/>
              </a:rPr>
              <a:t> </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FED99FDE-DE69-917D-2C8C-706F2B5D1A6A}"/>
              </a:ext>
            </a:extLst>
          </p:cNvPr>
          <p:cNvSpPr txBox="1"/>
          <p:nvPr/>
        </p:nvSpPr>
        <p:spPr>
          <a:xfrm>
            <a:off x="1176866" y="3564466"/>
            <a:ext cx="8415867" cy="1682512"/>
          </a:xfrm>
          <a:prstGeom prst="rect">
            <a:avLst/>
          </a:prstGeom>
          <a:noFill/>
        </p:spPr>
        <p:txBody>
          <a:bodyPr wrap="square">
            <a:spAutoFit/>
          </a:bodyPr>
          <a:lstStyle/>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Q:</a:t>
            </a:r>
            <a:r>
              <a:rPr lang="sv-SE" sz="1800" kern="0" dirty="0">
                <a:effectLst/>
                <a:latin typeface="+mn-lt"/>
                <a:ea typeface="Times New Roman" panose="02020603050405020304" pitchFamily="18" charset="0"/>
                <a:cs typeface="Times New Roman" panose="02020603050405020304" pitchFamily="18" charset="0"/>
              </a:rPr>
              <a:t>  Kommer det i mallen för panelrapporten att finnas plats för reflektioner/rekommendationer kring de frågor som institutionen lyft till panelen i sin kontextbeskrivning?</a:t>
            </a:r>
          </a:p>
          <a:p>
            <a:pPr>
              <a:lnSpc>
                <a:spcPct val="100000"/>
              </a:lnSpc>
              <a:spcAft>
                <a:spcPts val="800"/>
              </a:spcAft>
              <a:buNone/>
            </a:pP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A:</a:t>
            </a:r>
            <a:r>
              <a:rPr lang="sv-SE" sz="1800" kern="0" dirty="0">
                <a:effectLst/>
                <a:latin typeface="+mn-lt"/>
                <a:ea typeface="Times New Roman" panose="02020603050405020304" pitchFamily="18" charset="0"/>
                <a:cs typeface="Times New Roman" panose="02020603050405020304" pitchFamily="18" charset="0"/>
              </a:rPr>
              <a:t> KoN-sekretariatet tar med sig detta behov i </a:t>
            </a:r>
            <a:r>
              <a:rPr lang="sv-SE" kern="0" dirty="0">
                <a:ea typeface="Times New Roman" panose="02020603050405020304" pitchFamily="18" charset="0"/>
                <a:cs typeface="Times New Roman" panose="02020603050405020304" pitchFamily="18" charset="0"/>
              </a:rPr>
              <a:t>arbetet med </a:t>
            </a:r>
            <a:r>
              <a:rPr lang="sv-SE" sz="1800" kern="0" dirty="0">
                <a:effectLst/>
                <a:latin typeface="+mn-lt"/>
                <a:ea typeface="Times New Roman" panose="02020603050405020304" pitchFamily="18" charset="0"/>
                <a:cs typeface="Times New Roman" panose="02020603050405020304" pitchFamily="18" charset="0"/>
              </a:rPr>
              <a:t>rapportmallen. </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29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68494-8638-5FA4-4CD7-6F846C740882}"/>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0FCBAB8E-24E6-0F62-868D-69E370C069DD}"/>
              </a:ext>
            </a:extLst>
          </p:cNvPr>
          <p:cNvSpPr>
            <a:spLocks noGrp="1"/>
          </p:cNvSpPr>
          <p:nvPr>
            <p:ph type="title"/>
          </p:nvPr>
        </p:nvSpPr>
        <p:spPr>
          <a:xfrm>
            <a:off x="1029230" y="193196"/>
            <a:ext cx="10642454" cy="457200"/>
          </a:xfrm>
        </p:spPr>
        <p:txBody>
          <a:bodyPr/>
          <a:lstStyle/>
          <a:p>
            <a:r>
              <a:rPr lang="sv-SE" dirty="0"/>
              <a:t>Q &amp; A efter mötet (forts.):</a:t>
            </a:r>
          </a:p>
        </p:txBody>
      </p:sp>
      <p:sp>
        <p:nvSpPr>
          <p:cNvPr id="5" name="textruta 4">
            <a:extLst>
              <a:ext uri="{FF2B5EF4-FFF2-40B4-BE49-F238E27FC236}">
                <a16:creationId xmlns:a16="http://schemas.microsoft.com/office/drawing/2014/main" id="{29F79F6C-4321-89BE-0A90-9DA8F9B7B8EA}"/>
              </a:ext>
            </a:extLst>
          </p:cNvPr>
          <p:cNvSpPr txBox="1"/>
          <p:nvPr/>
        </p:nvSpPr>
        <p:spPr>
          <a:xfrm>
            <a:off x="1397000" y="5266267"/>
            <a:ext cx="0" cy="0"/>
          </a:xfrm>
          <a:prstGeom prst="rect">
            <a:avLst/>
          </a:prstGeom>
          <a:noFill/>
        </p:spPr>
        <p:txBody>
          <a:bodyPr wrap="none" lIns="0" tIns="0" rIns="0" bIns="0" rtlCol="0">
            <a:noAutofit/>
          </a:bodyPr>
          <a:lstStyle/>
          <a:p>
            <a:pPr algn="l">
              <a:lnSpc>
                <a:spcPts val="3000"/>
              </a:lnSpc>
            </a:pPr>
            <a:endParaRPr lang="sv-SE" sz="2400" dirty="0"/>
          </a:p>
        </p:txBody>
      </p:sp>
      <p:sp>
        <p:nvSpPr>
          <p:cNvPr id="6" name="textruta 5">
            <a:extLst>
              <a:ext uri="{FF2B5EF4-FFF2-40B4-BE49-F238E27FC236}">
                <a16:creationId xmlns:a16="http://schemas.microsoft.com/office/drawing/2014/main" id="{0FC61040-BDDC-3156-08BC-290CA9ED5B0B}"/>
              </a:ext>
            </a:extLst>
          </p:cNvPr>
          <p:cNvSpPr txBox="1"/>
          <p:nvPr/>
        </p:nvSpPr>
        <p:spPr>
          <a:xfrm>
            <a:off x="922866" y="1192973"/>
            <a:ext cx="9897533" cy="1682512"/>
          </a:xfrm>
          <a:prstGeom prst="rect">
            <a:avLst/>
          </a:prstGeom>
          <a:noFill/>
        </p:spPr>
        <p:txBody>
          <a:bodyPr wrap="square">
            <a:spAutoFit/>
          </a:bodyPr>
          <a:lstStyle/>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Q:</a:t>
            </a:r>
            <a:r>
              <a:rPr lang="sv-SE" sz="1800" kern="0" dirty="0">
                <a:effectLst/>
                <a:latin typeface="+mn-lt"/>
                <a:ea typeface="Times New Roman" panose="02020603050405020304" pitchFamily="18" charset="0"/>
                <a:cs typeface="Times New Roman" panose="02020603050405020304" pitchFamily="18" charset="0"/>
              </a:rPr>
              <a:t> När sker rektors välkomst/informations-möte med panelerna?</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kern="0" dirty="0">
                <a:effectLst/>
                <a:latin typeface="+mn-lt"/>
                <a:ea typeface="Times New Roman" panose="02020603050405020304" pitchFamily="18" charset="0"/>
                <a:cs typeface="Times New Roman" panose="02020603050405020304" pitchFamily="18" charset="0"/>
              </a:rPr>
              <a:t> </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sv-SE" sz="1800" b="1" kern="0" dirty="0">
                <a:effectLst/>
                <a:latin typeface="+mn-lt"/>
                <a:ea typeface="Times New Roman" panose="02020603050405020304" pitchFamily="18" charset="0"/>
                <a:cs typeface="Times New Roman" panose="02020603050405020304" pitchFamily="18" charset="0"/>
              </a:rPr>
              <a:t>A:</a:t>
            </a:r>
            <a:r>
              <a:rPr lang="sv-SE" sz="1800" kern="0" dirty="0">
                <a:effectLst/>
                <a:latin typeface="+mn-lt"/>
                <a:ea typeface="Times New Roman" panose="02020603050405020304" pitchFamily="18" charset="0"/>
                <a:cs typeface="Times New Roman" panose="02020603050405020304" pitchFamily="18" charset="0"/>
              </a:rPr>
              <a:t> Det kommer inom kort att gå ut en inbjudan till samtliga paneldeltagare från rektor till ett digitalt webbinarium den </a:t>
            </a:r>
            <a:r>
              <a:rPr lang="sv-SE" sz="1800" u="sng" kern="0" dirty="0">
                <a:effectLst/>
                <a:latin typeface="+mn-lt"/>
                <a:ea typeface="Times New Roman" panose="02020603050405020304" pitchFamily="18" charset="0"/>
                <a:cs typeface="Times New Roman" panose="02020603050405020304" pitchFamily="18" charset="0"/>
              </a:rPr>
              <a:t>19 nov klockan 15:30</a:t>
            </a:r>
            <a:r>
              <a:rPr lang="sv-SE" sz="1800" kern="0" dirty="0">
                <a:effectLst/>
                <a:latin typeface="+mn-lt"/>
                <a:ea typeface="Times New Roman" panose="02020603050405020304" pitchFamily="18" charset="0"/>
                <a:cs typeface="Times New Roman" panose="02020603050405020304" pitchFamily="18" charset="0"/>
              </a:rPr>
              <a:t>. Till detta möte webbinarium kommer även prefekterna få en inbjudan.</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ruta 8">
            <a:extLst>
              <a:ext uri="{FF2B5EF4-FFF2-40B4-BE49-F238E27FC236}">
                <a16:creationId xmlns:a16="http://schemas.microsoft.com/office/drawing/2014/main" id="{91092160-7599-4247-D9D4-6F331C9B0BA6}"/>
              </a:ext>
            </a:extLst>
          </p:cNvPr>
          <p:cNvSpPr txBox="1"/>
          <p:nvPr/>
        </p:nvSpPr>
        <p:spPr>
          <a:xfrm>
            <a:off x="922866" y="3581400"/>
            <a:ext cx="9609667" cy="1354217"/>
          </a:xfrm>
          <a:prstGeom prst="rect">
            <a:avLst/>
          </a:prstGeom>
          <a:noFill/>
        </p:spPr>
        <p:txBody>
          <a:bodyPr wrap="square">
            <a:spAutoFit/>
          </a:bodyPr>
          <a:lstStyle/>
          <a:p>
            <a:pPr>
              <a:lnSpc>
                <a:spcPct val="100000"/>
              </a:lnSpc>
              <a:spcAft>
                <a:spcPts val="1200"/>
              </a:spcAft>
              <a:buNone/>
            </a:pPr>
            <a:r>
              <a:rPr lang="sv-SE" sz="1800" b="1" kern="0" dirty="0">
                <a:effectLst/>
                <a:latin typeface="+mn-lt"/>
                <a:ea typeface="Times New Roman" panose="02020603050405020304" pitchFamily="18" charset="0"/>
                <a:cs typeface="Times New Roman" panose="02020603050405020304" pitchFamily="18" charset="0"/>
              </a:rPr>
              <a:t>Q:</a:t>
            </a:r>
            <a:r>
              <a:rPr lang="sv-SE" sz="1800" kern="0" dirty="0">
                <a:effectLst/>
                <a:latin typeface="+mn-lt"/>
                <a:ea typeface="Times New Roman" panose="02020603050405020304" pitchFamily="18" charset="0"/>
                <a:cs typeface="Times New Roman" panose="02020603050405020304" pitchFamily="18" charset="0"/>
              </a:rPr>
              <a:t> Finns intresse för ett uppföljande arbetsmöte med prefekterna för att utbyta erfarenheter inför platsbesöken?</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1200"/>
              </a:spcAft>
              <a:buNone/>
            </a:pPr>
            <a:r>
              <a:rPr lang="sv-SE" sz="1800" b="1" kern="0" dirty="0">
                <a:effectLst/>
                <a:latin typeface="+mn-lt"/>
                <a:ea typeface="Times New Roman" panose="02020603050405020304" pitchFamily="18" charset="0"/>
                <a:cs typeface="Times New Roman" panose="02020603050405020304" pitchFamily="18" charset="0"/>
              </a:rPr>
              <a:t>A:</a:t>
            </a:r>
            <a:r>
              <a:rPr lang="sv-SE" sz="1800" kern="0" dirty="0">
                <a:effectLst/>
                <a:latin typeface="+mn-lt"/>
                <a:ea typeface="Times New Roman" panose="02020603050405020304" pitchFamily="18" charset="0"/>
                <a:cs typeface="Times New Roman" panose="02020603050405020304" pitchFamily="18" charset="0"/>
              </a:rPr>
              <a:t> Det fanns på mötet ett intresse av att träffas igen inom prefektgruppen lite närmare inpå platsbesöken. KoN-sekretariatet kallar till ett nytt arbetsmöte i jan/feb 2027. </a:t>
            </a:r>
            <a:endParaRPr lang="sv-S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8990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9EA1-6678-AC23-B58B-CCF99F8CCDB3}"/>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E9AF0BD6-7A59-22BD-6345-EBEF336B5E90}"/>
              </a:ext>
            </a:extLst>
          </p:cNvPr>
          <p:cNvSpPr>
            <a:spLocks noGrp="1"/>
          </p:cNvSpPr>
          <p:nvPr>
            <p:ph type="title"/>
          </p:nvPr>
        </p:nvSpPr>
        <p:spPr>
          <a:xfrm>
            <a:off x="1029230" y="193196"/>
            <a:ext cx="10642454" cy="457200"/>
          </a:xfrm>
        </p:spPr>
        <p:txBody>
          <a:bodyPr/>
          <a:lstStyle/>
          <a:p>
            <a:r>
              <a:rPr lang="sv-SE" dirty="0"/>
              <a:t>Q &amp; A efter mötet (forts.):</a:t>
            </a:r>
          </a:p>
        </p:txBody>
      </p:sp>
      <p:sp>
        <p:nvSpPr>
          <p:cNvPr id="5" name="textruta 4">
            <a:extLst>
              <a:ext uri="{FF2B5EF4-FFF2-40B4-BE49-F238E27FC236}">
                <a16:creationId xmlns:a16="http://schemas.microsoft.com/office/drawing/2014/main" id="{7FEF3DB6-EB5C-03D6-EE31-E28D56465C49}"/>
              </a:ext>
            </a:extLst>
          </p:cNvPr>
          <p:cNvSpPr txBox="1"/>
          <p:nvPr/>
        </p:nvSpPr>
        <p:spPr>
          <a:xfrm>
            <a:off x="1397000" y="5266267"/>
            <a:ext cx="0" cy="0"/>
          </a:xfrm>
          <a:prstGeom prst="rect">
            <a:avLst/>
          </a:prstGeom>
          <a:noFill/>
        </p:spPr>
        <p:txBody>
          <a:bodyPr wrap="none" lIns="0" tIns="0" rIns="0" bIns="0" rtlCol="0">
            <a:noAutofit/>
          </a:bodyPr>
          <a:lstStyle/>
          <a:p>
            <a:pPr algn="l">
              <a:lnSpc>
                <a:spcPts val="3000"/>
              </a:lnSpc>
            </a:pPr>
            <a:endParaRPr lang="sv-SE" sz="2400" dirty="0"/>
          </a:p>
        </p:txBody>
      </p:sp>
      <p:sp>
        <p:nvSpPr>
          <p:cNvPr id="3" name="textruta 2">
            <a:extLst>
              <a:ext uri="{FF2B5EF4-FFF2-40B4-BE49-F238E27FC236}">
                <a16:creationId xmlns:a16="http://schemas.microsoft.com/office/drawing/2014/main" id="{83CF07FA-E0DC-22DD-273C-73B812EB5EF7}"/>
              </a:ext>
            </a:extLst>
          </p:cNvPr>
          <p:cNvSpPr txBox="1"/>
          <p:nvPr/>
        </p:nvSpPr>
        <p:spPr>
          <a:xfrm>
            <a:off x="880533" y="1184753"/>
            <a:ext cx="10253134" cy="2062103"/>
          </a:xfrm>
          <a:prstGeom prst="rect">
            <a:avLst/>
          </a:prstGeom>
          <a:noFill/>
        </p:spPr>
        <p:txBody>
          <a:bodyPr wrap="square">
            <a:spAutoFit/>
          </a:bodyPr>
          <a:lstStyle/>
          <a:p>
            <a:pPr>
              <a:lnSpc>
                <a:spcPct val="100000"/>
              </a:lnSpc>
              <a:spcAft>
                <a:spcPts val="1200"/>
              </a:spcAft>
              <a:buNone/>
            </a:pPr>
            <a:r>
              <a:rPr lang="sv-SE" sz="1800" b="1" kern="0" dirty="0">
                <a:effectLst/>
                <a:latin typeface="+mn-lt"/>
                <a:ea typeface="Times New Roman" panose="02020603050405020304" pitchFamily="18" charset="0"/>
                <a:cs typeface="Times New Roman" panose="02020603050405020304" pitchFamily="18" charset="0"/>
              </a:rPr>
              <a:t>Q:</a:t>
            </a:r>
            <a:r>
              <a:rPr lang="sv-SE" sz="1800" kern="0" dirty="0">
                <a:effectLst/>
                <a:latin typeface="+mn-lt"/>
                <a:ea typeface="Times New Roman" panose="02020603050405020304" pitchFamily="18" charset="0"/>
                <a:cs typeface="Times New Roman" panose="02020603050405020304" pitchFamily="18" charset="0"/>
              </a:rPr>
              <a:t> Finns det någon webbsida med information och underlag för KoN?</a:t>
            </a:r>
            <a:endParaRPr lang="sv-SE" sz="1800" kern="100" dirty="0">
              <a:effectLst/>
              <a:latin typeface="+mn-lt"/>
              <a:ea typeface="Aptos" panose="020B0004020202020204" pitchFamily="34" charset="0"/>
              <a:cs typeface="Times New Roman" panose="02020603050405020304" pitchFamily="18" charset="0"/>
            </a:endParaRPr>
          </a:p>
          <a:p>
            <a:pPr>
              <a:lnSpc>
                <a:spcPct val="100000"/>
              </a:lnSpc>
              <a:spcAft>
                <a:spcPts val="1200"/>
              </a:spcAft>
              <a:buNone/>
            </a:pPr>
            <a:r>
              <a:rPr lang="sv-SE" sz="1800" b="1" kern="0" dirty="0">
                <a:effectLst/>
                <a:latin typeface="+mn-lt"/>
                <a:ea typeface="Times New Roman" panose="02020603050405020304" pitchFamily="18" charset="0"/>
                <a:cs typeface="Times New Roman" panose="02020603050405020304" pitchFamily="18" charset="0"/>
              </a:rPr>
              <a:t>A:</a:t>
            </a:r>
            <a:r>
              <a:rPr lang="sv-SE" sz="1800" kern="0" dirty="0">
                <a:effectLst/>
                <a:latin typeface="+mn-lt"/>
                <a:ea typeface="Times New Roman" panose="02020603050405020304" pitchFamily="18" charset="0"/>
                <a:cs typeface="Times New Roman" panose="02020603050405020304" pitchFamily="18" charset="0"/>
              </a:rPr>
              <a:t> Ja, det finns en sida på SLU:s medarbetarwebb med information om KoN (mest tänkt för internt bruk). På denna sida kommer även PPT från arbetsmötet med prefekterna att läggas upp. KoN-sekretariatet ser även över möjlighet att dela upplägg från tidigare KoN-utvärderingar på webbsidan som inspiration, vilket efterfrågades under mötet. </a:t>
            </a:r>
          </a:p>
          <a:p>
            <a:pPr>
              <a:lnSpc>
                <a:spcPct val="100000"/>
              </a:lnSpc>
              <a:spcAft>
                <a:spcPts val="1200"/>
              </a:spcAft>
              <a:buNone/>
            </a:pPr>
            <a:r>
              <a:rPr lang="sv-SE" sz="1800" kern="0" dirty="0">
                <a:effectLst/>
                <a:latin typeface="+mn-lt"/>
                <a:ea typeface="Times New Roman" panose="02020603050405020304" pitchFamily="18" charset="0"/>
                <a:cs typeface="Times New Roman" panose="02020603050405020304" pitchFamily="18" charset="0"/>
              </a:rPr>
              <a:t>För kontakt med KoN-sekretariatet används mailadress: </a:t>
            </a:r>
            <a:r>
              <a:rPr lang="sv-SE" sz="1800" i="1" kern="0" dirty="0">
                <a:effectLst/>
                <a:latin typeface="+mn-lt"/>
                <a:ea typeface="Times New Roman" panose="02020603050405020304" pitchFamily="18" charset="0"/>
                <a:cs typeface="Times New Roman" panose="02020603050405020304" pitchFamily="18" charset="0"/>
              </a:rPr>
              <a:t>KoN2027@slu.se</a:t>
            </a:r>
            <a:endParaRPr lang="sv-SE" sz="1100" i="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6283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LU mallsidor">
  <a:themeElements>
    <a:clrScheme name="SLU">
      <a:dk1>
        <a:srgbClr val="000000"/>
      </a:dk1>
      <a:lt1>
        <a:srgbClr val="FFFFFF"/>
      </a:lt1>
      <a:dk2>
        <a:srgbClr val="535659"/>
      </a:dk2>
      <a:lt2>
        <a:srgbClr val="D9D9D6"/>
      </a:lt2>
      <a:accent1>
        <a:srgbClr val="154734"/>
      </a:accent1>
      <a:accent2>
        <a:srgbClr val="509E2F"/>
      </a:accent2>
      <a:accent3>
        <a:srgbClr val="79863B"/>
      </a:accent3>
      <a:accent4>
        <a:srgbClr val="007681"/>
      </a:accent4>
      <a:accent5>
        <a:srgbClr val="672145"/>
      </a:accent5>
      <a:accent6>
        <a:srgbClr val="CE0037"/>
      </a:accent6>
      <a:hlink>
        <a:srgbClr val="000000"/>
      </a:hlink>
      <a:folHlink>
        <a:srgbClr val="502B3A"/>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pptmall_16x9-240424" id="{200191CC-59B3-B845-8616-2A010D9CE11C}" vid="{01EA3C52-BBB1-974F-9B22-05533E0C8A9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0631653F924324698BE7D90F97B627A" ma:contentTypeVersion="17" ma:contentTypeDescription="Skapa ett nytt dokument." ma:contentTypeScope="" ma:versionID="b1fea0990ebf0ae478f8b84446b1aa24">
  <xsd:schema xmlns:xsd="http://www.w3.org/2001/XMLSchema" xmlns:xs="http://www.w3.org/2001/XMLSchema" xmlns:p="http://schemas.microsoft.com/office/2006/metadata/properties" xmlns:ns2="1d358615-c749-462e-b141-ebbf7cdbce9a" xmlns:ns3="9c950a28-eb4a-4f43-b9f9-45c02166cf8c" targetNamespace="http://schemas.microsoft.com/office/2006/metadata/properties" ma:root="true" ma:fieldsID="c977e53980771c8fbbe1d85f4dcc81bb" ns2:_="" ns3:_="">
    <xsd:import namespace="1d358615-c749-462e-b141-ebbf7cdbce9a"/>
    <xsd:import namespace="9c950a28-eb4a-4f43-b9f9-45c02166cf8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AutoKeyPoints" minOccurs="0"/>
                <xsd:element ref="ns3:MediaServiceKeyPoints" minOccurs="0"/>
                <xsd:element ref="ns3:Kanarkivera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358615-c749-462e-b141-ebbf7cdbce9a"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77465500-9256-4092-9b36-834d7d989053}" ma:internalName="TaxCatchAll" ma:showField="CatchAllData" ma:web="1d358615-c749-462e-b141-ebbf7cdbce9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950a28-eb4a-4f43-b9f9-45c02166cf8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Kanarkiveras" ma:index="20" nillable="true" ma:displayName="Kan arkiveras" ma:default="1" ma:format="Dropdown" ma:internalName="Kanarkiveras">
      <xsd:simpleType>
        <xsd:restriction base="dms:Boolea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352301d2-a180-4e7a-9452-ab8a182b1d5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365E31-D203-4DEA-9F66-9B517272AE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358615-c749-462e-b141-ebbf7cdbce9a"/>
    <ds:schemaRef ds:uri="9c950a28-eb4a-4f43-b9f9-45c02166c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3366D5-4905-4943-B374-DAF0A3E010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SLU-pptmall_16x9-SV-240424</Template>
  <TotalTime>9156</TotalTime>
  <Words>935</Words>
  <Application>Microsoft Office PowerPoint</Application>
  <PresentationFormat>Bredbild</PresentationFormat>
  <Paragraphs>114</Paragraphs>
  <Slides>15</Slides>
  <Notes>5</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Aptos</vt:lpstr>
      <vt:lpstr>Arial</vt:lpstr>
      <vt:lpstr>Calibri</vt:lpstr>
      <vt:lpstr>Times New Roman</vt:lpstr>
      <vt:lpstr>SLU mallsidor</vt:lpstr>
      <vt:lpstr>KoN2027, Arbetsmöte prefekter</vt:lpstr>
      <vt:lpstr>Agenda</vt:lpstr>
      <vt:lpstr>PowerPoint-presentation</vt:lpstr>
      <vt:lpstr>Tidslinje</vt:lpstr>
      <vt:lpstr>PowerPoint-presentation</vt:lpstr>
      <vt:lpstr>Panelernas förutsättningar och uppdrag</vt:lpstr>
      <vt:lpstr>Agenda</vt:lpstr>
      <vt:lpstr>Kommande steg i processen</vt:lpstr>
      <vt:lpstr>PowerPoint-presentation</vt:lpstr>
      <vt:lpstr>PowerPoint-presentation</vt:lpstr>
      <vt:lpstr>Q &amp; A efter mötet:</vt:lpstr>
      <vt:lpstr>Q &amp; A efter mötet (forts.):</vt:lpstr>
      <vt:lpstr>Q &amp; A efter mötet (forts.):</vt:lpstr>
      <vt:lpstr>Q &amp; A efter mötet (forts.):</vt:lpstr>
      <vt:lpstr>Q &amp; A efter mötet (forts.):</vt:lpstr>
    </vt:vector>
  </TitlesOfParts>
  <Manager/>
  <Company>SLU</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Kalle Mälson</dc:creator>
  <cp:keywords/>
  <dc:description/>
  <cp:lastModifiedBy>Kalle Mälson</cp:lastModifiedBy>
  <cp:revision>23</cp:revision>
  <cp:lastPrinted>2026-08-25T07:59:12Z</cp:lastPrinted>
  <dcterms:created xsi:type="dcterms:W3CDTF">2026-08-24T12:41:52Z</dcterms:created>
  <dcterms:modified xsi:type="dcterms:W3CDTF">2026-09-11T07:27:29Z</dcterms:modified>
  <cp:category/>
</cp:coreProperties>
</file>