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8" r:id="rId5"/>
    <p:sldId id="267" r:id="rId6"/>
    <p:sldId id="352" r:id="rId7"/>
    <p:sldId id="340" r:id="rId8"/>
    <p:sldId id="344" r:id="rId9"/>
    <p:sldId id="315" r:id="rId10"/>
    <p:sldId id="319" r:id="rId11"/>
    <p:sldId id="349" r:id="rId12"/>
    <p:sldId id="353" r:id="rId13"/>
    <p:sldId id="357" r:id="rId14"/>
    <p:sldId id="279" r:id="rId15"/>
    <p:sldId id="351" r:id="rId16"/>
    <p:sldId id="341" r:id="rId17"/>
    <p:sldId id="347" r:id="rId18"/>
    <p:sldId id="335" r:id="rId19"/>
    <p:sldId id="354" r:id="rId20"/>
    <p:sldId id="284" r:id="rId21"/>
    <p:sldId id="348" r:id="rId22"/>
    <p:sldId id="355" r:id="rId23"/>
    <p:sldId id="356" r:id="rId24"/>
    <p:sldId id="336" r:id="rId25"/>
    <p:sldId id="306" r:id="rId26"/>
    <p:sldId id="338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70060"/>
    <a:srgbClr val="FFFFFF"/>
    <a:srgbClr val="7A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89330" autoAdjust="0"/>
  </p:normalViewPr>
  <p:slideViewPr>
    <p:cSldViewPr snapToGrid="0">
      <p:cViewPr varScale="1">
        <p:scale>
          <a:sx n="88" d="100"/>
          <a:sy n="88" d="100"/>
        </p:scale>
        <p:origin x="1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5949E-EAA3-4D71-A303-DFECB0E52C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F123565-E2F5-4F95-A0D7-7A7DEFAB4A53}">
      <dgm:prSet phldrT="[Text]"/>
      <dgm:spPr>
        <a:noFill/>
      </dgm:spPr>
      <dgm:t>
        <a:bodyPr/>
        <a:lstStyle/>
        <a:p>
          <a:r>
            <a:rPr lang="en-US" dirty="0"/>
            <a:t> </a:t>
          </a:r>
        </a:p>
      </dgm:t>
    </dgm:pt>
    <dgm:pt modelId="{6A81D7BA-B10F-48FB-913A-0B1834D3C0BB}" type="parTrans" cxnId="{8C995BB5-0D60-4CBC-9C23-C604B83AD4C3}">
      <dgm:prSet/>
      <dgm:spPr/>
      <dgm:t>
        <a:bodyPr/>
        <a:lstStyle/>
        <a:p>
          <a:endParaRPr lang="en-US"/>
        </a:p>
      </dgm:t>
    </dgm:pt>
    <dgm:pt modelId="{19D09B1B-7CD8-4030-8DC6-1673D5A1E411}" type="sibTrans" cxnId="{8C995BB5-0D60-4CBC-9C23-C604B83AD4C3}">
      <dgm:prSet/>
      <dgm:spPr/>
      <dgm:t>
        <a:bodyPr/>
        <a:lstStyle/>
        <a:p>
          <a:endParaRPr lang="en-US"/>
        </a:p>
      </dgm:t>
    </dgm:pt>
    <dgm:pt modelId="{69C886E9-7014-44A5-9917-0D150B096500}">
      <dgm:prSet phldrT="[Text]"/>
      <dgm:spPr>
        <a:noFill/>
      </dgm:spPr>
      <dgm:t>
        <a:bodyPr/>
        <a:lstStyle/>
        <a:p>
          <a:r>
            <a:rPr lang="en-US" dirty="0"/>
            <a:t> </a:t>
          </a:r>
        </a:p>
      </dgm:t>
    </dgm:pt>
    <dgm:pt modelId="{4A0EC0F4-62D1-48AA-A581-774810664C74}" type="parTrans" cxnId="{A204B210-16D6-402E-ABB8-91E03B521309}">
      <dgm:prSet/>
      <dgm:spPr/>
      <dgm:t>
        <a:bodyPr/>
        <a:lstStyle/>
        <a:p>
          <a:endParaRPr lang="en-US"/>
        </a:p>
      </dgm:t>
    </dgm:pt>
    <dgm:pt modelId="{B56861C8-1CEB-4702-9CB2-15881C3B0E91}" type="sibTrans" cxnId="{A204B210-16D6-402E-ABB8-91E03B521309}">
      <dgm:prSet/>
      <dgm:spPr/>
      <dgm:t>
        <a:bodyPr/>
        <a:lstStyle/>
        <a:p>
          <a:endParaRPr lang="en-US"/>
        </a:p>
      </dgm:t>
    </dgm:pt>
    <dgm:pt modelId="{E4D9C561-6C37-4343-849D-291DE78A767B}">
      <dgm:prSet phldrT="[Text]"/>
      <dgm:spPr>
        <a:noFill/>
      </dgm:spPr>
      <dgm:t>
        <a:bodyPr/>
        <a:lstStyle/>
        <a:p>
          <a:r>
            <a:rPr lang="en-US" dirty="0"/>
            <a:t> </a:t>
          </a:r>
        </a:p>
      </dgm:t>
    </dgm:pt>
    <dgm:pt modelId="{9B87B51B-46F8-4341-AC55-A58088A564C6}" type="sibTrans" cxnId="{4B11B883-AD75-4290-A2C5-ECE9F45CC60D}">
      <dgm:prSet/>
      <dgm:spPr/>
      <dgm:t>
        <a:bodyPr/>
        <a:lstStyle/>
        <a:p>
          <a:endParaRPr lang="en-US"/>
        </a:p>
      </dgm:t>
    </dgm:pt>
    <dgm:pt modelId="{93259680-CA65-46C8-B185-FEBB03319571}" type="parTrans" cxnId="{4B11B883-AD75-4290-A2C5-ECE9F45CC60D}">
      <dgm:prSet/>
      <dgm:spPr/>
      <dgm:t>
        <a:bodyPr/>
        <a:lstStyle/>
        <a:p>
          <a:endParaRPr lang="en-US"/>
        </a:p>
      </dgm:t>
    </dgm:pt>
    <dgm:pt modelId="{F03BB333-0F1D-403D-B6D7-BCFF9136F94F}">
      <dgm:prSet phldrT="[Text]"/>
      <dgm:spPr>
        <a:noFill/>
      </dgm:spPr>
      <dgm:t>
        <a:bodyPr/>
        <a:lstStyle/>
        <a:p>
          <a:r>
            <a:rPr lang="en-US" dirty="0"/>
            <a:t> </a:t>
          </a:r>
        </a:p>
      </dgm:t>
    </dgm:pt>
    <dgm:pt modelId="{416C3A98-ED52-4C90-B750-9C01C584E1F5}" type="parTrans" cxnId="{2D80B56B-82FF-4220-BAF1-3BD565F639DC}">
      <dgm:prSet/>
      <dgm:spPr/>
      <dgm:t>
        <a:bodyPr/>
        <a:lstStyle/>
        <a:p>
          <a:endParaRPr lang="en-US"/>
        </a:p>
      </dgm:t>
    </dgm:pt>
    <dgm:pt modelId="{CB2CA7AB-8800-4257-8C1B-FF8EDD330A32}" type="sibTrans" cxnId="{2D80B56B-82FF-4220-BAF1-3BD565F639DC}">
      <dgm:prSet/>
      <dgm:spPr/>
      <dgm:t>
        <a:bodyPr/>
        <a:lstStyle/>
        <a:p>
          <a:endParaRPr lang="en-US"/>
        </a:p>
      </dgm:t>
    </dgm:pt>
    <dgm:pt modelId="{726A57D9-9CC3-484F-99C0-32578E88E22E}" type="pres">
      <dgm:prSet presAssocID="{FD55949E-EAA3-4D71-A303-DFECB0E52C57}" presName="compositeShape" presStyleCnt="0">
        <dgm:presLayoutVars>
          <dgm:chMax val="7"/>
          <dgm:dir/>
          <dgm:resizeHandles val="exact"/>
        </dgm:presLayoutVars>
      </dgm:prSet>
      <dgm:spPr/>
    </dgm:pt>
    <dgm:pt modelId="{BBA94CCC-F9A2-4986-BD45-22817143A9ED}" type="pres">
      <dgm:prSet presAssocID="{FD55949E-EAA3-4D71-A303-DFECB0E52C57}" presName="wedge1" presStyleLbl="node1" presStyleIdx="0" presStyleCnt="4"/>
      <dgm:spPr/>
      <dgm:t>
        <a:bodyPr/>
        <a:lstStyle/>
        <a:p>
          <a:endParaRPr lang="sv-SE"/>
        </a:p>
      </dgm:t>
    </dgm:pt>
    <dgm:pt modelId="{F4E15C82-2FE0-4E5D-AF57-42BAA632D0D9}" type="pres">
      <dgm:prSet presAssocID="{FD55949E-EAA3-4D71-A303-DFECB0E52C57}" presName="dummy1a" presStyleCnt="0"/>
      <dgm:spPr/>
    </dgm:pt>
    <dgm:pt modelId="{60AA1472-F37D-4CFC-81FC-90422B4B057E}" type="pres">
      <dgm:prSet presAssocID="{FD55949E-EAA3-4D71-A303-DFECB0E52C57}" presName="dummy1b" presStyleCnt="0"/>
      <dgm:spPr/>
    </dgm:pt>
    <dgm:pt modelId="{025ECE65-BCA4-4645-B3D8-E1672A2553E7}" type="pres">
      <dgm:prSet presAssocID="{FD55949E-EAA3-4D71-A303-DFECB0E52C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945C90-1962-4AE9-8302-9208B259EEC5}" type="pres">
      <dgm:prSet presAssocID="{FD55949E-EAA3-4D71-A303-DFECB0E52C57}" presName="wedge2" presStyleLbl="node1" presStyleIdx="1" presStyleCnt="4"/>
      <dgm:spPr/>
      <dgm:t>
        <a:bodyPr/>
        <a:lstStyle/>
        <a:p>
          <a:endParaRPr lang="sv-SE"/>
        </a:p>
      </dgm:t>
    </dgm:pt>
    <dgm:pt modelId="{9145530D-B988-4E32-993D-55E8E0229D51}" type="pres">
      <dgm:prSet presAssocID="{FD55949E-EAA3-4D71-A303-DFECB0E52C57}" presName="dummy2a" presStyleCnt="0"/>
      <dgm:spPr/>
    </dgm:pt>
    <dgm:pt modelId="{CC34628E-72A3-4ECE-92A8-591556723FAD}" type="pres">
      <dgm:prSet presAssocID="{FD55949E-EAA3-4D71-A303-DFECB0E52C57}" presName="dummy2b" presStyleCnt="0"/>
      <dgm:spPr/>
    </dgm:pt>
    <dgm:pt modelId="{AFEDD495-6F1C-43B6-84AD-F802FDAAE47C}" type="pres">
      <dgm:prSet presAssocID="{FD55949E-EAA3-4D71-A303-DFECB0E52C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A04AF4D-9ACF-4B5B-A74F-B47EF3A13979}" type="pres">
      <dgm:prSet presAssocID="{FD55949E-EAA3-4D71-A303-DFECB0E52C57}" presName="wedge3" presStyleLbl="node1" presStyleIdx="2" presStyleCnt="4"/>
      <dgm:spPr/>
      <dgm:t>
        <a:bodyPr/>
        <a:lstStyle/>
        <a:p>
          <a:endParaRPr lang="sv-SE"/>
        </a:p>
      </dgm:t>
    </dgm:pt>
    <dgm:pt modelId="{C33E8B89-E02B-40BC-8541-39BD2682020D}" type="pres">
      <dgm:prSet presAssocID="{FD55949E-EAA3-4D71-A303-DFECB0E52C57}" presName="dummy3a" presStyleCnt="0"/>
      <dgm:spPr/>
    </dgm:pt>
    <dgm:pt modelId="{FA69CE12-3A4C-4D8D-82B4-29B279AF6F95}" type="pres">
      <dgm:prSet presAssocID="{FD55949E-EAA3-4D71-A303-DFECB0E52C57}" presName="dummy3b" presStyleCnt="0"/>
      <dgm:spPr/>
    </dgm:pt>
    <dgm:pt modelId="{7BAE8657-4DD4-46E7-97D8-1ABE7185B9EA}" type="pres">
      <dgm:prSet presAssocID="{FD55949E-EAA3-4D71-A303-DFECB0E52C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97D7CF6-4BD6-4129-B49E-715FF20E69A0}" type="pres">
      <dgm:prSet presAssocID="{FD55949E-EAA3-4D71-A303-DFECB0E52C57}" presName="wedge4" presStyleLbl="node1" presStyleIdx="3" presStyleCnt="4"/>
      <dgm:spPr/>
      <dgm:t>
        <a:bodyPr/>
        <a:lstStyle/>
        <a:p>
          <a:endParaRPr lang="sv-SE"/>
        </a:p>
      </dgm:t>
    </dgm:pt>
    <dgm:pt modelId="{80892107-DC8C-4638-A30B-4B0A005019D4}" type="pres">
      <dgm:prSet presAssocID="{FD55949E-EAA3-4D71-A303-DFECB0E52C57}" presName="dummy4a" presStyleCnt="0"/>
      <dgm:spPr/>
    </dgm:pt>
    <dgm:pt modelId="{0D1D9F84-DB20-4CEE-8807-5DB059FA0548}" type="pres">
      <dgm:prSet presAssocID="{FD55949E-EAA3-4D71-A303-DFECB0E52C57}" presName="dummy4b" presStyleCnt="0"/>
      <dgm:spPr/>
    </dgm:pt>
    <dgm:pt modelId="{F527AE17-C4B4-42CD-9A18-8B4DE0988D09}" type="pres">
      <dgm:prSet presAssocID="{FD55949E-EAA3-4D71-A303-DFECB0E52C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BC7A33-CBB0-4555-8EF2-AA135E4D09ED}" type="pres">
      <dgm:prSet presAssocID="{9B87B51B-46F8-4341-AC55-A58088A564C6}" presName="arrowWedge1" presStyleLbl="fgSibTrans2D1" presStyleIdx="0" presStyleCnt="4"/>
      <dgm:spPr>
        <a:solidFill>
          <a:schemeClr val="tx2">
            <a:lumMod val="75000"/>
          </a:schemeClr>
        </a:solidFill>
      </dgm:spPr>
    </dgm:pt>
    <dgm:pt modelId="{05BF10B3-1930-4885-9236-62AB5D9654DE}" type="pres">
      <dgm:prSet presAssocID="{19D09B1B-7CD8-4030-8DC6-1673D5A1E411}" presName="arrowWedge2" presStyleLbl="fgSibTrans2D1" presStyleIdx="1" presStyleCnt="4"/>
      <dgm:spPr>
        <a:solidFill>
          <a:schemeClr val="tx2">
            <a:lumMod val="75000"/>
          </a:schemeClr>
        </a:solidFill>
      </dgm:spPr>
    </dgm:pt>
    <dgm:pt modelId="{95AD02B0-3189-41BA-893E-906997D00F0D}" type="pres">
      <dgm:prSet presAssocID="{CB2CA7AB-8800-4257-8C1B-FF8EDD330A32}" presName="arrowWedge3" presStyleLbl="fgSibTrans2D1" presStyleIdx="2" presStyleCnt="4"/>
      <dgm:spPr>
        <a:solidFill>
          <a:schemeClr val="tx2">
            <a:lumMod val="75000"/>
          </a:schemeClr>
        </a:solidFill>
      </dgm:spPr>
    </dgm:pt>
    <dgm:pt modelId="{63AC5B45-F749-4FC8-B18F-DC92FEC638C5}" type="pres">
      <dgm:prSet presAssocID="{B56861C8-1CEB-4702-9CB2-15881C3B0E91}" presName="arrowWedge4" presStyleLbl="fgSibTrans2D1" presStyleIdx="3" presStyleCnt="4"/>
      <dgm:spPr>
        <a:solidFill>
          <a:schemeClr val="tx2">
            <a:lumMod val="75000"/>
          </a:schemeClr>
        </a:solidFill>
      </dgm:spPr>
    </dgm:pt>
  </dgm:ptLst>
  <dgm:cxnLst>
    <dgm:cxn modelId="{4B11B883-AD75-4290-A2C5-ECE9F45CC60D}" srcId="{FD55949E-EAA3-4D71-A303-DFECB0E52C57}" destId="{E4D9C561-6C37-4343-849D-291DE78A767B}" srcOrd="0" destOrd="0" parTransId="{93259680-CA65-46C8-B185-FEBB03319571}" sibTransId="{9B87B51B-46F8-4341-AC55-A58088A564C6}"/>
    <dgm:cxn modelId="{8C995BB5-0D60-4CBC-9C23-C604B83AD4C3}" srcId="{FD55949E-EAA3-4D71-A303-DFECB0E52C57}" destId="{7F123565-E2F5-4F95-A0D7-7A7DEFAB4A53}" srcOrd="1" destOrd="0" parTransId="{6A81D7BA-B10F-48FB-913A-0B1834D3C0BB}" sibTransId="{19D09B1B-7CD8-4030-8DC6-1673D5A1E411}"/>
    <dgm:cxn modelId="{CDD83471-A15A-440A-9DEE-8A18790A16EE}" type="presOf" srcId="{E4D9C561-6C37-4343-849D-291DE78A767B}" destId="{025ECE65-BCA4-4645-B3D8-E1672A2553E7}" srcOrd="1" destOrd="0" presId="urn:microsoft.com/office/officeart/2005/8/layout/cycle8"/>
    <dgm:cxn modelId="{6319089D-E74D-4047-BAD9-5FDC4FCE25E1}" type="presOf" srcId="{E4D9C561-6C37-4343-849D-291DE78A767B}" destId="{BBA94CCC-F9A2-4986-BD45-22817143A9ED}" srcOrd="0" destOrd="0" presId="urn:microsoft.com/office/officeart/2005/8/layout/cycle8"/>
    <dgm:cxn modelId="{445DF84B-9DDD-4241-8607-BC2F02371389}" type="presOf" srcId="{69C886E9-7014-44A5-9917-0D150B096500}" destId="{F97D7CF6-4BD6-4129-B49E-715FF20E69A0}" srcOrd="0" destOrd="0" presId="urn:microsoft.com/office/officeart/2005/8/layout/cycle8"/>
    <dgm:cxn modelId="{E2684829-3649-4534-A9FE-4171EFF161A7}" type="presOf" srcId="{69C886E9-7014-44A5-9917-0D150B096500}" destId="{F527AE17-C4B4-42CD-9A18-8B4DE0988D09}" srcOrd="1" destOrd="0" presId="urn:microsoft.com/office/officeart/2005/8/layout/cycle8"/>
    <dgm:cxn modelId="{A204B210-16D6-402E-ABB8-91E03B521309}" srcId="{FD55949E-EAA3-4D71-A303-DFECB0E52C57}" destId="{69C886E9-7014-44A5-9917-0D150B096500}" srcOrd="3" destOrd="0" parTransId="{4A0EC0F4-62D1-48AA-A581-774810664C74}" sibTransId="{B56861C8-1CEB-4702-9CB2-15881C3B0E91}"/>
    <dgm:cxn modelId="{832A69D1-B177-42BC-8728-7363424A7304}" type="presOf" srcId="{F03BB333-0F1D-403D-B6D7-BCFF9136F94F}" destId="{1A04AF4D-9ACF-4B5B-A74F-B47EF3A13979}" srcOrd="0" destOrd="0" presId="urn:microsoft.com/office/officeart/2005/8/layout/cycle8"/>
    <dgm:cxn modelId="{BCA16081-E776-4334-97F5-95EBDA434DF2}" type="presOf" srcId="{7F123565-E2F5-4F95-A0D7-7A7DEFAB4A53}" destId="{DD945C90-1962-4AE9-8302-9208B259EEC5}" srcOrd="0" destOrd="0" presId="urn:microsoft.com/office/officeart/2005/8/layout/cycle8"/>
    <dgm:cxn modelId="{2D80B56B-82FF-4220-BAF1-3BD565F639DC}" srcId="{FD55949E-EAA3-4D71-A303-DFECB0E52C57}" destId="{F03BB333-0F1D-403D-B6D7-BCFF9136F94F}" srcOrd="2" destOrd="0" parTransId="{416C3A98-ED52-4C90-B750-9C01C584E1F5}" sibTransId="{CB2CA7AB-8800-4257-8C1B-FF8EDD330A32}"/>
    <dgm:cxn modelId="{5B7336BD-A003-45A7-8881-ABE36228C53A}" type="presOf" srcId="{F03BB333-0F1D-403D-B6D7-BCFF9136F94F}" destId="{7BAE8657-4DD4-46E7-97D8-1ABE7185B9EA}" srcOrd="1" destOrd="0" presId="urn:microsoft.com/office/officeart/2005/8/layout/cycle8"/>
    <dgm:cxn modelId="{7016003F-46F6-4175-99B3-491D01D7020F}" type="presOf" srcId="{7F123565-E2F5-4F95-A0D7-7A7DEFAB4A53}" destId="{AFEDD495-6F1C-43B6-84AD-F802FDAAE47C}" srcOrd="1" destOrd="0" presId="urn:microsoft.com/office/officeart/2005/8/layout/cycle8"/>
    <dgm:cxn modelId="{F7ECCBDD-E7D6-4E26-AD50-3DA1DCBE0A32}" type="presOf" srcId="{FD55949E-EAA3-4D71-A303-DFECB0E52C57}" destId="{726A57D9-9CC3-484F-99C0-32578E88E22E}" srcOrd="0" destOrd="0" presId="urn:microsoft.com/office/officeart/2005/8/layout/cycle8"/>
    <dgm:cxn modelId="{F941002A-6B0A-43A1-B357-1D55A9480A58}" type="presParOf" srcId="{726A57D9-9CC3-484F-99C0-32578E88E22E}" destId="{BBA94CCC-F9A2-4986-BD45-22817143A9ED}" srcOrd="0" destOrd="0" presId="urn:microsoft.com/office/officeart/2005/8/layout/cycle8"/>
    <dgm:cxn modelId="{FDBDEB6A-1888-406E-8F79-EF88DA880E39}" type="presParOf" srcId="{726A57D9-9CC3-484F-99C0-32578E88E22E}" destId="{F4E15C82-2FE0-4E5D-AF57-42BAA632D0D9}" srcOrd="1" destOrd="0" presId="urn:microsoft.com/office/officeart/2005/8/layout/cycle8"/>
    <dgm:cxn modelId="{452D986B-6EEC-4A5B-ADA9-2EA83F996667}" type="presParOf" srcId="{726A57D9-9CC3-484F-99C0-32578E88E22E}" destId="{60AA1472-F37D-4CFC-81FC-90422B4B057E}" srcOrd="2" destOrd="0" presId="urn:microsoft.com/office/officeart/2005/8/layout/cycle8"/>
    <dgm:cxn modelId="{4FFC2A5A-FC1B-4607-8E71-66210FF13DFA}" type="presParOf" srcId="{726A57D9-9CC3-484F-99C0-32578E88E22E}" destId="{025ECE65-BCA4-4645-B3D8-E1672A2553E7}" srcOrd="3" destOrd="0" presId="urn:microsoft.com/office/officeart/2005/8/layout/cycle8"/>
    <dgm:cxn modelId="{C2CDF04F-4244-4E66-9137-AD4C9144E2C3}" type="presParOf" srcId="{726A57D9-9CC3-484F-99C0-32578E88E22E}" destId="{DD945C90-1962-4AE9-8302-9208B259EEC5}" srcOrd="4" destOrd="0" presId="urn:microsoft.com/office/officeart/2005/8/layout/cycle8"/>
    <dgm:cxn modelId="{A98CFBE3-4D55-41F6-BC87-F1F7649ECEE0}" type="presParOf" srcId="{726A57D9-9CC3-484F-99C0-32578E88E22E}" destId="{9145530D-B988-4E32-993D-55E8E0229D51}" srcOrd="5" destOrd="0" presId="urn:microsoft.com/office/officeart/2005/8/layout/cycle8"/>
    <dgm:cxn modelId="{D9EC96C8-130C-4786-9551-40F208DE59DD}" type="presParOf" srcId="{726A57D9-9CC3-484F-99C0-32578E88E22E}" destId="{CC34628E-72A3-4ECE-92A8-591556723FAD}" srcOrd="6" destOrd="0" presId="urn:microsoft.com/office/officeart/2005/8/layout/cycle8"/>
    <dgm:cxn modelId="{470CB6DD-D475-4284-85DC-167FAA4A2315}" type="presParOf" srcId="{726A57D9-9CC3-484F-99C0-32578E88E22E}" destId="{AFEDD495-6F1C-43B6-84AD-F802FDAAE47C}" srcOrd="7" destOrd="0" presId="urn:microsoft.com/office/officeart/2005/8/layout/cycle8"/>
    <dgm:cxn modelId="{2D06A972-0503-482E-A80B-095DB3405E71}" type="presParOf" srcId="{726A57D9-9CC3-484F-99C0-32578E88E22E}" destId="{1A04AF4D-9ACF-4B5B-A74F-B47EF3A13979}" srcOrd="8" destOrd="0" presId="urn:microsoft.com/office/officeart/2005/8/layout/cycle8"/>
    <dgm:cxn modelId="{793E8DA6-9646-4B8C-A623-5FBB2CEA0D75}" type="presParOf" srcId="{726A57D9-9CC3-484F-99C0-32578E88E22E}" destId="{C33E8B89-E02B-40BC-8541-39BD2682020D}" srcOrd="9" destOrd="0" presId="urn:microsoft.com/office/officeart/2005/8/layout/cycle8"/>
    <dgm:cxn modelId="{E38FB12E-69E7-4D2A-AEA1-BB4CCFE487D2}" type="presParOf" srcId="{726A57D9-9CC3-484F-99C0-32578E88E22E}" destId="{FA69CE12-3A4C-4D8D-82B4-29B279AF6F95}" srcOrd="10" destOrd="0" presId="urn:microsoft.com/office/officeart/2005/8/layout/cycle8"/>
    <dgm:cxn modelId="{7069F0F2-CF30-499E-AA78-841814F5FCB7}" type="presParOf" srcId="{726A57D9-9CC3-484F-99C0-32578E88E22E}" destId="{7BAE8657-4DD4-46E7-97D8-1ABE7185B9EA}" srcOrd="11" destOrd="0" presId="urn:microsoft.com/office/officeart/2005/8/layout/cycle8"/>
    <dgm:cxn modelId="{E61A4D06-1B12-485E-AC2C-77ED344C823D}" type="presParOf" srcId="{726A57D9-9CC3-484F-99C0-32578E88E22E}" destId="{F97D7CF6-4BD6-4129-B49E-715FF20E69A0}" srcOrd="12" destOrd="0" presId="urn:microsoft.com/office/officeart/2005/8/layout/cycle8"/>
    <dgm:cxn modelId="{1362FE46-0097-4141-9B37-7DBD588CCBD3}" type="presParOf" srcId="{726A57D9-9CC3-484F-99C0-32578E88E22E}" destId="{80892107-DC8C-4638-A30B-4B0A005019D4}" srcOrd="13" destOrd="0" presId="urn:microsoft.com/office/officeart/2005/8/layout/cycle8"/>
    <dgm:cxn modelId="{64280742-5159-42FC-99E6-F3070E1D3D09}" type="presParOf" srcId="{726A57D9-9CC3-484F-99C0-32578E88E22E}" destId="{0D1D9F84-DB20-4CEE-8807-5DB059FA0548}" srcOrd="14" destOrd="0" presId="urn:microsoft.com/office/officeart/2005/8/layout/cycle8"/>
    <dgm:cxn modelId="{647CB51F-7E88-433A-8EA2-E554C0684D47}" type="presParOf" srcId="{726A57D9-9CC3-484F-99C0-32578E88E22E}" destId="{F527AE17-C4B4-42CD-9A18-8B4DE0988D09}" srcOrd="15" destOrd="0" presId="urn:microsoft.com/office/officeart/2005/8/layout/cycle8"/>
    <dgm:cxn modelId="{647D7F75-73BD-45A1-8584-471CA09DB981}" type="presParOf" srcId="{726A57D9-9CC3-484F-99C0-32578E88E22E}" destId="{B7BC7A33-CBB0-4555-8EF2-AA135E4D09ED}" srcOrd="16" destOrd="0" presId="urn:microsoft.com/office/officeart/2005/8/layout/cycle8"/>
    <dgm:cxn modelId="{823D18C9-661F-4675-9E82-75495702FC4C}" type="presParOf" srcId="{726A57D9-9CC3-484F-99C0-32578E88E22E}" destId="{05BF10B3-1930-4885-9236-62AB5D9654DE}" srcOrd="17" destOrd="0" presId="urn:microsoft.com/office/officeart/2005/8/layout/cycle8"/>
    <dgm:cxn modelId="{EE26E5CF-3AAB-4F0D-8973-D12FCFB50991}" type="presParOf" srcId="{726A57D9-9CC3-484F-99C0-32578E88E22E}" destId="{95AD02B0-3189-41BA-893E-906997D00F0D}" srcOrd="18" destOrd="0" presId="urn:microsoft.com/office/officeart/2005/8/layout/cycle8"/>
    <dgm:cxn modelId="{0804B6BD-2623-46BF-ADE6-43200B0B711F}" type="presParOf" srcId="{726A57D9-9CC3-484F-99C0-32578E88E22E}" destId="{63AC5B45-F749-4FC8-B18F-DC92FEC638C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4CCC-F9A2-4986-BD45-22817143A9ED}">
      <dsp:nvSpPr>
        <dsp:cNvPr id="0" name=""/>
        <dsp:cNvSpPr/>
      </dsp:nvSpPr>
      <dsp:spPr>
        <a:xfrm>
          <a:off x="1292294" y="104194"/>
          <a:ext cx="1557559" cy="1557559"/>
        </a:xfrm>
        <a:prstGeom prst="pie">
          <a:avLst>
            <a:gd name="adj1" fmla="val 16200000"/>
            <a:gd name="adj2" fmla="val 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</a:t>
          </a:r>
        </a:p>
      </dsp:txBody>
      <dsp:txXfrm>
        <a:off x="2119099" y="427017"/>
        <a:ext cx="574813" cy="426474"/>
      </dsp:txXfrm>
    </dsp:sp>
    <dsp:sp modelId="{DD945C90-1962-4AE9-8302-9208B259EEC5}">
      <dsp:nvSpPr>
        <dsp:cNvPr id="0" name=""/>
        <dsp:cNvSpPr/>
      </dsp:nvSpPr>
      <dsp:spPr>
        <a:xfrm>
          <a:off x="1292294" y="156483"/>
          <a:ext cx="1557559" cy="1557559"/>
        </a:xfrm>
        <a:prstGeom prst="pie">
          <a:avLst>
            <a:gd name="adj1" fmla="val 0"/>
            <a:gd name="adj2" fmla="val 54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</a:t>
          </a:r>
        </a:p>
      </dsp:txBody>
      <dsp:txXfrm>
        <a:off x="2119099" y="964746"/>
        <a:ext cx="574813" cy="426474"/>
      </dsp:txXfrm>
    </dsp:sp>
    <dsp:sp modelId="{1A04AF4D-9ACF-4B5B-A74F-B47EF3A13979}">
      <dsp:nvSpPr>
        <dsp:cNvPr id="0" name=""/>
        <dsp:cNvSpPr/>
      </dsp:nvSpPr>
      <dsp:spPr>
        <a:xfrm>
          <a:off x="1240004" y="156483"/>
          <a:ext cx="1557559" cy="1557559"/>
        </a:xfrm>
        <a:prstGeom prst="pie">
          <a:avLst>
            <a:gd name="adj1" fmla="val 5400000"/>
            <a:gd name="adj2" fmla="val 108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</a:t>
          </a:r>
        </a:p>
      </dsp:txBody>
      <dsp:txXfrm>
        <a:off x="1395946" y="964746"/>
        <a:ext cx="574813" cy="426474"/>
      </dsp:txXfrm>
    </dsp:sp>
    <dsp:sp modelId="{F97D7CF6-4BD6-4129-B49E-715FF20E69A0}">
      <dsp:nvSpPr>
        <dsp:cNvPr id="0" name=""/>
        <dsp:cNvSpPr/>
      </dsp:nvSpPr>
      <dsp:spPr>
        <a:xfrm>
          <a:off x="1240004" y="104194"/>
          <a:ext cx="1557559" cy="1557559"/>
        </a:xfrm>
        <a:prstGeom prst="pie">
          <a:avLst>
            <a:gd name="adj1" fmla="val 108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</a:t>
          </a:r>
        </a:p>
      </dsp:txBody>
      <dsp:txXfrm>
        <a:off x="1395946" y="427017"/>
        <a:ext cx="574813" cy="426474"/>
      </dsp:txXfrm>
    </dsp:sp>
    <dsp:sp modelId="{B7BC7A33-CBB0-4555-8EF2-AA135E4D09ED}">
      <dsp:nvSpPr>
        <dsp:cNvPr id="0" name=""/>
        <dsp:cNvSpPr/>
      </dsp:nvSpPr>
      <dsp:spPr>
        <a:xfrm>
          <a:off x="1195873" y="7773"/>
          <a:ext cx="1750400" cy="175040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10B3-1930-4885-9236-62AB5D9654DE}">
      <dsp:nvSpPr>
        <dsp:cNvPr id="0" name=""/>
        <dsp:cNvSpPr/>
      </dsp:nvSpPr>
      <dsp:spPr>
        <a:xfrm>
          <a:off x="1195873" y="60063"/>
          <a:ext cx="1750400" cy="175040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02B0-3189-41BA-893E-906997D00F0D}">
      <dsp:nvSpPr>
        <dsp:cNvPr id="0" name=""/>
        <dsp:cNvSpPr/>
      </dsp:nvSpPr>
      <dsp:spPr>
        <a:xfrm>
          <a:off x="1143584" y="60063"/>
          <a:ext cx="1750400" cy="175040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C5B45-F749-4FC8-B18F-DC92FEC638C5}">
      <dsp:nvSpPr>
        <dsp:cNvPr id="0" name=""/>
        <dsp:cNvSpPr/>
      </dsp:nvSpPr>
      <dsp:spPr>
        <a:xfrm>
          <a:off x="1143584" y="7773"/>
          <a:ext cx="1750400" cy="175040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9E8A-6D5F-4F74-B3F4-6C249285E7D6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D92D-59C6-4680-A634-75BB6B3E3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3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BLOMMA SOM SKA ”BANTAS”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20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D92D-59C6-4680-A634-75BB6B3E3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7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29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D92D-59C6-4680-A634-75BB6B3E3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D92D-59C6-4680-A634-75BB6B3E3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0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BLOMMA SOM SKA ”BANTAS”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91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0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92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70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88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8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92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98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D92D-59C6-4680-A634-75BB6B3E3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5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D92D-59C6-4680-A634-75BB6B3E3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7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0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234F76-746D-4B5C-A15E-02625704ED21}"/>
              </a:ext>
            </a:extLst>
          </p:cNvPr>
          <p:cNvSpPr/>
          <p:nvPr userDrawn="1"/>
        </p:nvSpPr>
        <p:spPr>
          <a:xfrm>
            <a:off x="-2264735" y="24063"/>
            <a:ext cx="2160000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712788" algn="l"/>
              </a:tabLst>
            </a:pPr>
            <a:r>
              <a:rPr lang="sv-SE" sz="120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Startsidan </a:t>
            </a: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förvald och fast, kan också väljas som paussida, t.ex. under kaffepausen i ett föredrag. Du ser alla mallsidorna under ”Ny Bild/Layout”. </a:t>
            </a:r>
            <a:endParaRPr lang="sv-SE" sz="120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8" y="793750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619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10654146" cy="3681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A3F9988-970A-4CA2-AFCD-21F25D8AD082}"/>
              </a:ext>
            </a:extLst>
          </p:cNvPr>
          <p:cNvSpPr/>
          <p:nvPr userDrawn="1"/>
        </p:nvSpPr>
        <p:spPr>
          <a:xfrm>
            <a:off x="-2074460" y="24063"/>
            <a:ext cx="1990236" cy="676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innehåll: 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en- eller tvåradig rubrik och innehåll i fullbredd. </a:t>
            </a:r>
          </a:p>
        </p:txBody>
      </p:sp>
    </p:spTree>
    <p:extLst>
      <p:ext uri="{BB962C8B-B14F-4D97-AF65-F5344CB8AC3E}">
        <p14:creationId xmlns:p14="http://schemas.microsoft.com/office/powerpoint/2010/main" val="3832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5198919" cy="3681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3" y="2407521"/>
            <a:ext cx="5198919" cy="3681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8929DC-ABE9-4B31-816A-840B7C28DBBC}"/>
              </a:ext>
            </a:extLst>
          </p:cNvPr>
          <p:cNvSpPr/>
          <p:nvPr userDrawn="1"/>
        </p:nvSpPr>
        <p:spPr>
          <a:xfrm>
            <a:off x="-2088107" y="24063"/>
            <a:ext cx="2003883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 i tvåspalt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för en- eller tvåradig rubrik och innehåll i två spalter (text, bild, diagram, film etc.). Du kan också lägga in en bildtext.</a:t>
            </a:r>
          </a:p>
        </p:txBody>
      </p:sp>
    </p:spTree>
    <p:extLst>
      <p:ext uri="{BB962C8B-B14F-4D97-AF65-F5344CB8AC3E}">
        <p14:creationId xmlns:p14="http://schemas.microsoft.com/office/powerpoint/2010/main" val="2759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F9B4EFBB-3C19-4225-8B81-20FAE00BBB2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9917" y="262659"/>
            <a:ext cx="504000" cy="5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  <a:p>
            <a:pPr lvl="0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20A69E-B8A7-4EB8-9640-CFF681BD9E42}"/>
              </a:ext>
            </a:extLst>
          </p:cNvPr>
          <p:cNvSpPr/>
          <p:nvPr userDrawn="1"/>
        </p:nvSpPr>
        <p:spPr>
          <a:xfrm>
            <a:off x="-2088107" y="24063"/>
            <a:ext cx="2003883" cy="676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Helbild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På denna mallsida kan du exempelvis lägga in en helsidesbild eller en film.</a:t>
            </a:r>
          </a:p>
        </p:txBody>
      </p:sp>
    </p:spTree>
    <p:extLst>
      <p:ext uri="{BB962C8B-B14F-4D97-AF65-F5344CB8AC3E}">
        <p14:creationId xmlns:p14="http://schemas.microsoft.com/office/powerpoint/2010/main" val="3928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927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541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927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8541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objekt: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objekt med varsin bildtext, centrerat. Bra när du vill jämföra objekt från olika år etc. Om du behöver göra fler/färre rutor kan du kopiera/ta bort platshållare.</a:t>
            </a:r>
          </a:p>
        </p:txBody>
      </p:sp>
    </p:spTree>
    <p:extLst>
      <p:ext uri="{BB962C8B-B14F-4D97-AF65-F5344CB8AC3E}">
        <p14:creationId xmlns:p14="http://schemas.microsoft.com/office/powerpoint/2010/main" val="318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bilder: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bilder med varsin bildtext, vänsterställt. Bra när du vill jämföra bild från olika år etc. Om du behöver göra fler/färre rutor kan du kopiera/ta bort platshållare.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</p:spTree>
    <p:extLst>
      <p:ext uri="{BB962C8B-B14F-4D97-AF65-F5344CB8AC3E}">
        <p14:creationId xmlns:p14="http://schemas.microsoft.com/office/powerpoint/2010/main" val="1689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F7A80C34-BE5B-48ED-9F8E-B78B0BD14B19}"/>
              </a:ext>
            </a:extLst>
          </p:cNvPr>
          <p:cNvSpPr/>
          <p:nvPr userDrawn="1"/>
        </p:nvSpPr>
        <p:spPr>
          <a:xfrm>
            <a:off x="-2088107" y="24063"/>
            <a:ext cx="2003883" cy="8828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svart sida: 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som paussida eller lägg in om du vill diskutera något utanför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28083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42B662A0-10BF-4655-924F-2045658ACA81}"/>
              </a:ext>
            </a:extLst>
          </p:cNvPr>
          <p:cNvSpPr/>
          <p:nvPr userDrawn="1"/>
        </p:nvSpPr>
        <p:spPr>
          <a:xfrm>
            <a:off x="-2088107" y="24063"/>
            <a:ext cx="2003883" cy="8828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Mellanrubrik svart sida: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centrerad vit text för att skriva enstaka ord, frågor eller mellanrubriker på.</a:t>
            </a:r>
          </a:p>
        </p:txBody>
      </p:sp>
    </p:spTree>
    <p:extLst>
      <p:ext uri="{BB962C8B-B14F-4D97-AF65-F5344CB8AC3E}">
        <p14:creationId xmlns:p14="http://schemas.microsoft.com/office/powerpoint/2010/main" val="2072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887104"/>
            <a:ext cx="8181111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825" y="3195449"/>
            <a:ext cx="650178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v-SE" dirty="0"/>
              <a:t>Namn, organisation, telefonnummer, e-postadress, webbadress etc.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297439C-DE2D-4496-B897-CC792D86B486}"/>
              </a:ext>
            </a:extLst>
          </p:cNvPr>
          <p:cNvSpPr/>
          <p:nvPr userDrawn="1"/>
        </p:nvSpPr>
        <p:spPr>
          <a:xfrm>
            <a:off x="-2033516" y="24063"/>
            <a:ext cx="1949292" cy="10717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Avslutande sida: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 kontaktuppgifter eller vad du vill att folk ska komma ihåg när föreläsningen är slut.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825" y="2868783"/>
            <a:ext cx="650178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sv-SE" sz="1600" dirty="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13683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CF59F3B0-1A21-4D08-96F8-33B3411C5648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30701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214096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71775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A869A8FD-7819-4E27-8383-8602F42D8C67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27864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55B6A2C6-5A5E-4C59-9FF4-96A68ADB3B71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970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8E950D7F-C06C-4075-BD6B-9B742F936C49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25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8E6F990-5417-4B35-AE8C-59B9F25EA90A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169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D21EC5-62F9-469A-B2AE-D25E125AF6D9}"/>
              </a:ext>
            </a:extLst>
          </p:cNvPr>
          <p:cNvSpPr/>
          <p:nvPr userDrawn="1"/>
        </p:nvSpPr>
        <p:spPr>
          <a:xfrm>
            <a:off x="0" y="0"/>
            <a:ext cx="806823" cy="6858000"/>
          </a:xfrm>
          <a:prstGeom prst="rect">
            <a:avLst/>
          </a:prstGeom>
          <a:solidFill>
            <a:srgbClr val="00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"/>
          <a:stretch/>
        </p:blipFill>
        <p:spPr>
          <a:xfrm>
            <a:off x="35861" y="0"/>
            <a:ext cx="121561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2" y="800100"/>
            <a:ext cx="8669483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ABEB415B-90BD-4B90-9A47-EE31D58C43FE}"/>
              </a:ext>
            </a:extLst>
          </p:cNvPr>
          <p:cNvSpPr/>
          <p:nvPr userDrawn="1"/>
        </p:nvSpPr>
        <p:spPr>
          <a:xfrm>
            <a:off x="-2211572" y="24063"/>
            <a:ext cx="2127348" cy="874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Dispositionssida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här skriver du in de olika punkter (kapitel) som föredraget eller mötet innehåller.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3" y="1960814"/>
            <a:ext cx="8710445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9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2CE84D2-A6B0-47F2-BD7C-842E6783A3CA}"/>
              </a:ext>
            </a:extLst>
          </p:cNvPr>
          <p:cNvSpPr/>
          <p:nvPr userDrawn="1"/>
        </p:nvSpPr>
        <p:spPr>
          <a:xfrm>
            <a:off x="-2074460" y="24063"/>
            <a:ext cx="1990236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liten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 till höger: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9862886" cy="880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9862886" cy="3648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8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A5E3EC2-7DB2-4C8C-8E35-255720F3AAA6}"/>
              </a:ext>
            </a:extLst>
          </p:cNvPr>
          <p:cNvSpPr/>
          <p:nvPr userDrawn="1"/>
        </p:nvSpPr>
        <p:spPr>
          <a:xfrm>
            <a:off x="-2088107" y="24063"/>
            <a:ext cx="2003883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stor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 till höger: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5168055" cy="880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5168055" cy="3648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Alicka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t.slu.se/Organisation-och-styrning/kvalitetssakring-forskning-miljoanaly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t.slu.se/Organisation-och-styrning/kvalitetssakring-forskning-miljoanaly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84" y="1121213"/>
            <a:ext cx="9862886" cy="968217"/>
          </a:xfrm>
        </p:spPr>
        <p:txBody>
          <a:bodyPr/>
          <a:lstStyle/>
          <a:p>
            <a:r>
              <a:rPr lang="sv-SE" sz="3200" dirty="0">
                <a:latin typeface="Arial Black" panose="020B0A04020102020204" pitchFamily="34" charset="0"/>
              </a:rPr>
              <a:t>Kvalitet är mångfacetterat!</a:t>
            </a:r>
            <a:br>
              <a:rPr lang="sv-SE" sz="3200" dirty="0">
                <a:latin typeface="Arial Black" panose="020B0A04020102020204" pitchFamily="34" charset="0"/>
              </a:rPr>
            </a:b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– prefekternas svar reflekterar verksamhetens bredd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2324102"/>
            <a:ext cx="9862886" cy="401336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b="1" dirty="0"/>
              <a:t>Vad är forskningskvalitet / kvalitet i miljöanalys?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/>
              <a:t>”Publikationer av hög kvalitet, nytta/genomslag, relevans, originalitet, metod, analys, reproducerbarhet, integritet..… ”</a:t>
            </a:r>
          </a:p>
          <a:p>
            <a:pPr marL="0" indent="0">
              <a:buNone/>
            </a:pPr>
            <a:r>
              <a:rPr lang="sv-SE" sz="1800" b="1" dirty="0"/>
              <a:t>Hur vet vi att vi har hög kvalitet i forskningen / miljöanalysen?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/>
              <a:t>”</a:t>
            </a:r>
            <a:r>
              <a:rPr lang="sv-SE" sz="1400" i="1" dirty="0" err="1"/>
              <a:t>Impact</a:t>
            </a:r>
            <a:r>
              <a:rPr lang="sv-SE" sz="1400" i="1" dirty="0"/>
              <a:t> </a:t>
            </a:r>
            <a:r>
              <a:rPr lang="sv-SE" sz="1400" i="1" dirty="0" err="1"/>
              <a:t>factor</a:t>
            </a:r>
            <a:r>
              <a:rPr lang="sv-SE" sz="1400" i="1" dirty="0"/>
              <a:t>, samarbeten, citeringsgrad, anslag, inbjudningar, utmärkelser, söktryck till tjänster, genomslag, nytta</a:t>
            </a:r>
            <a:r>
              <a:rPr lang="sv-SE" sz="1400" dirty="0"/>
              <a:t>…”</a:t>
            </a:r>
          </a:p>
          <a:p>
            <a:pPr marL="0" indent="0">
              <a:buNone/>
            </a:pPr>
            <a:r>
              <a:rPr lang="sv-SE" sz="1800" b="1" dirty="0"/>
              <a:t>Vilka är förutsättningarna för forskning / miljöanalys av hög kvalitet?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”Infrastruktur, långsiktighet, karriärmöjligheter, finansiering, trygghet, arbetsmiljö, kreativitet, öppenhet, samarbete, transparent rekryteringsprocess, JLV, bra forskarutbildning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..…”</a:t>
            </a:r>
          </a:p>
          <a:p>
            <a:pPr marL="0" indent="0">
              <a:buNone/>
            </a:pP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Hur kan vi systematiskt arbeta för att förbättra förutsättningarna?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”Intern kommunikation, öppenhet, transparens, förebygga fusk, verka för god </a:t>
            </a:r>
            <a:r>
              <a:rPr lang="sv-S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forskningssedseminarier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, stöd till yngre forskare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…...”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4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41069" y="1440293"/>
            <a:ext cx="10720667" cy="1155447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Sammanfattningsvis  </a:t>
            </a:r>
            <a:br>
              <a:rPr lang="sv-SE" sz="32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sv-SE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41069" y="2529553"/>
            <a:ext cx="106016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Kvalitet </a:t>
            </a:r>
            <a:r>
              <a:rPr lang="sv-S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per se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Säkras genom kollegial granskning – man disputerar, rekryterar, publicerar, söker pengar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Var ’ribban ligger’ och hur man bedömer varierar mellan vetenskapsområden och över tid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Förutsättningar för kvalitet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Kan påverkas (”säkras”) av verksamheten och verksamhetsstödet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Kollegial granskning av både kvalitet 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per se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förutsättningar för kvalitet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=&gt; Viktig utgångspunkt för ett kvalitetssäkringssystem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782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44" y="2579837"/>
            <a:ext cx="11417973" cy="880197"/>
          </a:xfrm>
        </p:spPr>
        <p:txBody>
          <a:bodyPr/>
          <a:lstStyle/>
          <a:p>
            <a:r>
              <a:rPr lang="sv-SE" dirty="0">
                <a:latin typeface="Arial Black" panose="020B0A04020102020204" pitchFamily="34" charset="0"/>
              </a:rPr>
              <a:t>4. Kvalitetssäkringssystemet</a:t>
            </a:r>
            <a:endParaRPr lang="sv-SE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5684" y="553082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Process med utgångspunkt i </a:t>
            </a:r>
            <a:r>
              <a:rPr lang="sv-SE" sz="32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KoN</a:t>
            </a:r>
            <a:r>
              <a:rPr lang="sv-SE" dirty="0">
                <a:highlight>
                  <a:srgbClr val="FFFF00"/>
                </a:highlight>
              </a:rPr>
              <a:t/>
            </a:r>
            <a:br>
              <a:rPr lang="sv-SE" dirty="0">
                <a:highlight>
                  <a:srgbClr val="FFFF00"/>
                </a:highlight>
              </a:rPr>
            </a:br>
            <a:endParaRPr lang="sv-SE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177ACD71-810F-6846-B838-C97C33D03EB6}"/>
              </a:ext>
            </a:extLst>
          </p:cNvPr>
          <p:cNvSpPr txBox="1"/>
          <p:nvPr/>
        </p:nvSpPr>
        <p:spPr>
          <a:xfrm>
            <a:off x="1086602" y="2845034"/>
            <a:ext cx="100018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2009 och 2018 =&gt; 2027… 2035…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Extern b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enchmarking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forskningens och miljöanalysens kvalitet </a:t>
            </a:r>
            <a:r>
              <a:rPr kumimoji="0" lang="sv-SE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dess förutsättningar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b="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5E5ABB-B082-8242-BC7F-F5EEB4081F65}"/>
              </a:ext>
            </a:extLst>
          </p:cNvPr>
          <p:cNvSpPr txBox="1"/>
          <p:nvPr/>
        </p:nvSpPr>
        <p:spPr>
          <a:xfrm>
            <a:off x="438411" y="3933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5079065-69DA-CF46-A0DE-433E3EA68160}"/>
              </a:ext>
            </a:extLst>
          </p:cNvPr>
          <p:cNvGrpSpPr/>
          <p:nvPr/>
        </p:nvGrpSpPr>
        <p:grpSpPr>
          <a:xfrm>
            <a:off x="506654" y="1511385"/>
            <a:ext cx="10531683" cy="1150120"/>
            <a:chOff x="506654" y="1724327"/>
            <a:chExt cx="10531683" cy="1150120"/>
          </a:xfrm>
        </p:grpSpPr>
        <p:sp>
          <p:nvSpPr>
            <p:cNvPr id="4" name="Höger 3">
              <a:extLst>
                <a:ext uri="{FF2B5EF4-FFF2-40B4-BE49-F238E27FC236}">
                  <a16:creationId xmlns:a16="http://schemas.microsoft.com/office/drawing/2014/main" id="{74A7174E-9028-B040-831F-D1B1816589B1}"/>
                </a:ext>
              </a:extLst>
            </p:cNvPr>
            <p:cNvSpPr/>
            <p:nvPr/>
          </p:nvSpPr>
          <p:spPr>
            <a:xfrm>
              <a:off x="522738" y="2000631"/>
              <a:ext cx="10515599" cy="4166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843D360-E498-194C-97AA-6B8A41CE7FAE}"/>
                </a:ext>
              </a:extLst>
            </p:cNvPr>
            <p:cNvSpPr/>
            <p:nvPr/>
          </p:nvSpPr>
          <p:spPr>
            <a:xfrm>
              <a:off x="5566212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5BA952E-F848-AA44-987A-7EEC7647F0B5}"/>
                </a:ext>
              </a:extLst>
            </p:cNvPr>
            <p:cNvSpPr/>
            <p:nvPr/>
          </p:nvSpPr>
          <p:spPr>
            <a:xfrm>
              <a:off x="9770769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EB50045-797C-AF4A-986F-1E119FF3BB41}"/>
                </a:ext>
              </a:extLst>
            </p:cNvPr>
            <p:cNvSpPr txBox="1"/>
            <p:nvPr/>
          </p:nvSpPr>
          <p:spPr>
            <a:xfrm>
              <a:off x="506654" y="17243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CF32F21C-49FD-F04F-BC43-68FF52893E13}"/>
                </a:ext>
              </a:extLst>
            </p:cNvPr>
            <p:cNvSpPr txBox="1"/>
            <p:nvPr/>
          </p:nvSpPr>
          <p:spPr>
            <a:xfrm>
              <a:off x="9445678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dirty="0">
                  <a:solidFill>
                    <a:prstClr val="black"/>
                  </a:solidFill>
                  <a:latin typeface="Calibri" panose="020F0502020204030204"/>
                </a:rPr>
                <a:t>2035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559E91E7-2BDF-594B-9632-90B4321E22C0}"/>
                </a:ext>
              </a:extLst>
            </p:cNvPr>
            <p:cNvSpPr/>
            <p:nvPr/>
          </p:nvSpPr>
          <p:spPr>
            <a:xfrm>
              <a:off x="812074" y="2231517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E9D53B6-3269-5E41-B36B-6E15BBE1098B}"/>
                </a:ext>
              </a:extLst>
            </p:cNvPr>
            <p:cNvSpPr txBox="1"/>
            <p:nvPr/>
          </p:nvSpPr>
          <p:spPr>
            <a:xfrm>
              <a:off x="5259821" y="17389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0E0B1E9-E032-C944-BC9E-E5656633F136}"/>
                </a:ext>
              </a:extLst>
            </p:cNvPr>
            <p:cNvSpPr txBox="1"/>
            <p:nvPr/>
          </p:nvSpPr>
          <p:spPr>
            <a:xfrm>
              <a:off x="546320" y="2503027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B2AF3E15-FDAA-4D4B-9D78-AF7393B6E85F}"/>
                </a:ext>
              </a:extLst>
            </p:cNvPr>
            <p:cNvSpPr txBox="1"/>
            <p:nvPr/>
          </p:nvSpPr>
          <p:spPr>
            <a:xfrm>
              <a:off x="5308288" y="250511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406BABBA-95D2-564A-B782-FEB8EB250CE0}"/>
                </a:ext>
              </a:extLst>
            </p:cNvPr>
            <p:cNvSpPr txBox="1"/>
            <p:nvPr/>
          </p:nvSpPr>
          <p:spPr>
            <a:xfrm>
              <a:off x="9521200" y="249676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A677A9C2-05B9-F24E-9E55-E432994C3558}"/>
              </a:ext>
            </a:extLst>
          </p:cNvPr>
          <p:cNvSpPr/>
          <p:nvPr/>
        </p:nvSpPr>
        <p:spPr>
          <a:xfrm>
            <a:off x="964474" y="2920482"/>
            <a:ext cx="45719" cy="2546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ruta 41">
            <a:extLst>
              <a:ext uri="{FF2B5EF4-FFF2-40B4-BE49-F238E27FC236}">
                <a16:creationId xmlns:a16="http://schemas.microsoft.com/office/drawing/2014/main" id="{177ACD71-810F-6846-B838-C97C33D03EB6}"/>
              </a:ext>
            </a:extLst>
          </p:cNvPr>
          <p:cNvSpPr txBox="1"/>
          <p:nvPr/>
        </p:nvSpPr>
        <p:spPr>
          <a:xfrm>
            <a:off x="1086602" y="2845034"/>
            <a:ext cx="10001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2009 och 2018 =&gt; 2027… 2035…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Extern b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enchmarking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forskningens och miljöanalysens kvalitet </a:t>
            </a:r>
            <a:r>
              <a:rPr kumimoji="0" lang="sv-SE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dess förutsättningar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b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>
                <a:solidFill>
                  <a:srgbClr val="0070C0"/>
                </a:solidFill>
                <a:latin typeface="Calibri" panose="020F0502020204030204"/>
              </a:rPr>
              <a:t>NYTT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: Intern process mellan </a:t>
            </a:r>
            <a:r>
              <a:rPr lang="sv-SE" sz="2000" b="1" dirty="0" err="1">
                <a:solidFill>
                  <a:prstClr val="black"/>
                </a:solidFill>
                <a:latin typeface="Calibri" panose="020F0502020204030204"/>
              </a:rPr>
              <a:t>KoN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 =&gt; 2023… 2031…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Intern benchmarking (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mot intern målbild</a:t>
            </a: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) av forskningens och miljöanalysens förutsättningar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5E5ABB-B082-8242-BC7F-F5EEB4081F65}"/>
              </a:ext>
            </a:extLst>
          </p:cNvPr>
          <p:cNvSpPr txBox="1"/>
          <p:nvPr/>
        </p:nvSpPr>
        <p:spPr>
          <a:xfrm>
            <a:off x="438411" y="3933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5079065-69DA-CF46-A0DE-433E3EA68160}"/>
              </a:ext>
            </a:extLst>
          </p:cNvPr>
          <p:cNvGrpSpPr/>
          <p:nvPr/>
        </p:nvGrpSpPr>
        <p:grpSpPr>
          <a:xfrm>
            <a:off x="506654" y="1511385"/>
            <a:ext cx="10531683" cy="1154296"/>
            <a:chOff x="506654" y="1724327"/>
            <a:chExt cx="10531683" cy="1154296"/>
          </a:xfrm>
        </p:grpSpPr>
        <p:sp>
          <p:nvSpPr>
            <p:cNvPr id="4" name="Höger 3">
              <a:extLst>
                <a:ext uri="{FF2B5EF4-FFF2-40B4-BE49-F238E27FC236}">
                  <a16:creationId xmlns:a16="http://schemas.microsoft.com/office/drawing/2014/main" id="{74A7174E-9028-B040-831F-D1B1816589B1}"/>
                </a:ext>
              </a:extLst>
            </p:cNvPr>
            <p:cNvSpPr/>
            <p:nvPr/>
          </p:nvSpPr>
          <p:spPr>
            <a:xfrm>
              <a:off x="522738" y="2000631"/>
              <a:ext cx="10515599" cy="4166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A2D451-AC22-9541-B0D1-F8BDE921EE15}"/>
                </a:ext>
              </a:extLst>
            </p:cNvPr>
            <p:cNvSpPr/>
            <p:nvPr/>
          </p:nvSpPr>
          <p:spPr>
            <a:xfrm>
              <a:off x="346393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843D360-E498-194C-97AA-6B8A41CE7FAE}"/>
                </a:ext>
              </a:extLst>
            </p:cNvPr>
            <p:cNvSpPr/>
            <p:nvPr/>
          </p:nvSpPr>
          <p:spPr>
            <a:xfrm>
              <a:off x="5566212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438E94F2-548B-A342-908E-A8B270565B48}"/>
                </a:ext>
              </a:extLst>
            </p:cNvPr>
            <p:cNvSpPr/>
            <p:nvPr/>
          </p:nvSpPr>
          <p:spPr>
            <a:xfrm>
              <a:off x="766849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5BA952E-F848-AA44-987A-7EEC7647F0B5}"/>
                </a:ext>
              </a:extLst>
            </p:cNvPr>
            <p:cNvSpPr/>
            <p:nvPr/>
          </p:nvSpPr>
          <p:spPr>
            <a:xfrm>
              <a:off x="9770769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EB50045-797C-AF4A-986F-1E119FF3BB41}"/>
                </a:ext>
              </a:extLst>
            </p:cNvPr>
            <p:cNvSpPr txBox="1"/>
            <p:nvPr/>
          </p:nvSpPr>
          <p:spPr>
            <a:xfrm>
              <a:off x="506654" y="17243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5557FAD1-CD1E-694C-85FA-3129B444E13A}"/>
                </a:ext>
              </a:extLst>
            </p:cNvPr>
            <p:cNvSpPr txBox="1"/>
            <p:nvPr/>
          </p:nvSpPr>
          <p:spPr>
            <a:xfrm>
              <a:off x="3178417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35297FE5-F348-214D-8B6A-6181CDDC5508}"/>
                </a:ext>
              </a:extLst>
            </p:cNvPr>
            <p:cNvSpPr txBox="1"/>
            <p:nvPr/>
          </p:nvSpPr>
          <p:spPr>
            <a:xfrm>
              <a:off x="7356174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CF32F21C-49FD-F04F-BC43-68FF52893E13}"/>
                </a:ext>
              </a:extLst>
            </p:cNvPr>
            <p:cNvSpPr txBox="1"/>
            <p:nvPr/>
          </p:nvSpPr>
          <p:spPr>
            <a:xfrm>
              <a:off x="9445678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dirty="0">
                  <a:solidFill>
                    <a:prstClr val="black"/>
                  </a:solidFill>
                  <a:latin typeface="Calibri" panose="020F0502020204030204"/>
                </a:rPr>
                <a:t>2035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559E91E7-2BDF-594B-9632-90B4321E22C0}"/>
                </a:ext>
              </a:extLst>
            </p:cNvPr>
            <p:cNvSpPr/>
            <p:nvPr/>
          </p:nvSpPr>
          <p:spPr>
            <a:xfrm>
              <a:off x="812074" y="2231517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E9D53B6-3269-5E41-B36B-6E15BBE1098B}"/>
                </a:ext>
              </a:extLst>
            </p:cNvPr>
            <p:cNvSpPr txBox="1"/>
            <p:nvPr/>
          </p:nvSpPr>
          <p:spPr>
            <a:xfrm>
              <a:off x="5259821" y="17389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0E0B1E9-E032-C944-BC9E-E5656633F136}"/>
                </a:ext>
              </a:extLst>
            </p:cNvPr>
            <p:cNvSpPr txBox="1"/>
            <p:nvPr/>
          </p:nvSpPr>
          <p:spPr>
            <a:xfrm>
              <a:off x="546320" y="2503027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B2AF3E15-FDAA-4D4B-9D78-AF7393B6E85F}"/>
                </a:ext>
              </a:extLst>
            </p:cNvPr>
            <p:cNvSpPr txBox="1"/>
            <p:nvPr/>
          </p:nvSpPr>
          <p:spPr>
            <a:xfrm>
              <a:off x="5308288" y="250511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E9C7B7F4-CAB6-F24A-B233-1F872D4E53AB}"/>
                </a:ext>
              </a:extLst>
            </p:cNvPr>
            <p:cNvSpPr txBox="1"/>
            <p:nvPr/>
          </p:nvSpPr>
          <p:spPr>
            <a:xfrm>
              <a:off x="7327062" y="2507203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406BABBA-95D2-564A-B782-FEB8EB250CE0}"/>
                </a:ext>
              </a:extLst>
            </p:cNvPr>
            <p:cNvSpPr txBox="1"/>
            <p:nvPr/>
          </p:nvSpPr>
          <p:spPr>
            <a:xfrm>
              <a:off x="9521200" y="249676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5C6CB431-8150-3A4C-9763-8BE97DC17D24}"/>
                </a:ext>
              </a:extLst>
            </p:cNvPr>
            <p:cNvSpPr txBox="1"/>
            <p:nvPr/>
          </p:nvSpPr>
          <p:spPr>
            <a:xfrm>
              <a:off x="3120414" y="2509291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A677A9C2-05B9-F24E-9E55-E432994C3558}"/>
              </a:ext>
            </a:extLst>
          </p:cNvPr>
          <p:cNvSpPr/>
          <p:nvPr/>
        </p:nvSpPr>
        <p:spPr>
          <a:xfrm>
            <a:off x="964474" y="2920482"/>
            <a:ext cx="45719" cy="2546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CD1837C-386C-BA45-BA44-8255A3B3D963}"/>
              </a:ext>
            </a:extLst>
          </p:cNvPr>
          <p:cNvSpPr/>
          <p:nvPr/>
        </p:nvSpPr>
        <p:spPr>
          <a:xfrm>
            <a:off x="963076" y="3847779"/>
            <a:ext cx="45719" cy="2546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ubrik 1">
            <a:extLst>
              <a:ext uri="{FF2B5EF4-FFF2-40B4-BE49-F238E27FC236}">
                <a16:creationId xmlns:a16="http://schemas.microsoft.com/office/drawing/2014/main" id="{F82D3E07-6C3D-7E4D-A3DE-31457F07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84" y="43418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För att öka systematiken…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2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-168013" y="4147963"/>
            <a:ext cx="5499785" cy="2834830"/>
          </a:xfrm>
          <a:custGeom>
            <a:avLst/>
            <a:gdLst>
              <a:gd name="connsiteX0" fmla="*/ 5255020 w 5499785"/>
              <a:gd name="connsiteY0" fmla="*/ 182299 h 2834830"/>
              <a:gd name="connsiteX1" fmla="*/ 1965282 w 5499785"/>
              <a:gd name="connsiteY1" fmla="*/ 266382 h 2834830"/>
              <a:gd name="connsiteX2" fmla="*/ 420261 w 5499785"/>
              <a:gd name="connsiteY2" fmla="*/ 1002106 h 2834830"/>
              <a:gd name="connsiteX3" fmla="*/ 367710 w 5499785"/>
              <a:gd name="connsiteY3" fmla="*/ 2547127 h 2834830"/>
              <a:gd name="connsiteX4" fmla="*/ 4708482 w 5499785"/>
              <a:gd name="connsiteY4" fmla="*/ 2610189 h 2834830"/>
              <a:gd name="connsiteX5" fmla="*/ 5255020 w 5499785"/>
              <a:gd name="connsiteY5" fmla="*/ 182299 h 283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9785" h="2834830">
                <a:moveTo>
                  <a:pt x="5255020" y="182299"/>
                </a:moveTo>
                <a:cubicBezTo>
                  <a:pt x="4797820" y="-208335"/>
                  <a:pt x="2771075" y="129747"/>
                  <a:pt x="1965282" y="266382"/>
                </a:cubicBezTo>
                <a:cubicBezTo>
                  <a:pt x="1159489" y="403017"/>
                  <a:pt x="686523" y="621982"/>
                  <a:pt x="420261" y="1002106"/>
                </a:cubicBezTo>
                <a:cubicBezTo>
                  <a:pt x="153999" y="1382230"/>
                  <a:pt x="-346993" y="2279113"/>
                  <a:pt x="367710" y="2547127"/>
                </a:cubicBezTo>
                <a:cubicBezTo>
                  <a:pt x="1082413" y="2815141"/>
                  <a:pt x="3888675" y="3002575"/>
                  <a:pt x="4708482" y="2610189"/>
                </a:cubicBezTo>
                <a:cubicBezTo>
                  <a:pt x="5528289" y="2217803"/>
                  <a:pt x="5712220" y="572933"/>
                  <a:pt x="5255020" y="1822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8" name="Freeform 37"/>
          <p:cNvSpPr/>
          <p:nvPr/>
        </p:nvSpPr>
        <p:spPr>
          <a:xfrm>
            <a:off x="4943145" y="4240460"/>
            <a:ext cx="6168450" cy="2743117"/>
          </a:xfrm>
          <a:custGeom>
            <a:avLst/>
            <a:gdLst>
              <a:gd name="connsiteX0" fmla="*/ 616827 w 6168450"/>
              <a:gd name="connsiteY0" fmla="*/ 194906 h 2743117"/>
              <a:gd name="connsiteX1" fmla="*/ 616827 w 6168450"/>
              <a:gd name="connsiteY1" fmla="*/ 2370547 h 2743117"/>
              <a:gd name="connsiteX2" fmla="*/ 5567200 w 6168450"/>
              <a:gd name="connsiteY2" fmla="*/ 2549223 h 2743117"/>
              <a:gd name="connsiteX3" fmla="*/ 5535669 w 6168450"/>
              <a:gd name="connsiteY3" fmla="*/ 373581 h 2743117"/>
              <a:gd name="connsiteX4" fmla="*/ 616827 w 6168450"/>
              <a:gd name="connsiteY4" fmla="*/ 194906 h 27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8450" h="2743117">
                <a:moveTo>
                  <a:pt x="616827" y="194906"/>
                </a:moveTo>
                <a:cubicBezTo>
                  <a:pt x="-202980" y="527734"/>
                  <a:pt x="-208235" y="1978161"/>
                  <a:pt x="616827" y="2370547"/>
                </a:cubicBezTo>
                <a:cubicBezTo>
                  <a:pt x="1441889" y="2762933"/>
                  <a:pt x="4747393" y="2882051"/>
                  <a:pt x="5567200" y="2549223"/>
                </a:cubicBezTo>
                <a:cubicBezTo>
                  <a:pt x="6387007" y="2216395"/>
                  <a:pt x="6360731" y="769471"/>
                  <a:pt x="5535669" y="373581"/>
                </a:cubicBezTo>
                <a:cubicBezTo>
                  <a:pt x="4710607" y="-22309"/>
                  <a:pt x="1436634" y="-137922"/>
                  <a:pt x="616827" y="1949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6" name="Freeform 35"/>
          <p:cNvSpPr/>
          <p:nvPr/>
        </p:nvSpPr>
        <p:spPr>
          <a:xfrm>
            <a:off x="5053675" y="486171"/>
            <a:ext cx="6748821" cy="3877796"/>
          </a:xfrm>
          <a:custGeom>
            <a:avLst/>
            <a:gdLst>
              <a:gd name="connsiteX0" fmla="*/ 587570 w 6748821"/>
              <a:gd name="connsiteY0" fmla="*/ 3739396 h 3877796"/>
              <a:gd name="connsiteX1" fmla="*/ 2185142 w 6748821"/>
              <a:gd name="connsiteY1" fmla="*/ 3844500 h 3877796"/>
              <a:gd name="connsiteX2" fmla="*/ 4728646 w 6748821"/>
              <a:gd name="connsiteY2" fmla="*/ 3833989 h 3877796"/>
              <a:gd name="connsiteX3" fmla="*/ 6263156 w 6748821"/>
              <a:gd name="connsiteY3" fmla="*/ 3350514 h 3877796"/>
              <a:gd name="connsiteX4" fmla="*/ 6399791 w 6748821"/>
              <a:gd name="connsiteY4" fmla="*/ 355065 h 3877796"/>
              <a:gd name="connsiteX5" fmla="*/ 1922384 w 6748821"/>
              <a:gd name="connsiteY5" fmla="*/ 376086 h 3877796"/>
              <a:gd name="connsiteX6" fmla="*/ 62053 w 6748821"/>
              <a:gd name="connsiteY6" fmla="*/ 3224389 h 3877796"/>
              <a:gd name="connsiteX7" fmla="*/ 587570 w 6748821"/>
              <a:gd name="connsiteY7" fmla="*/ 3739396 h 387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8821" h="3877796">
                <a:moveTo>
                  <a:pt x="587570" y="3739396"/>
                </a:moveTo>
                <a:cubicBezTo>
                  <a:pt x="941418" y="3842748"/>
                  <a:pt x="1494963" y="3828735"/>
                  <a:pt x="2185142" y="3844500"/>
                </a:cubicBezTo>
                <a:cubicBezTo>
                  <a:pt x="2875321" y="3860266"/>
                  <a:pt x="4048977" y="3916320"/>
                  <a:pt x="4728646" y="3833989"/>
                </a:cubicBezTo>
                <a:cubicBezTo>
                  <a:pt x="5408315" y="3751658"/>
                  <a:pt x="5984632" y="3930335"/>
                  <a:pt x="6263156" y="3350514"/>
                </a:cubicBezTo>
                <a:cubicBezTo>
                  <a:pt x="6541680" y="2770693"/>
                  <a:pt x="7123253" y="850803"/>
                  <a:pt x="6399791" y="355065"/>
                </a:cubicBezTo>
                <a:cubicBezTo>
                  <a:pt x="5676329" y="-140673"/>
                  <a:pt x="2978674" y="-102135"/>
                  <a:pt x="1922384" y="376086"/>
                </a:cubicBezTo>
                <a:cubicBezTo>
                  <a:pt x="866094" y="854307"/>
                  <a:pt x="277515" y="2665589"/>
                  <a:pt x="62053" y="3224389"/>
                </a:cubicBezTo>
                <a:cubicBezTo>
                  <a:pt x="-153409" y="3783189"/>
                  <a:pt x="233722" y="3636044"/>
                  <a:pt x="587570" y="373939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5" name="Freeform 34"/>
          <p:cNvSpPr/>
          <p:nvPr/>
        </p:nvSpPr>
        <p:spPr>
          <a:xfrm>
            <a:off x="2739594" y="867601"/>
            <a:ext cx="4105333" cy="2641577"/>
          </a:xfrm>
          <a:custGeom>
            <a:avLst/>
            <a:gdLst>
              <a:gd name="connsiteX0" fmla="*/ 1863937 w 4105333"/>
              <a:gd name="connsiteY0" fmla="*/ 2579792 h 2641577"/>
              <a:gd name="connsiteX1" fmla="*/ 3198751 w 4105333"/>
              <a:gd name="connsiteY1" fmla="*/ 2201420 h 2641577"/>
              <a:gd name="connsiteX2" fmla="*/ 3955496 w 4105333"/>
              <a:gd name="connsiteY2" fmla="*/ 1318551 h 2641577"/>
              <a:gd name="connsiteX3" fmla="*/ 4071109 w 4105333"/>
              <a:gd name="connsiteY3" fmla="*/ 393640 h 2641577"/>
              <a:gd name="connsiteX4" fmla="*/ 3955496 w 4105333"/>
              <a:gd name="connsiteY4" fmla="*/ 172923 h 2641577"/>
              <a:gd name="connsiteX5" fmla="*/ 3797840 w 4105333"/>
              <a:gd name="connsiteY5" fmla="*/ 88840 h 2641577"/>
              <a:gd name="connsiteX6" fmla="*/ 276875 w 4105333"/>
              <a:gd name="connsiteY6" fmla="*/ 88840 h 2641577"/>
              <a:gd name="connsiteX7" fmla="*/ 339937 w 4105333"/>
              <a:gd name="connsiteY7" fmla="*/ 1244978 h 2641577"/>
              <a:gd name="connsiteX8" fmla="*/ 1254337 w 4105333"/>
              <a:gd name="connsiteY8" fmla="*/ 2495709 h 2641577"/>
              <a:gd name="connsiteX9" fmla="*/ 1863937 w 4105333"/>
              <a:gd name="connsiteY9" fmla="*/ 2579792 h 26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5333" h="2641577">
                <a:moveTo>
                  <a:pt x="1863937" y="2579792"/>
                </a:moveTo>
                <a:cubicBezTo>
                  <a:pt x="2188006" y="2530744"/>
                  <a:pt x="2850158" y="2411627"/>
                  <a:pt x="3198751" y="2201420"/>
                </a:cubicBezTo>
                <a:cubicBezTo>
                  <a:pt x="3547344" y="1991213"/>
                  <a:pt x="3810103" y="1619848"/>
                  <a:pt x="3955496" y="1318551"/>
                </a:cubicBezTo>
                <a:cubicBezTo>
                  <a:pt x="4100889" y="1017254"/>
                  <a:pt x="4071109" y="584578"/>
                  <a:pt x="4071109" y="393640"/>
                </a:cubicBezTo>
                <a:cubicBezTo>
                  <a:pt x="4071109" y="202702"/>
                  <a:pt x="4001041" y="223723"/>
                  <a:pt x="3955496" y="172923"/>
                </a:cubicBezTo>
                <a:cubicBezTo>
                  <a:pt x="3909951" y="122123"/>
                  <a:pt x="4410943" y="102854"/>
                  <a:pt x="3797840" y="88840"/>
                </a:cubicBezTo>
                <a:cubicBezTo>
                  <a:pt x="3184737" y="74826"/>
                  <a:pt x="853192" y="-103850"/>
                  <a:pt x="276875" y="88840"/>
                </a:cubicBezTo>
                <a:cubicBezTo>
                  <a:pt x="-299442" y="281530"/>
                  <a:pt x="177027" y="843833"/>
                  <a:pt x="339937" y="1244978"/>
                </a:cubicBezTo>
                <a:cubicBezTo>
                  <a:pt x="502847" y="1646123"/>
                  <a:pt x="998585" y="2267985"/>
                  <a:pt x="1254337" y="2495709"/>
                </a:cubicBezTo>
                <a:cubicBezTo>
                  <a:pt x="1510089" y="2723433"/>
                  <a:pt x="1539868" y="2628840"/>
                  <a:pt x="1863937" y="257979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4" name="Freeform 33"/>
          <p:cNvSpPr/>
          <p:nvPr/>
        </p:nvSpPr>
        <p:spPr>
          <a:xfrm>
            <a:off x="-18891" y="1129262"/>
            <a:ext cx="4241387" cy="3246312"/>
          </a:xfrm>
          <a:custGeom>
            <a:avLst/>
            <a:gdLst>
              <a:gd name="connsiteX0" fmla="*/ 4115878 w 4277151"/>
              <a:gd name="connsiteY0" fmla="*/ 2552089 h 3246312"/>
              <a:gd name="connsiteX1" fmla="*/ 4080252 w 4277151"/>
              <a:gd name="connsiteY1" fmla="*/ 2837096 h 3246312"/>
              <a:gd name="connsiteX2" fmla="*/ 2762091 w 4277151"/>
              <a:gd name="connsiteY2" fmla="*/ 3027102 h 3246312"/>
              <a:gd name="connsiteX3" fmla="*/ 244522 w 4277151"/>
              <a:gd name="connsiteY3" fmla="*/ 3027102 h 3246312"/>
              <a:gd name="connsiteX4" fmla="*/ 363275 w 4277151"/>
              <a:gd name="connsiteY4" fmla="*/ 165148 h 3246312"/>
              <a:gd name="connsiteX5" fmla="*/ 2595836 w 4277151"/>
              <a:gd name="connsiteY5" fmla="*/ 580785 h 3246312"/>
              <a:gd name="connsiteX6" fmla="*/ 4115878 w 4277151"/>
              <a:gd name="connsiteY6" fmla="*/ 2552089 h 3246312"/>
              <a:gd name="connsiteX0" fmla="*/ 4115878 w 4300380"/>
              <a:gd name="connsiteY0" fmla="*/ 2552089 h 3246312"/>
              <a:gd name="connsiteX1" fmla="*/ 4270257 w 4300380"/>
              <a:gd name="connsiteY1" fmla="*/ 2777720 h 3246312"/>
              <a:gd name="connsiteX2" fmla="*/ 4080252 w 4300380"/>
              <a:gd name="connsiteY2" fmla="*/ 2837096 h 3246312"/>
              <a:gd name="connsiteX3" fmla="*/ 2762091 w 4300380"/>
              <a:gd name="connsiteY3" fmla="*/ 3027102 h 3246312"/>
              <a:gd name="connsiteX4" fmla="*/ 244522 w 4300380"/>
              <a:gd name="connsiteY4" fmla="*/ 3027102 h 3246312"/>
              <a:gd name="connsiteX5" fmla="*/ 363275 w 4300380"/>
              <a:gd name="connsiteY5" fmla="*/ 165148 h 3246312"/>
              <a:gd name="connsiteX6" fmla="*/ 2595836 w 4300380"/>
              <a:gd name="connsiteY6" fmla="*/ 580785 h 3246312"/>
              <a:gd name="connsiteX7" fmla="*/ 4115878 w 4300380"/>
              <a:gd name="connsiteY7" fmla="*/ 2552089 h 3246312"/>
              <a:gd name="connsiteX0" fmla="*/ 4115878 w 4252211"/>
              <a:gd name="connsiteY0" fmla="*/ 2552089 h 3246312"/>
              <a:gd name="connsiteX1" fmla="*/ 4175254 w 4252211"/>
              <a:gd name="connsiteY1" fmla="*/ 2706468 h 3246312"/>
              <a:gd name="connsiteX2" fmla="*/ 4080252 w 4252211"/>
              <a:gd name="connsiteY2" fmla="*/ 2837096 h 3246312"/>
              <a:gd name="connsiteX3" fmla="*/ 2762091 w 4252211"/>
              <a:gd name="connsiteY3" fmla="*/ 3027102 h 3246312"/>
              <a:gd name="connsiteX4" fmla="*/ 244522 w 4252211"/>
              <a:gd name="connsiteY4" fmla="*/ 3027102 h 3246312"/>
              <a:gd name="connsiteX5" fmla="*/ 363275 w 4252211"/>
              <a:gd name="connsiteY5" fmla="*/ 165148 h 3246312"/>
              <a:gd name="connsiteX6" fmla="*/ 2595836 w 4252211"/>
              <a:gd name="connsiteY6" fmla="*/ 580785 h 3246312"/>
              <a:gd name="connsiteX7" fmla="*/ 4115878 w 4252211"/>
              <a:gd name="connsiteY7" fmla="*/ 2552089 h 3246312"/>
              <a:gd name="connsiteX0" fmla="*/ 4115878 w 4238844"/>
              <a:gd name="connsiteY0" fmla="*/ 2552089 h 3246312"/>
              <a:gd name="connsiteX1" fmla="*/ 4141388 w 4238844"/>
              <a:gd name="connsiteY1" fmla="*/ 2706468 h 3246312"/>
              <a:gd name="connsiteX2" fmla="*/ 4080252 w 4238844"/>
              <a:gd name="connsiteY2" fmla="*/ 2837096 h 3246312"/>
              <a:gd name="connsiteX3" fmla="*/ 2762091 w 4238844"/>
              <a:gd name="connsiteY3" fmla="*/ 3027102 h 3246312"/>
              <a:gd name="connsiteX4" fmla="*/ 244522 w 4238844"/>
              <a:gd name="connsiteY4" fmla="*/ 3027102 h 3246312"/>
              <a:gd name="connsiteX5" fmla="*/ 363275 w 4238844"/>
              <a:gd name="connsiteY5" fmla="*/ 165148 h 3246312"/>
              <a:gd name="connsiteX6" fmla="*/ 2595836 w 4238844"/>
              <a:gd name="connsiteY6" fmla="*/ 580785 h 3246312"/>
              <a:gd name="connsiteX7" fmla="*/ 4115878 w 4238844"/>
              <a:gd name="connsiteY7" fmla="*/ 2552089 h 3246312"/>
              <a:gd name="connsiteX0" fmla="*/ 4115878 w 4241387"/>
              <a:gd name="connsiteY0" fmla="*/ 2552089 h 3246312"/>
              <a:gd name="connsiteX1" fmla="*/ 4148161 w 4241387"/>
              <a:gd name="connsiteY1" fmla="*/ 2692921 h 3246312"/>
              <a:gd name="connsiteX2" fmla="*/ 4080252 w 4241387"/>
              <a:gd name="connsiteY2" fmla="*/ 2837096 h 3246312"/>
              <a:gd name="connsiteX3" fmla="*/ 2762091 w 4241387"/>
              <a:gd name="connsiteY3" fmla="*/ 3027102 h 3246312"/>
              <a:gd name="connsiteX4" fmla="*/ 244522 w 4241387"/>
              <a:gd name="connsiteY4" fmla="*/ 3027102 h 3246312"/>
              <a:gd name="connsiteX5" fmla="*/ 363275 w 4241387"/>
              <a:gd name="connsiteY5" fmla="*/ 165148 h 3246312"/>
              <a:gd name="connsiteX6" fmla="*/ 2595836 w 4241387"/>
              <a:gd name="connsiteY6" fmla="*/ 580785 h 3246312"/>
              <a:gd name="connsiteX7" fmla="*/ 4115878 w 4241387"/>
              <a:gd name="connsiteY7" fmla="*/ 2552089 h 3246312"/>
              <a:gd name="connsiteX0" fmla="*/ 4115878 w 4241387"/>
              <a:gd name="connsiteY0" fmla="*/ 2552089 h 3246312"/>
              <a:gd name="connsiteX1" fmla="*/ 4148161 w 4241387"/>
              <a:gd name="connsiteY1" fmla="*/ 2692921 h 3246312"/>
              <a:gd name="connsiteX2" fmla="*/ 4080252 w 4241387"/>
              <a:gd name="connsiteY2" fmla="*/ 2837096 h 3246312"/>
              <a:gd name="connsiteX3" fmla="*/ 2762091 w 4241387"/>
              <a:gd name="connsiteY3" fmla="*/ 3027102 h 3246312"/>
              <a:gd name="connsiteX4" fmla="*/ 244522 w 4241387"/>
              <a:gd name="connsiteY4" fmla="*/ 3027102 h 3246312"/>
              <a:gd name="connsiteX5" fmla="*/ 363275 w 4241387"/>
              <a:gd name="connsiteY5" fmla="*/ 165148 h 3246312"/>
              <a:gd name="connsiteX6" fmla="*/ 2595836 w 4241387"/>
              <a:gd name="connsiteY6" fmla="*/ 580785 h 3246312"/>
              <a:gd name="connsiteX7" fmla="*/ 4115878 w 4241387"/>
              <a:gd name="connsiteY7" fmla="*/ 2552089 h 324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387" h="3246312">
                <a:moveTo>
                  <a:pt x="4115878" y="2552089"/>
                </a:moveTo>
                <a:cubicBezTo>
                  <a:pt x="4374599" y="2904112"/>
                  <a:pt x="4154099" y="2645420"/>
                  <a:pt x="4148161" y="2692921"/>
                </a:cubicBezTo>
                <a:cubicBezTo>
                  <a:pt x="4121903" y="2530449"/>
                  <a:pt x="4311264" y="2781399"/>
                  <a:pt x="4080252" y="2837096"/>
                </a:cubicBezTo>
                <a:cubicBezTo>
                  <a:pt x="3849240" y="2892793"/>
                  <a:pt x="3401379" y="2995434"/>
                  <a:pt x="2762091" y="3027102"/>
                </a:cubicBezTo>
                <a:cubicBezTo>
                  <a:pt x="2122803" y="3058770"/>
                  <a:pt x="644325" y="3504094"/>
                  <a:pt x="244522" y="3027102"/>
                </a:cubicBezTo>
                <a:cubicBezTo>
                  <a:pt x="-155281" y="2550110"/>
                  <a:pt x="-28611" y="572867"/>
                  <a:pt x="363275" y="165148"/>
                </a:cubicBezTo>
                <a:cubicBezTo>
                  <a:pt x="755161" y="-242572"/>
                  <a:pt x="1974361" y="184941"/>
                  <a:pt x="2595836" y="580785"/>
                </a:cubicBezTo>
                <a:cubicBezTo>
                  <a:pt x="3217311" y="976629"/>
                  <a:pt x="3857157" y="2200066"/>
                  <a:pt x="4115878" y="25520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152883" y="-359345"/>
            <a:ext cx="10720667" cy="114748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K</a:t>
            </a:r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valitetsområden – ram för ’intern målbild’ </a:t>
            </a:r>
            <a:endParaRPr lang="sv-S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6789" y="2623528"/>
            <a:ext cx="1605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Forsknings-infrastruktur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513" y="4201081"/>
            <a:ext cx="2753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Kompetensförsörjning och kompetensutveckling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1022" y="3505784"/>
            <a:ext cx="186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Utveckling och förnyelse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768" y="4389835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Samverkan och ömsesidigt lärande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53408" y="3228359"/>
            <a:ext cx="191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God forskningssed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7176" y="5874703"/>
            <a:ext cx="199303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Rekrytering är öppen, transparent och meritbaserad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895" y="1590282"/>
            <a:ext cx="213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Kännedom om etiska principer och praxis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679" y="3233152"/>
            <a:ext cx="246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Vetenskaplig integritet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6291" y="2410675"/>
            <a:ext cx="244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Hantering av misstankar om oredlighet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2050" y="2257969"/>
            <a:ext cx="182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Resurseffektivitet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6543" y="1938197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Tillgänglighet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66839" y="977274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Långsiktig planering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1729" y="1336566"/>
            <a:ext cx="189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Vetenskaplig och teknisk utveckling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74441" y="921386"/>
            <a:ext cx="251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Kreativ och öppen vetenskaplig diskussion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28080" y="2435986"/>
            <a:ext cx="259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Medarbetarnas kompetens tas till vara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24008" y="1644724"/>
            <a:ext cx="274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arbetsmiljö, gott ledar- och medarbetarskap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3451" y="3208008"/>
            <a:ext cx="182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Aktivt JLV-arbete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21140" y="943951"/>
            <a:ext cx="215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Nationellt och inter-nationellt samarbete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962651" y="336292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Samverkan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28194" y="1685356"/>
            <a:ext cx="1555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Samspel med utbildningarna</a:t>
            </a:r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72523" y="2447141"/>
            <a:ext cx="210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Strategisk diskussion som förs på alla nivåer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022657" y="3643905"/>
            <a:ext cx="206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Öppen publicering/ öppen data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59567" y="5559207"/>
            <a:ext cx="2748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Kommunikation av resultat och tillgängliggörande av data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13521" y="5655272"/>
            <a:ext cx="241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Stöd för att utveckla resultat till innovationer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17169" y="4826898"/>
            <a:ext cx="336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Policys och riktlinjer för data, publikationer och beslutsunderlag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63686" y="5197903"/>
            <a:ext cx="257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Systematisk kompetens-försörjningsplanering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3855" y="4582504"/>
            <a:ext cx="217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Stöd för utveckling och etablering av forskare tidigt i karriären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2562" y="5886135"/>
            <a:ext cx="2131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Incitament och stöd för kompetens-utveckling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85231" y="4774181"/>
            <a:ext cx="2418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Strategisk utveckling av samverkan med omgivande samhälle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1743" y="6276582"/>
            <a:ext cx="258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Incitament för samverkan och nyttiggörande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F1DD89-B1E4-3E47-B4F3-6EC41F5D4931}"/>
              </a:ext>
            </a:extLst>
          </p:cNvPr>
          <p:cNvSpPr txBox="1"/>
          <p:nvPr/>
        </p:nvSpPr>
        <p:spPr>
          <a:xfrm>
            <a:off x="1139255" y="72651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dirty="0">
                <a:highlight>
                  <a:srgbClr val="FFFF00"/>
                </a:highlight>
              </a:rPr>
              <a:t>Utvecklad baserat på prefektsamtalen</a:t>
            </a:r>
          </a:p>
        </p:txBody>
      </p:sp>
    </p:spTree>
    <p:extLst>
      <p:ext uri="{BB962C8B-B14F-4D97-AF65-F5344CB8AC3E}">
        <p14:creationId xmlns:p14="http://schemas.microsoft.com/office/powerpoint/2010/main" val="32536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ruta 41">
            <a:extLst>
              <a:ext uri="{FF2B5EF4-FFF2-40B4-BE49-F238E27FC236}">
                <a16:creationId xmlns:a16="http://schemas.microsoft.com/office/drawing/2014/main" id="{177ACD71-810F-6846-B838-C97C33D03EB6}"/>
              </a:ext>
            </a:extLst>
          </p:cNvPr>
          <p:cNvSpPr txBox="1"/>
          <p:nvPr/>
        </p:nvSpPr>
        <p:spPr>
          <a:xfrm>
            <a:off x="1086602" y="2845034"/>
            <a:ext cx="100018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2009 och 2018 =&gt; 2027… 2035…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Extern b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enchmarking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forskningens och miljöanalysens kvalitet </a:t>
            </a:r>
            <a:r>
              <a:rPr kumimoji="0" lang="sv-SE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dess förutsättningar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b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>
                <a:solidFill>
                  <a:srgbClr val="0070C0"/>
                </a:solidFill>
                <a:latin typeface="Calibri" panose="020F0502020204030204"/>
              </a:rPr>
              <a:t>NYTT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: Intern process mellan </a:t>
            </a:r>
            <a:r>
              <a:rPr lang="sv-SE" sz="2000" b="1" dirty="0" err="1">
                <a:solidFill>
                  <a:prstClr val="black"/>
                </a:solidFill>
                <a:latin typeface="Calibri" panose="020F0502020204030204"/>
              </a:rPr>
              <a:t>KoN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 =&gt; 2023… 2031…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Intern benchmarking (mot intern målbild) av forskningens och miljöanalysens förutsättningar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sv-SE" sz="2000" b="1" dirty="0">
                <a:solidFill>
                  <a:srgbClr val="0070C0"/>
                </a:solidFill>
                <a:latin typeface="Calibri" panose="020F0502020204030204"/>
              </a:rPr>
              <a:t>NYTT</a:t>
            </a: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: Uppföljning av åtgärder =&gt; 2024 - 2026… 2028 - 2030…</a:t>
            </a:r>
          </a:p>
          <a:p>
            <a:pPr lvl="0"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I samband med </a:t>
            </a:r>
            <a:r>
              <a:rPr lang="sv-SE" sz="2000" i="1" dirty="0">
                <a:solidFill>
                  <a:prstClr val="black"/>
                </a:solidFill>
                <a:latin typeface="Calibri" panose="020F0502020204030204"/>
              </a:rPr>
              <a:t>verksamhetsdialoger</a:t>
            </a: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 – institution-fakultet, fakultet-rektor, rektor-verksamhetsstöd/universitetsdirektör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5E5ABB-B082-8242-BC7F-F5EEB4081F65}"/>
              </a:ext>
            </a:extLst>
          </p:cNvPr>
          <p:cNvSpPr txBox="1"/>
          <p:nvPr/>
        </p:nvSpPr>
        <p:spPr>
          <a:xfrm>
            <a:off x="438411" y="3933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5079065-69DA-CF46-A0DE-433E3EA68160}"/>
              </a:ext>
            </a:extLst>
          </p:cNvPr>
          <p:cNvGrpSpPr/>
          <p:nvPr/>
        </p:nvGrpSpPr>
        <p:grpSpPr>
          <a:xfrm>
            <a:off x="506654" y="1511385"/>
            <a:ext cx="10531683" cy="1154296"/>
            <a:chOff x="506654" y="1724327"/>
            <a:chExt cx="10531683" cy="1154296"/>
          </a:xfrm>
        </p:grpSpPr>
        <p:sp>
          <p:nvSpPr>
            <p:cNvPr id="4" name="Höger 3">
              <a:extLst>
                <a:ext uri="{FF2B5EF4-FFF2-40B4-BE49-F238E27FC236}">
                  <a16:creationId xmlns:a16="http://schemas.microsoft.com/office/drawing/2014/main" id="{74A7174E-9028-B040-831F-D1B1816589B1}"/>
                </a:ext>
              </a:extLst>
            </p:cNvPr>
            <p:cNvSpPr/>
            <p:nvPr/>
          </p:nvSpPr>
          <p:spPr>
            <a:xfrm>
              <a:off x="522738" y="2000631"/>
              <a:ext cx="10515599" cy="4166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A2D451-AC22-9541-B0D1-F8BDE921EE15}"/>
                </a:ext>
              </a:extLst>
            </p:cNvPr>
            <p:cNvSpPr/>
            <p:nvPr/>
          </p:nvSpPr>
          <p:spPr>
            <a:xfrm>
              <a:off x="346393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843D360-E498-194C-97AA-6B8A41CE7FAE}"/>
                </a:ext>
              </a:extLst>
            </p:cNvPr>
            <p:cNvSpPr/>
            <p:nvPr/>
          </p:nvSpPr>
          <p:spPr>
            <a:xfrm>
              <a:off x="5566212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438E94F2-548B-A342-908E-A8B270565B48}"/>
                </a:ext>
              </a:extLst>
            </p:cNvPr>
            <p:cNvSpPr/>
            <p:nvPr/>
          </p:nvSpPr>
          <p:spPr>
            <a:xfrm>
              <a:off x="766849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5BA952E-F848-AA44-987A-7EEC7647F0B5}"/>
                </a:ext>
              </a:extLst>
            </p:cNvPr>
            <p:cNvSpPr/>
            <p:nvPr/>
          </p:nvSpPr>
          <p:spPr>
            <a:xfrm>
              <a:off x="9770769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8277A7D-376C-404E-950C-9D44E087D92E}"/>
                </a:ext>
              </a:extLst>
            </p:cNvPr>
            <p:cNvSpPr/>
            <p:nvPr/>
          </p:nvSpPr>
          <p:spPr>
            <a:xfrm>
              <a:off x="451507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7E13FACA-09A0-7E47-9EA2-97A630373E34}"/>
                </a:ext>
              </a:extLst>
            </p:cNvPr>
            <p:cNvSpPr/>
            <p:nvPr/>
          </p:nvSpPr>
          <p:spPr>
            <a:xfrm>
              <a:off x="504064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DB39BBAC-66BB-1F4D-A67D-CD8E17EB52C3}"/>
                </a:ext>
              </a:extLst>
            </p:cNvPr>
            <p:cNvSpPr/>
            <p:nvPr/>
          </p:nvSpPr>
          <p:spPr>
            <a:xfrm>
              <a:off x="39895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B6B9516-8807-594C-83A8-C677AFFA53C4}"/>
                </a:ext>
              </a:extLst>
            </p:cNvPr>
            <p:cNvSpPr/>
            <p:nvPr/>
          </p:nvSpPr>
          <p:spPr>
            <a:xfrm>
              <a:off x="661735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FF990B79-27DD-AA4F-93B0-AC84A69215A5}"/>
                </a:ext>
              </a:extLst>
            </p:cNvPr>
            <p:cNvSpPr/>
            <p:nvPr/>
          </p:nvSpPr>
          <p:spPr>
            <a:xfrm>
              <a:off x="714292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A33305C-D5D0-7D45-B578-F1EC9FA6493C}"/>
                </a:ext>
              </a:extLst>
            </p:cNvPr>
            <p:cNvSpPr/>
            <p:nvPr/>
          </p:nvSpPr>
          <p:spPr>
            <a:xfrm>
              <a:off x="609178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30A1476-2AC3-0E45-802E-9CB1DD0F518E}"/>
                </a:ext>
              </a:extLst>
            </p:cNvPr>
            <p:cNvSpPr/>
            <p:nvPr/>
          </p:nvSpPr>
          <p:spPr>
            <a:xfrm>
              <a:off x="871963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2AC322-3C9E-6340-8E3D-2C9C9D395B2C}"/>
                </a:ext>
              </a:extLst>
            </p:cNvPr>
            <p:cNvSpPr/>
            <p:nvPr/>
          </p:nvSpPr>
          <p:spPr>
            <a:xfrm>
              <a:off x="92452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321719FD-5ADB-854F-AD26-3625B8A65E6A}"/>
                </a:ext>
              </a:extLst>
            </p:cNvPr>
            <p:cNvSpPr/>
            <p:nvPr/>
          </p:nvSpPr>
          <p:spPr>
            <a:xfrm>
              <a:off x="819406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EB50045-797C-AF4A-986F-1E119FF3BB41}"/>
                </a:ext>
              </a:extLst>
            </p:cNvPr>
            <p:cNvSpPr txBox="1"/>
            <p:nvPr/>
          </p:nvSpPr>
          <p:spPr>
            <a:xfrm>
              <a:off x="506654" y="17243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5557FAD1-CD1E-694C-85FA-3129B444E13A}"/>
                </a:ext>
              </a:extLst>
            </p:cNvPr>
            <p:cNvSpPr txBox="1"/>
            <p:nvPr/>
          </p:nvSpPr>
          <p:spPr>
            <a:xfrm>
              <a:off x="3178417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35297FE5-F348-214D-8B6A-6181CDDC5508}"/>
                </a:ext>
              </a:extLst>
            </p:cNvPr>
            <p:cNvSpPr txBox="1"/>
            <p:nvPr/>
          </p:nvSpPr>
          <p:spPr>
            <a:xfrm>
              <a:off x="7356174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CF32F21C-49FD-F04F-BC43-68FF52893E13}"/>
                </a:ext>
              </a:extLst>
            </p:cNvPr>
            <p:cNvSpPr txBox="1"/>
            <p:nvPr/>
          </p:nvSpPr>
          <p:spPr>
            <a:xfrm>
              <a:off x="9445678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dirty="0">
                  <a:solidFill>
                    <a:prstClr val="black"/>
                  </a:solidFill>
                  <a:latin typeface="Calibri" panose="020F0502020204030204"/>
                </a:rPr>
                <a:t>2035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559E91E7-2BDF-594B-9632-90B4321E22C0}"/>
                </a:ext>
              </a:extLst>
            </p:cNvPr>
            <p:cNvSpPr/>
            <p:nvPr/>
          </p:nvSpPr>
          <p:spPr>
            <a:xfrm>
              <a:off x="812074" y="2231517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E9D53B6-3269-5E41-B36B-6E15BBE1098B}"/>
                </a:ext>
              </a:extLst>
            </p:cNvPr>
            <p:cNvSpPr txBox="1"/>
            <p:nvPr/>
          </p:nvSpPr>
          <p:spPr>
            <a:xfrm>
              <a:off x="5259821" y="17389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0E0B1E9-E032-C944-BC9E-E5656633F136}"/>
                </a:ext>
              </a:extLst>
            </p:cNvPr>
            <p:cNvSpPr txBox="1"/>
            <p:nvPr/>
          </p:nvSpPr>
          <p:spPr>
            <a:xfrm>
              <a:off x="546320" y="2503027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B2AF3E15-FDAA-4D4B-9D78-AF7393B6E85F}"/>
                </a:ext>
              </a:extLst>
            </p:cNvPr>
            <p:cNvSpPr txBox="1"/>
            <p:nvPr/>
          </p:nvSpPr>
          <p:spPr>
            <a:xfrm>
              <a:off x="5308288" y="250511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E9C7B7F4-CAB6-F24A-B233-1F872D4E53AB}"/>
                </a:ext>
              </a:extLst>
            </p:cNvPr>
            <p:cNvSpPr txBox="1"/>
            <p:nvPr/>
          </p:nvSpPr>
          <p:spPr>
            <a:xfrm>
              <a:off x="7327062" y="2507203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406BABBA-95D2-564A-B782-FEB8EB250CE0}"/>
                </a:ext>
              </a:extLst>
            </p:cNvPr>
            <p:cNvSpPr txBox="1"/>
            <p:nvPr/>
          </p:nvSpPr>
          <p:spPr>
            <a:xfrm>
              <a:off x="9521200" y="249676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5C6CB431-8150-3A4C-9763-8BE97DC17D24}"/>
                </a:ext>
              </a:extLst>
            </p:cNvPr>
            <p:cNvSpPr txBox="1"/>
            <p:nvPr/>
          </p:nvSpPr>
          <p:spPr>
            <a:xfrm>
              <a:off x="3120414" y="2509291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</p:grpSp>
      <p:sp>
        <p:nvSpPr>
          <p:cNvPr id="43" name="Höger klammerparentes 42">
            <a:extLst>
              <a:ext uri="{FF2B5EF4-FFF2-40B4-BE49-F238E27FC236}">
                <a16:creationId xmlns:a16="http://schemas.microsoft.com/office/drawing/2014/main" id="{935C4A41-321A-4947-98EF-212E2C31CEEA}"/>
              </a:ext>
            </a:extLst>
          </p:cNvPr>
          <p:cNvSpPr/>
          <p:nvPr/>
        </p:nvSpPr>
        <p:spPr>
          <a:xfrm>
            <a:off x="10724541" y="3018773"/>
            <a:ext cx="313150" cy="1402915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F44099C1-3F25-3A41-A611-E9A52C36CC8C}"/>
              </a:ext>
            </a:extLst>
          </p:cNvPr>
          <p:cNvSpPr txBox="1"/>
          <p:nvPr/>
        </p:nvSpPr>
        <p:spPr>
          <a:xfrm>
            <a:off x="11125374" y="359183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Åtgärder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A677A9C2-05B9-F24E-9E55-E432994C3558}"/>
              </a:ext>
            </a:extLst>
          </p:cNvPr>
          <p:cNvSpPr/>
          <p:nvPr/>
        </p:nvSpPr>
        <p:spPr>
          <a:xfrm>
            <a:off x="964474" y="2920482"/>
            <a:ext cx="45719" cy="2546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CD1837C-386C-BA45-BA44-8255A3B3D963}"/>
              </a:ext>
            </a:extLst>
          </p:cNvPr>
          <p:cNvSpPr/>
          <p:nvPr/>
        </p:nvSpPr>
        <p:spPr>
          <a:xfrm>
            <a:off x="963076" y="3847779"/>
            <a:ext cx="45719" cy="2546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453FB98-EA8B-2E4D-818A-9241B84DAA82}"/>
              </a:ext>
            </a:extLst>
          </p:cNvPr>
          <p:cNvSpPr/>
          <p:nvPr/>
        </p:nvSpPr>
        <p:spPr>
          <a:xfrm>
            <a:off x="963990" y="4762183"/>
            <a:ext cx="45719" cy="2546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ubrik 1">
            <a:extLst>
              <a:ext uri="{FF2B5EF4-FFF2-40B4-BE49-F238E27FC236}">
                <a16:creationId xmlns:a16="http://schemas.microsoft.com/office/drawing/2014/main" id="{2231A58F-F333-6847-81F3-45BEAD772815}"/>
              </a:ext>
            </a:extLst>
          </p:cNvPr>
          <p:cNvSpPr txBox="1">
            <a:spLocks/>
          </p:cNvSpPr>
          <p:nvPr/>
        </p:nvSpPr>
        <p:spPr>
          <a:xfrm>
            <a:off x="1095684" y="553082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Regelbunden uppföljning</a:t>
            </a:r>
            <a:r>
              <a:rPr lang="sv-SE" dirty="0">
                <a:highlight>
                  <a:srgbClr val="FFFF00"/>
                </a:highlight>
              </a:rPr>
              <a:t/>
            </a:r>
            <a:br>
              <a:rPr lang="sv-SE" dirty="0">
                <a:highlight>
                  <a:srgbClr val="FFFF00"/>
                </a:highlight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26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449700"/>
              </p:ext>
            </p:extLst>
          </p:nvPr>
        </p:nvGraphicFramePr>
        <p:xfrm>
          <a:off x="1708879" y="4646951"/>
          <a:ext cx="4125859" cy="185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reeform 9"/>
          <p:cNvSpPr/>
          <p:nvPr/>
        </p:nvSpPr>
        <p:spPr>
          <a:xfrm rot="21405644">
            <a:off x="5068" y="5421761"/>
            <a:ext cx="11395881" cy="1907332"/>
          </a:xfrm>
          <a:custGeom>
            <a:avLst/>
            <a:gdLst>
              <a:gd name="connsiteX0" fmla="*/ 0 w 11395881"/>
              <a:gd name="connsiteY0" fmla="*/ 2088107 h 2879677"/>
              <a:gd name="connsiteX1" fmla="*/ 11395881 w 11395881"/>
              <a:gd name="connsiteY1" fmla="*/ 0 h 2879677"/>
              <a:gd name="connsiteX2" fmla="*/ 10672549 w 11395881"/>
              <a:gd name="connsiteY2" fmla="*/ 2852382 h 2879677"/>
              <a:gd name="connsiteX3" fmla="*/ 0 w 11395881"/>
              <a:gd name="connsiteY3" fmla="*/ 2879677 h 2879677"/>
              <a:gd name="connsiteX4" fmla="*/ 0 w 11395881"/>
              <a:gd name="connsiteY4" fmla="*/ 2088107 h 287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881" h="2879677">
                <a:moveTo>
                  <a:pt x="0" y="2088107"/>
                </a:moveTo>
                <a:lnTo>
                  <a:pt x="11395881" y="0"/>
                </a:lnTo>
                <a:lnTo>
                  <a:pt x="10672549" y="2852382"/>
                </a:lnTo>
                <a:lnTo>
                  <a:pt x="0" y="2879677"/>
                </a:lnTo>
                <a:lnTo>
                  <a:pt x="0" y="2088107"/>
                </a:lnTo>
                <a:close/>
              </a:path>
            </a:pathLst>
          </a:custGeom>
          <a:gradFill flip="none" rotWithShape="1">
            <a:gsLst>
              <a:gs pos="0">
                <a:srgbClr val="7AA06C">
                  <a:tint val="66000"/>
                  <a:satMod val="160000"/>
                </a:srgbClr>
              </a:gs>
              <a:gs pos="50000">
                <a:srgbClr val="7AA06C">
                  <a:tint val="44500"/>
                  <a:satMod val="160000"/>
                </a:srgbClr>
              </a:gs>
              <a:gs pos="100000">
                <a:srgbClr val="7AA06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Freeform 11"/>
          <p:cNvSpPr/>
          <p:nvPr/>
        </p:nvSpPr>
        <p:spPr>
          <a:xfrm rot="237757">
            <a:off x="1863425" y="6046295"/>
            <a:ext cx="1507062" cy="681064"/>
          </a:xfrm>
          <a:custGeom>
            <a:avLst/>
            <a:gdLst>
              <a:gd name="connsiteX0" fmla="*/ 1596788 w 1596788"/>
              <a:gd name="connsiteY0" fmla="*/ 300250 h 586853"/>
              <a:gd name="connsiteX1" fmla="*/ 95534 w 1596788"/>
              <a:gd name="connsiteY1" fmla="*/ 586853 h 586853"/>
              <a:gd name="connsiteX2" fmla="*/ 0 w 1596788"/>
              <a:gd name="connsiteY2" fmla="*/ 0 h 586853"/>
              <a:gd name="connsiteX3" fmla="*/ 1596788 w 1596788"/>
              <a:gd name="connsiteY3" fmla="*/ 300250 h 5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788" h="586853">
                <a:moveTo>
                  <a:pt x="1596788" y="300250"/>
                </a:moveTo>
                <a:lnTo>
                  <a:pt x="95534" y="586853"/>
                </a:lnTo>
                <a:lnTo>
                  <a:pt x="0" y="0"/>
                </a:lnTo>
                <a:lnTo>
                  <a:pt x="1596788" y="300250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Right Arrow 15"/>
          <p:cNvSpPr/>
          <p:nvPr/>
        </p:nvSpPr>
        <p:spPr>
          <a:xfrm rot="21083013">
            <a:off x="4843199" y="5619892"/>
            <a:ext cx="1719618" cy="34096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34871905-B1B8-9D4B-B75F-20FAADFF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226" y="1894738"/>
            <a:ext cx="9862885" cy="2998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>
                <a:cs typeface="Arial" panose="020B0604020202020204" pitchFamily="34" charset="0"/>
              </a:rPr>
              <a:t>Systematiska rutiner och processer </a:t>
            </a:r>
            <a:r>
              <a:rPr lang="sv-SE" sz="1800" dirty="0">
                <a:cs typeface="Arial" panose="020B0604020202020204" pitchFamily="34" charset="0"/>
              </a:rPr>
              <a:t>för att kontinuerligt förbättra förutsättningarna för att bedriva forskning och miljöanalys av hög kvalitet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1800" b="1" dirty="0">
                <a:solidFill>
                  <a:srgbClr val="0070C0"/>
                </a:solidFill>
                <a:cs typeface="Arial" panose="020B0604020202020204" pitchFamily="34" charset="0"/>
              </a:rPr>
              <a:t>Analysera</a:t>
            </a:r>
            <a:r>
              <a:rPr lang="sv-SE" sz="1800" dirty="0">
                <a:cs typeface="Arial" panose="020B0604020202020204" pitchFamily="34" charset="0"/>
              </a:rPr>
              <a:t> – h</a:t>
            </a:r>
            <a:r>
              <a:rPr lang="sv-SE" sz="1800" dirty="0"/>
              <a:t>ur vi ligger till i förhållande till en intern målbild/till omvärlden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1800" b="1" dirty="0">
                <a:solidFill>
                  <a:srgbClr val="0070C0"/>
                </a:solidFill>
              </a:rPr>
              <a:t>Identifiera </a:t>
            </a:r>
            <a:r>
              <a:rPr lang="sv-SE" sz="1800" dirty="0"/>
              <a:t>– behov av åtgärder för förbättring/utveckling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1800" b="1" dirty="0">
                <a:solidFill>
                  <a:srgbClr val="0070C0"/>
                </a:solidFill>
              </a:rPr>
              <a:t>Genomföra </a:t>
            </a:r>
            <a:r>
              <a:rPr lang="sv-SE" sz="1800" dirty="0"/>
              <a:t>– åtgärder för förbättring/utveckling – </a:t>
            </a:r>
            <a:r>
              <a:rPr lang="sv-SE" sz="1800" b="1" dirty="0">
                <a:solidFill>
                  <a:srgbClr val="0070C0"/>
                </a:solidFill>
              </a:rPr>
              <a:t>kontinuerligt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1800" b="1" dirty="0">
                <a:solidFill>
                  <a:srgbClr val="0070C0"/>
                </a:solidFill>
              </a:rPr>
              <a:t>Följa upp </a:t>
            </a:r>
            <a:r>
              <a:rPr lang="sv-SE" sz="1800" dirty="0"/>
              <a:t>– genomförande och resultat av åtgärder – </a:t>
            </a:r>
            <a:r>
              <a:rPr lang="sv-SE" sz="1800" b="1" dirty="0">
                <a:solidFill>
                  <a:srgbClr val="0070C0"/>
                </a:solidFill>
              </a:rPr>
              <a:t>årligen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21" name="Rubrik 3">
            <a:extLst>
              <a:ext uri="{FF2B5EF4-FFF2-40B4-BE49-F238E27FC236}">
                <a16:creationId xmlns:a16="http://schemas.microsoft.com/office/drawing/2014/main" id="{2B0CCC87-764D-0A47-8C8D-21C97EF39F24}"/>
              </a:ext>
            </a:extLst>
          </p:cNvPr>
          <p:cNvSpPr txBox="1">
            <a:spLocks/>
          </p:cNvSpPr>
          <p:nvPr/>
        </p:nvSpPr>
        <p:spPr>
          <a:xfrm>
            <a:off x="983184" y="905523"/>
            <a:ext cx="9862886" cy="120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Kvalitetssäkringen ”</a:t>
            </a:r>
            <a:r>
              <a:rPr lang="sv-SE" sz="3200" i="1" dirty="0">
                <a:latin typeface="Arial Black" panose="020B0604020202020204" pitchFamily="34" charset="0"/>
                <a:cs typeface="Arial Black" panose="020B0604020202020204" pitchFamily="34" charset="0"/>
              </a:rPr>
              <a:t>säkrad”</a:t>
            </a:r>
          </a:p>
        </p:txBody>
      </p:sp>
      <p:sp>
        <p:nvSpPr>
          <p:cNvPr id="22" name="Höger klammerparentes 21">
            <a:extLst>
              <a:ext uri="{FF2B5EF4-FFF2-40B4-BE49-F238E27FC236}">
                <a16:creationId xmlns:a16="http://schemas.microsoft.com/office/drawing/2014/main" id="{23C59BDD-AC6A-2046-9363-1A65A10B4433}"/>
              </a:ext>
            </a:extLst>
          </p:cNvPr>
          <p:cNvSpPr/>
          <p:nvPr/>
        </p:nvSpPr>
        <p:spPr>
          <a:xfrm>
            <a:off x="9123851" y="2714212"/>
            <a:ext cx="171450" cy="663879"/>
          </a:xfrm>
          <a:prstGeom prst="rightBrac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D77C9E67-F696-9D4B-ACFB-4812032FC8D2}"/>
              </a:ext>
            </a:extLst>
          </p:cNvPr>
          <p:cNvSpPr txBox="1"/>
          <p:nvPr/>
        </p:nvSpPr>
        <p:spPr>
          <a:xfrm>
            <a:off x="9361463" y="279289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b="1" dirty="0">
                <a:solidFill>
                  <a:srgbClr val="0070C0"/>
                </a:solidFill>
              </a:rPr>
              <a:t>vart 4de år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BFDA4BD-FB03-C54A-97C1-CACAB178F646}"/>
              </a:ext>
            </a:extLst>
          </p:cNvPr>
          <p:cNvSpPr txBox="1"/>
          <p:nvPr/>
        </p:nvSpPr>
        <p:spPr>
          <a:xfrm>
            <a:off x="3642610" y="433215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9F333FF-8B3F-B14E-AE84-3A2AAF0A8767}"/>
              </a:ext>
            </a:extLst>
          </p:cNvPr>
          <p:cNvSpPr txBox="1"/>
          <p:nvPr/>
        </p:nvSpPr>
        <p:spPr>
          <a:xfrm>
            <a:off x="4709406" y="52940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A3AFE39-65EF-AD46-A020-E761736CAAD8}"/>
              </a:ext>
            </a:extLst>
          </p:cNvPr>
          <p:cNvSpPr txBox="1"/>
          <p:nvPr/>
        </p:nvSpPr>
        <p:spPr>
          <a:xfrm>
            <a:off x="3707566" y="63758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10718A4-192E-E04B-9928-AD4CC5C3F024}"/>
              </a:ext>
            </a:extLst>
          </p:cNvPr>
          <p:cNvSpPr txBox="1"/>
          <p:nvPr/>
        </p:nvSpPr>
        <p:spPr>
          <a:xfrm>
            <a:off x="2643269" y="52965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b="1" dirty="0">
                <a:solidFill>
                  <a:srgbClr val="0070C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778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F02E66F-D577-1D4C-9E18-346897782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B404ACE-6849-7B47-A731-E18EA17B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45A2112-1DAA-F94B-AF9B-885AC6BD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2809248"/>
            <a:ext cx="9862886" cy="880197"/>
          </a:xfrm>
        </p:spPr>
        <p:txBody>
          <a:bodyPr/>
          <a:lstStyle/>
          <a:p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5. Vad innebär det för institutionerna?</a:t>
            </a:r>
          </a:p>
        </p:txBody>
      </p:sp>
    </p:spTree>
    <p:extLst>
      <p:ext uri="{BB962C8B-B14F-4D97-AF65-F5344CB8AC3E}">
        <p14:creationId xmlns:p14="http://schemas.microsoft.com/office/powerpoint/2010/main" val="37906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F5E5ABB-B082-8242-BC7F-F5EEB4081F65}"/>
              </a:ext>
            </a:extLst>
          </p:cNvPr>
          <p:cNvSpPr txBox="1"/>
          <p:nvPr/>
        </p:nvSpPr>
        <p:spPr>
          <a:xfrm>
            <a:off x="438411" y="3933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5079065-69DA-CF46-A0DE-433E3EA68160}"/>
              </a:ext>
            </a:extLst>
          </p:cNvPr>
          <p:cNvGrpSpPr/>
          <p:nvPr/>
        </p:nvGrpSpPr>
        <p:grpSpPr>
          <a:xfrm>
            <a:off x="911386" y="5153998"/>
            <a:ext cx="10531683" cy="1154296"/>
            <a:chOff x="506654" y="1724327"/>
            <a:chExt cx="10531683" cy="1154296"/>
          </a:xfrm>
        </p:grpSpPr>
        <p:sp>
          <p:nvSpPr>
            <p:cNvPr id="4" name="Höger 3">
              <a:extLst>
                <a:ext uri="{FF2B5EF4-FFF2-40B4-BE49-F238E27FC236}">
                  <a16:creationId xmlns:a16="http://schemas.microsoft.com/office/drawing/2014/main" id="{74A7174E-9028-B040-831F-D1B1816589B1}"/>
                </a:ext>
              </a:extLst>
            </p:cNvPr>
            <p:cNvSpPr/>
            <p:nvPr/>
          </p:nvSpPr>
          <p:spPr>
            <a:xfrm>
              <a:off x="522738" y="2000631"/>
              <a:ext cx="10515599" cy="4166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A2D451-AC22-9541-B0D1-F8BDE921EE15}"/>
                </a:ext>
              </a:extLst>
            </p:cNvPr>
            <p:cNvSpPr/>
            <p:nvPr/>
          </p:nvSpPr>
          <p:spPr>
            <a:xfrm>
              <a:off x="346393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843D360-E498-194C-97AA-6B8A41CE7FAE}"/>
                </a:ext>
              </a:extLst>
            </p:cNvPr>
            <p:cNvSpPr/>
            <p:nvPr/>
          </p:nvSpPr>
          <p:spPr>
            <a:xfrm>
              <a:off x="5566212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438E94F2-548B-A342-908E-A8B270565B48}"/>
                </a:ext>
              </a:extLst>
            </p:cNvPr>
            <p:cNvSpPr/>
            <p:nvPr/>
          </p:nvSpPr>
          <p:spPr>
            <a:xfrm>
              <a:off x="766849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5BA952E-F848-AA44-987A-7EEC7647F0B5}"/>
                </a:ext>
              </a:extLst>
            </p:cNvPr>
            <p:cNvSpPr/>
            <p:nvPr/>
          </p:nvSpPr>
          <p:spPr>
            <a:xfrm>
              <a:off x="9770769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8277A7D-376C-404E-950C-9D44E087D92E}"/>
                </a:ext>
              </a:extLst>
            </p:cNvPr>
            <p:cNvSpPr/>
            <p:nvPr/>
          </p:nvSpPr>
          <p:spPr>
            <a:xfrm>
              <a:off x="451507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7E13FACA-09A0-7E47-9EA2-97A630373E34}"/>
                </a:ext>
              </a:extLst>
            </p:cNvPr>
            <p:cNvSpPr/>
            <p:nvPr/>
          </p:nvSpPr>
          <p:spPr>
            <a:xfrm>
              <a:off x="504064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DB39BBAC-66BB-1F4D-A67D-CD8E17EB52C3}"/>
                </a:ext>
              </a:extLst>
            </p:cNvPr>
            <p:cNvSpPr/>
            <p:nvPr/>
          </p:nvSpPr>
          <p:spPr>
            <a:xfrm>
              <a:off x="39895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B6B9516-8807-594C-83A8-C677AFFA53C4}"/>
                </a:ext>
              </a:extLst>
            </p:cNvPr>
            <p:cNvSpPr/>
            <p:nvPr/>
          </p:nvSpPr>
          <p:spPr>
            <a:xfrm>
              <a:off x="661735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FF990B79-27DD-AA4F-93B0-AC84A69215A5}"/>
                </a:ext>
              </a:extLst>
            </p:cNvPr>
            <p:cNvSpPr/>
            <p:nvPr/>
          </p:nvSpPr>
          <p:spPr>
            <a:xfrm>
              <a:off x="714292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A33305C-D5D0-7D45-B578-F1EC9FA6493C}"/>
                </a:ext>
              </a:extLst>
            </p:cNvPr>
            <p:cNvSpPr/>
            <p:nvPr/>
          </p:nvSpPr>
          <p:spPr>
            <a:xfrm>
              <a:off x="609178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30A1476-2AC3-0E45-802E-9CB1DD0F518E}"/>
                </a:ext>
              </a:extLst>
            </p:cNvPr>
            <p:cNvSpPr/>
            <p:nvPr/>
          </p:nvSpPr>
          <p:spPr>
            <a:xfrm>
              <a:off x="871963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2AC322-3C9E-6340-8E3D-2C9C9D395B2C}"/>
                </a:ext>
              </a:extLst>
            </p:cNvPr>
            <p:cNvSpPr/>
            <p:nvPr/>
          </p:nvSpPr>
          <p:spPr>
            <a:xfrm>
              <a:off x="92452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321719FD-5ADB-854F-AD26-3625B8A65E6A}"/>
                </a:ext>
              </a:extLst>
            </p:cNvPr>
            <p:cNvSpPr/>
            <p:nvPr/>
          </p:nvSpPr>
          <p:spPr>
            <a:xfrm>
              <a:off x="819406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EB50045-797C-AF4A-986F-1E119FF3BB41}"/>
                </a:ext>
              </a:extLst>
            </p:cNvPr>
            <p:cNvSpPr txBox="1"/>
            <p:nvPr/>
          </p:nvSpPr>
          <p:spPr>
            <a:xfrm>
              <a:off x="506654" y="17243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5557FAD1-CD1E-694C-85FA-3129B444E13A}"/>
                </a:ext>
              </a:extLst>
            </p:cNvPr>
            <p:cNvSpPr txBox="1"/>
            <p:nvPr/>
          </p:nvSpPr>
          <p:spPr>
            <a:xfrm>
              <a:off x="3178417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35297FE5-F348-214D-8B6A-6181CDDC5508}"/>
                </a:ext>
              </a:extLst>
            </p:cNvPr>
            <p:cNvSpPr txBox="1"/>
            <p:nvPr/>
          </p:nvSpPr>
          <p:spPr>
            <a:xfrm>
              <a:off x="7356174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CF32F21C-49FD-F04F-BC43-68FF52893E13}"/>
                </a:ext>
              </a:extLst>
            </p:cNvPr>
            <p:cNvSpPr txBox="1"/>
            <p:nvPr/>
          </p:nvSpPr>
          <p:spPr>
            <a:xfrm>
              <a:off x="9445678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dirty="0">
                  <a:solidFill>
                    <a:prstClr val="black"/>
                  </a:solidFill>
                  <a:latin typeface="Calibri" panose="020F0502020204030204"/>
                </a:rPr>
                <a:t>2035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559E91E7-2BDF-594B-9632-90B4321E22C0}"/>
                </a:ext>
              </a:extLst>
            </p:cNvPr>
            <p:cNvSpPr/>
            <p:nvPr/>
          </p:nvSpPr>
          <p:spPr>
            <a:xfrm>
              <a:off x="812074" y="2231517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E9D53B6-3269-5E41-B36B-6E15BBE1098B}"/>
                </a:ext>
              </a:extLst>
            </p:cNvPr>
            <p:cNvSpPr txBox="1"/>
            <p:nvPr/>
          </p:nvSpPr>
          <p:spPr>
            <a:xfrm>
              <a:off x="5259821" y="17389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0E0B1E9-E032-C944-BC9E-E5656633F136}"/>
                </a:ext>
              </a:extLst>
            </p:cNvPr>
            <p:cNvSpPr txBox="1"/>
            <p:nvPr/>
          </p:nvSpPr>
          <p:spPr>
            <a:xfrm>
              <a:off x="546320" y="2503027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B2AF3E15-FDAA-4D4B-9D78-AF7393B6E85F}"/>
                </a:ext>
              </a:extLst>
            </p:cNvPr>
            <p:cNvSpPr txBox="1"/>
            <p:nvPr/>
          </p:nvSpPr>
          <p:spPr>
            <a:xfrm>
              <a:off x="5308288" y="250511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E9C7B7F4-CAB6-F24A-B233-1F872D4E53AB}"/>
                </a:ext>
              </a:extLst>
            </p:cNvPr>
            <p:cNvSpPr txBox="1"/>
            <p:nvPr/>
          </p:nvSpPr>
          <p:spPr>
            <a:xfrm>
              <a:off x="7327062" y="2507203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406BABBA-95D2-564A-B782-FEB8EB250CE0}"/>
                </a:ext>
              </a:extLst>
            </p:cNvPr>
            <p:cNvSpPr txBox="1"/>
            <p:nvPr/>
          </p:nvSpPr>
          <p:spPr>
            <a:xfrm>
              <a:off x="9521200" y="249676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5C6CB431-8150-3A4C-9763-8BE97DC17D24}"/>
                </a:ext>
              </a:extLst>
            </p:cNvPr>
            <p:cNvSpPr txBox="1"/>
            <p:nvPr/>
          </p:nvSpPr>
          <p:spPr>
            <a:xfrm>
              <a:off x="3120414" y="2509291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</p:grpSp>
      <p:sp>
        <p:nvSpPr>
          <p:cNvPr id="58" name="Platshållare för innehåll 4">
            <a:extLst>
              <a:ext uri="{FF2B5EF4-FFF2-40B4-BE49-F238E27FC236}">
                <a16:creationId xmlns:a16="http://schemas.microsoft.com/office/drawing/2014/main" id="{FC43F351-5AFE-1847-8B1D-B38AAF05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04" y="1647724"/>
            <a:ext cx="9862886" cy="3648517"/>
          </a:xfrm>
        </p:spPr>
        <p:txBody>
          <a:bodyPr/>
          <a:lstStyle/>
          <a:p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Vart fjärde år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v-SE" sz="1800" dirty="0"/>
              <a:t>Varannan gång = </a:t>
            </a:r>
            <a:r>
              <a:rPr lang="sv-SE" sz="1800" dirty="0" err="1"/>
              <a:t>KoN</a:t>
            </a:r>
            <a:r>
              <a:rPr lang="sv-SE" sz="1800" dirty="0"/>
              <a:t>; varannan gång = intern process</a:t>
            </a:r>
          </a:p>
          <a:p>
            <a:pPr lvl="1"/>
            <a:r>
              <a:rPr lang="sv-SE" sz="1800" b="1" dirty="0"/>
              <a:t>Nulägesanalys / självvärdering</a:t>
            </a:r>
            <a:r>
              <a:rPr lang="sv-SE" sz="1800" dirty="0"/>
              <a:t> med stöd av </a:t>
            </a:r>
            <a:r>
              <a:rPr lang="sv-SE" sz="1800" b="1" dirty="0"/>
              <a:t>dialogverktyg</a:t>
            </a:r>
          </a:p>
          <a:p>
            <a:pPr lvl="1"/>
            <a:r>
              <a:rPr lang="sv-SE" sz="1800" dirty="0"/>
              <a:t>Resulterar i </a:t>
            </a:r>
            <a:r>
              <a:rPr lang="sv-SE" sz="1800" b="1" dirty="0"/>
              <a:t>kvalitetsrapport</a:t>
            </a:r>
            <a:r>
              <a:rPr lang="sv-SE" sz="1800" dirty="0"/>
              <a:t> med prioriterade åtgärder (mall finns)</a:t>
            </a:r>
          </a:p>
          <a:p>
            <a:pPr lvl="1"/>
            <a:r>
              <a:rPr lang="sv-SE" sz="1800" b="1" dirty="0"/>
              <a:t>Kvalitetsdialog</a:t>
            </a:r>
            <a:r>
              <a:rPr lang="sv-SE" sz="1800" dirty="0"/>
              <a:t> (integrerat med verksamhetsdialogen) med fakultetsledningen med utgångspunkt i kvalitetsrapporten</a:t>
            </a:r>
          </a:p>
          <a:p>
            <a:pPr marL="249238" lvl="1" indent="0">
              <a:buNone/>
            </a:pPr>
            <a:endParaRPr lang="sv-SE" sz="1600" dirty="0"/>
          </a:p>
          <a:p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Årligen </a:t>
            </a:r>
          </a:p>
          <a:p>
            <a:pPr lvl="1"/>
            <a:r>
              <a:rPr lang="sv-SE" sz="1800" b="1" dirty="0"/>
              <a:t>Uppföljning</a:t>
            </a:r>
            <a:r>
              <a:rPr lang="sv-SE" sz="1800" dirty="0"/>
              <a:t> av implementering av kvalitetsåtgärder i samband med verksamhetsdialogen med fakultetsledningen</a:t>
            </a:r>
          </a:p>
          <a:p>
            <a:pPr marL="249238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2793" y="2537684"/>
            <a:ext cx="8669483" cy="1159302"/>
          </a:xfrm>
        </p:spPr>
        <p:txBody>
          <a:bodyPr/>
          <a:lstStyle/>
          <a:p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Kvalitetssäkringssystem för forskning och miljöanalys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22313" y="2881422"/>
            <a:ext cx="8710445" cy="3422791"/>
          </a:xfrm>
        </p:spPr>
        <p:txBody>
          <a:bodyPr/>
          <a:lstStyle/>
          <a:p>
            <a:pPr marL="0" indent="0">
              <a:buNone/>
            </a:pPr>
            <a:endParaRPr lang="sv-SE" sz="2000" dirty="0"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cs typeface="Arial Black" panose="020B0604020202020204" pitchFamily="34" charset="0"/>
            </a:endParaRPr>
          </a:p>
          <a:p>
            <a:r>
              <a:rPr lang="sv-SE" sz="2000" dirty="0">
                <a:cs typeface="Arial Black" panose="020B0604020202020204" pitchFamily="34" charset="0"/>
              </a:rPr>
              <a:t>Pilot med start höst 2022</a:t>
            </a:r>
          </a:p>
          <a:p>
            <a:r>
              <a:rPr lang="sv-SE" sz="2000" dirty="0">
                <a:cs typeface="Arial Black" panose="020B0604020202020204" pitchFamily="34" charset="0"/>
              </a:rPr>
              <a:t>Varför?</a:t>
            </a:r>
          </a:p>
          <a:p>
            <a:r>
              <a:rPr lang="sv-SE" sz="2000" dirty="0">
                <a:cs typeface="Arial Black" panose="020B0604020202020204" pitchFamily="34" charset="0"/>
              </a:rPr>
              <a:t>Arbetsprocessen</a:t>
            </a:r>
          </a:p>
          <a:p>
            <a:r>
              <a:rPr lang="sv-SE" sz="2000" dirty="0">
                <a:cs typeface="Arial Black" panose="020B0604020202020204" pitchFamily="34" charset="0"/>
              </a:rPr>
              <a:t>Kvalitetssäkringssystemet</a:t>
            </a:r>
          </a:p>
          <a:p>
            <a:r>
              <a:rPr lang="sv-SE" sz="2000" dirty="0">
                <a:cs typeface="Arial Black" panose="020B0604020202020204" pitchFamily="34" charset="0"/>
              </a:rPr>
              <a:t>Vad innebär det för institutionerna?</a:t>
            </a:r>
          </a:p>
          <a:p>
            <a:pPr marL="0" indent="0">
              <a:buNone/>
            </a:pPr>
            <a:endParaRPr lang="sv-SE" sz="2000" dirty="0"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026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F5E5ABB-B082-8242-BC7F-F5EEB4081F65}"/>
              </a:ext>
            </a:extLst>
          </p:cNvPr>
          <p:cNvSpPr txBox="1"/>
          <p:nvPr/>
        </p:nvSpPr>
        <p:spPr>
          <a:xfrm>
            <a:off x="438411" y="3933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5079065-69DA-CF46-A0DE-433E3EA68160}"/>
              </a:ext>
            </a:extLst>
          </p:cNvPr>
          <p:cNvGrpSpPr/>
          <p:nvPr/>
        </p:nvGrpSpPr>
        <p:grpSpPr>
          <a:xfrm>
            <a:off x="911386" y="5153998"/>
            <a:ext cx="10531683" cy="1154296"/>
            <a:chOff x="506654" y="1724327"/>
            <a:chExt cx="10531683" cy="1154296"/>
          </a:xfrm>
        </p:grpSpPr>
        <p:sp>
          <p:nvSpPr>
            <p:cNvPr id="4" name="Höger 3">
              <a:extLst>
                <a:ext uri="{FF2B5EF4-FFF2-40B4-BE49-F238E27FC236}">
                  <a16:creationId xmlns:a16="http://schemas.microsoft.com/office/drawing/2014/main" id="{74A7174E-9028-B040-831F-D1B1816589B1}"/>
                </a:ext>
              </a:extLst>
            </p:cNvPr>
            <p:cNvSpPr/>
            <p:nvPr/>
          </p:nvSpPr>
          <p:spPr>
            <a:xfrm>
              <a:off x="522738" y="2000631"/>
              <a:ext cx="10515599" cy="4166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A2D451-AC22-9541-B0D1-F8BDE921EE15}"/>
                </a:ext>
              </a:extLst>
            </p:cNvPr>
            <p:cNvSpPr/>
            <p:nvPr/>
          </p:nvSpPr>
          <p:spPr>
            <a:xfrm>
              <a:off x="346393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843D360-E498-194C-97AA-6B8A41CE7FAE}"/>
                </a:ext>
              </a:extLst>
            </p:cNvPr>
            <p:cNvSpPr/>
            <p:nvPr/>
          </p:nvSpPr>
          <p:spPr>
            <a:xfrm>
              <a:off x="5566212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438E94F2-548B-A342-908E-A8B270565B48}"/>
                </a:ext>
              </a:extLst>
            </p:cNvPr>
            <p:cNvSpPr/>
            <p:nvPr/>
          </p:nvSpPr>
          <p:spPr>
            <a:xfrm>
              <a:off x="7668492" y="2229429"/>
              <a:ext cx="45719" cy="2546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5BA952E-F848-AA44-987A-7EEC7647F0B5}"/>
                </a:ext>
              </a:extLst>
            </p:cNvPr>
            <p:cNvSpPr/>
            <p:nvPr/>
          </p:nvSpPr>
          <p:spPr>
            <a:xfrm>
              <a:off x="9770769" y="2229429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8277A7D-376C-404E-950C-9D44E087D92E}"/>
                </a:ext>
              </a:extLst>
            </p:cNvPr>
            <p:cNvSpPr/>
            <p:nvPr/>
          </p:nvSpPr>
          <p:spPr>
            <a:xfrm>
              <a:off x="451507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7E13FACA-09A0-7E47-9EA2-97A630373E34}"/>
                </a:ext>
              </a:extLst>
            </p:cNvPr>
            <p:cNvSpPr/>
            <p:nvPr/>
          </p:nvSpPr>
          <p:spPr>
            <a:xfrm>
              <a:off x="504064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DB39BBAC-66BB-1F4D-A67D-CD8E17EB52C3}"/>
                </a:ext>
              </a:extLst>
            </p:cNvPr>
            <p:cNvSpPr/>
            <p:nvPr/>
          </p:nvSpPr>
          <p:spPr>
            <a:xfrm>
              <a:off x="39895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B6B9516-8807-594C-83A8-C677AFFA53C4}"/>
                </a:ext>
              </a:extLst>
            </p:cNvPr>
            <p:cNvSpPr/>
            <p:nvPr/>
          </p:nvSpPr>
          <p:spPr>
            <a:xfrm>
              <a:off x="661735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FF990B79-27DD-AA4F-93B0-AC84A69215A5}"/>
                </a:ext>
              </a:extLst>
            </p:cNvPr>
            <p:cNvSpPr/>
            <p:nvPr/>
          </p:nvSpPr>
          <p:spPr>
            <a:xfrm>
              <a:off x="714292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A33305C-D5D0-7D45-B578-F1EC9FA6493C}"/>
                </a:ext>
              </a:extLst>
            </p:cNvPr>
            <p:cNvSpPr/>
            <p:nvPr/>
          </p:nvSpPr>
          <p:spPr>
            <a:xfrm>
              <a:off x="609178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30A1476-2AC3-0E45-802E-9CB1DD0F518E}"/>
                </a:ext>
              </a:extLst>
            </p:cNvPr>
            <p:cNvSpPr/>
            <p:nvPr/>
          </p:nvSpPr>
          <p:spPr>
            <a:xfrm>
              <a:off x="871963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2AC322-3C9E-6340-8E3D-2C9C9D395B2C}"/>
                </a:ext>
              </a:extLst>
            </p:cNvPr>
            <p:cNvSpPr/>
            <p:nvPr/>
          </p:nvSpPr>
          <p:spPr>
            <a:xfrm>
              <a:off x="924520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321719FD-5ADB-854F-AD26-3625B8A65E6A}"/>
                </a:ext>
              </a:extLst>
            </p:cNvPr>
            <p:cNvSpPr/>
            <p:nvPr/>
          </p:nvSpPr>
          <p:spPr>
            <a:xfrm>
              <a:off x="8194062" y="2229429"/>
              <a:ext cx="45719" cy="2546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EB50045-797C-AF4A-986F-1E119FF3BB41}"/>
                </a:ext>
              </a:extLst>
            </p:cNvPr>
            <p:cNvSpPr txBox="1"/>
            <p:nvPr/>
          </p:nvSpPr>
          <p:spPr>
            <a:xfrm>
              <a:off x="506654" y="17243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5557FAD1-CD1E-694C-85FA-3129B444E13A}"/>
                </a:ext>
              </a:extLst>
            </p:cNvPr>
            <p:cNvSpPr txBox="1"/>
            <p:nvPr/>
          </p:nvSpPr>
          <p:spPr>
            <a:xfrm>
              <a:off x="3178417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35297FE5-F348-214D-8B6A-6181CDDC5508}"/>
                </a:ext>
              </a:extLst>
            </p:cNvPr>
            <p:cNvSpPr txBox="1"/>
            <p:nvPr/>
          </p:nvSpPr>
          <p:spPr>
            <a:xfrm>
              <a:off x="7356174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CF32F21C-49FD-F04F-BC43-68FF52893E13}"/>
                </a:ext>
              </a:extLst>
            </p:cNvPr>
            <p:cNvSpPr txBox="1"/>
            <p:nvPr/>
          </p:nvSpPr>
          <p:spPr>
            <a:xfrm>
              <a:off x="9445678" y="17368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dirty="0">
                  <a:solidFill>
                    <a:prstClr val="black"/>
                  </a:solidFill>
                  <a:latin typeface="Calibri" panose="020F0502020204030204"/>
                </a:rPr>
                <a:t>2035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559E91E7-2BDF-594B-9632-90B4321E22C0}"/>
                </a:ext>
              </a:extLst>
            </p:cNvPr>
            <p:cNvSpPr/>
            <p:nvPr/>
          </p:nvSpPr>
          <p:spPr>
            <a:xfrm>
              <a:off x="812074" y="2231517"/>
              <a:ext cx="45719" cy="25464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E9D53B6-3269-5E41-B36B-6E15BBE1098B}"/>
                </a:ext>
              </a:extLst>
            </p:cNvPr>
            <p:cNvSpPr txBox="1"/>
            <p:nvPr/>
          </p:nvSpPr>
          <p:spPr>
            <a:xfrm>
              <a:off x="5259821" y="17389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0E0B1E9-E032-C944-BC9E-E5656633F136}"/>
                </a:ext>
              </a:extLst>
            </p:cNvPr>
            <p:cNvSpPr txBox="1"/>
            <p:nvPr/>
          </p:nvSpPr>
          <p:spPr>
            <a:xfrm>
              <a:off x="546320" y="2503027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B2AF3E15-FDAA-4D4B-9D78-AF7393B6E85F}"/>
                </a:ext>
              </a:extLst>
            </p:cNvPr>
            <p:cNvSpPr txBox="1"/>
            <p:nvPr/>
          </p:nvSpPr>
          <p:spPr>
            <a:xfrm>
              <a:off x="5308288" y="250511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E9C7B7F4-CAB6-F24A-B233-1F872D4E53AB}"/>
                </a:ext>
              </a:extLst>
            </p:cNvPr>
            <p:cNvSpPr txBox="1"/>
            <p:nvPr/>
          </p:nvSpPr>
          <p:spPr>
            <a:xfrm>
              <a:off x="7327062" y="2507203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406BABBA-95D2-564A-B782-FEB8EB250CE0}"/>
                </a:ext>
              </a:extLst>
            </p:cNvPr>
            <p:cNvSpPr txBox="1"/>
            <p:nvPr/>
          </p:nvSpPr>
          <p:spPr>
            <a:xfrm>
              <a:off x="9521200" y="2496765"/>
              <a:ext cx="571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5C6CB431-8150-3A4C-9763-8BE97DC17D24}"/>
                </a:ext>
              </a:extLst>
            </p:cNvPr>
            <p:cNvSpPr txBox="1"/>
            <p:nvPr/>
          </p:nvSpPr>
          <p:spPr>
            <a:xfrm>
              <a:off x="3120414" y="2509291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</a:t>
              </a:r>
            </a:p>
          </p:txBody>
        </p:sp>
      </p:grpSp>
      <p:sp>
        <p:nvSpPr>
          <p:cNvPr id="58" name="Platshållare för innehåll 4">
            <a:extLst>
              <a:ext uri="{FF2B5EF4-FFF2-40B4-BE49-F238E27FC236}">
                <a16:creationId xmlns:a16="http://schemas.microsoft.com/office/drawing/2014/main" id="{FC43F351-5AFE-1847-8B1D-B38AAF05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04" y="1647724"/>
            <a:ext cx="9862886" cy="3648517"/>
          </a:xfrm>
        </p:spPr>
        <p:txBody>
          <a:bodyPr/>
          <a:lstStyle/>
          <a:p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Vart fjärde år </a:t>
            </a:r>
            <a:endParaRPr lang="sv-SE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lvl="1"/>
            <a:r>
              <a:rPr lang="sv-SE" sz="1800" dirty="0"/>
              <a:t>Varannan gång = </a:t>
            </a:r>
            <a:r>
              <a:rPr lang="sv-SE" sz="1800" dirty="0" err="1">
                <a:highlight>
                  <a:srgbClr val="FFFF00"/>
                </a:highlight>
              </a:rPr>
              <a:t>KoN</a:t>
            </a:r>
            <a:r>
              <a:rPr lang="sv-SE" sz="1800" dirty="0">
                <a:highlight>
                  <a:srgbClr val="FFFF00"/>
                </a:highlight>
              </a:rPr>
              <a:t>; </a:t>
            </a:r>
            <a:r>
              <a:rPr lang="sv-SE" sz="1800" dirty="0"/>
              <a:t>varannan gång = intern process</a:t>
            </a:r>
          </a:p>
          <a:p>
            <a:pPr lvl="1"/>
            <a:r>
              <a:rPr lang="sv-SE" sz="1800" b="1" dirty="0"/>
              <a:t>Nulägesanalys / självvärdering </a:t>
            </a:r>
            <a:r>
              <a:rPr lang="sv-SE" sz="1800" dirty="0"/>
              <a:t>med stöd av </a:t>
            </a:r>
            <a:r>
              <a:rPr lang="sv-SE" sz="1800" b="1" dirty="0"/>
              <a:t>dialogverktyg</a:t>
            </a:r>
          </a:p>
          <a:p>
            <a:pPr lvl="1"/>
            <a:r>
              <a:rPr lang="sv-SE" sz="1800" dirty="0"/>
              <a:t>Resulterar i </a:t>
            </a:r>
            <a:r>
              <a:rPr lang="sv-SE" sz="1800" b="1" dirty="0"/>
              <a:t>kvalitetsrapport</a:t>
            </a:r>
            <a:r>
              <a:rPr lang="sv-SE" sz="1800" dirty="0"/>
              <a:t> med prioriterade åtgärder (mall finns)</a:t>
            </a:r>
          </a:p>
          <a:p>
            <a:pPr lvl="1"/>
            <a:r>
              <a:rPr lang="sv-SE" sz="1800" b="1" dirty="0"/>
              <a:t>Kvalitetsdialog</a:t>
            </a:r>
            <a:r>
              <a:rPr lang="sv-SE" sz="1800" dirty="0"/>
              <a:t> (integrerat med </a:t>
            </a:r>
            <a:r>
              <a:rPr lang="sv-SE" sz="1800" dirty="0">
                <a:highlight>
                  <a:srgbClr val="FFFF00"/>
                </a:highlight>
              </a:rPr>
              <a:t>verksamhetsdialogen</a:t>
            </a:r>
            <a:r>
              <a:rPr lang="sv-SE" sz="1800" dirty="0"/>
              <a:t>) med fakultetsledningen med utgångspunkt i kvalitetsrapporten</a:t>
            </a:r>
          </a:p>
          <a:p>
            <a:pPr marL="249238" lvl="1" indent="0">
              <a:buNone/>
            </a:pPr>
            <a:endParaRPr lang="sv-SE" sz="1600" dirty="0"/>
          </a:p>
          <a:p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Årligen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sv-SE" sz="1800" b="1" dirty="0"/>
              <a:t>Uppföljning</a:t>
            </a:r>
            <a:r>
              <a:rPr lang="sv-SE" sz="1800" dirty="0"/>
              <a:t> av implementering av kvalitetsåtgärder i samband med </a:t>
            </a:r>
            <a:r>
              <a:rPr lang="sv-SE" sz="1800" dirty="0">
                <a:highlight>
                  <a:srgbClr val="FFFF00"/>
                </a:highlight>
              </a:rPr>
              <a:t>verksamhetsdialogen</a:t>
            </a:r>
            <a:r>
              <a:rPr lang="sv-SE" sz="1800" dirty="0"/>
              <a:t> med fakultetsledningen</a:t>
            </a:r>
          </a:p>
          <a:p>
            <a:pPr marL="249238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29D44EB-D374-7946-90B1-E81DE4ECA229}"/>
              </a:ext>
            </a:extLst>
          </p:cNvPr>
          <p:cNvSpPr/>
          <p:nvPr/>
        </p:nvSpPr>
        <p:spPr>
          <a:xfrm>
            <a:off x="8255000" y="944256"/>
            <a:ext cx="3188069" cy="1583043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ysClr val="windowText" lastClr="000000"/>
                </a:solidFill>
              </a:rPr>
              <a:t>Mycket görs redan!</a:t>
            </a:r>
          </a:p>
        </p:txBody>
      </p:sp>
    </p:spTree>
    <p:extLst>
      <p:ext uri="{BB962C8B-B14F-4D97-AF65-F5344CB8AC3E}">
        <p14:creationId xmlns:p14="http://schemas.microsoft.com/office/powerpoint/2010/main" val="16610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-168013" y="4147963"/>
            <a:ext cx="5499785" cy="2834830"/>
          </a:xfrm>
          <a:custGeom>
            <a:avLst/>
            <a:gdLst>
              <a:gd name="connsiteX0" fmla="*/ 5255020 w 5499785"/>
              <a:gd name="connsiteY0" fmla="*/ 182299 h 2834830"/>
              <a:gd name="connsiteX1" fmla="*/ 1965282 w 5499785"/>
              <a:gd name="connsiteY1" fmla="*/ 266382 h 2834830"/>
              <a:gd name="connsiteX2" fmla="*/ 420261 w 5499785"/>
              <a:gd name="connsiteY2" fmla="*/ 1002106 h 2834830"/>
              <a:gd name="connsiteX3" fmla="*/ 367710 w 5499785"/>
              <a:gd name="connsiteY3" fmla="*/ 2547127 h 2834830"/>
              <a:gd name="connsiteX4" fmla="*/ 4708482 w 5499785"/>
              <a:gd name="connsiteY4" fmla="*/ 2610189 h 2834830"/>
              <a:gd name="connsiteX5" fmla="*/ 5255020 w 5499785"/>
              <a:gd name="connsiteY5" fmla="*/ 182299 h 283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9785" h="2834830">
                <a:moveTo>
                  <a:pt x="5255020" y="182299"/>
                </a:moveTo>
                <a:cubicBezTo>
                  <a:pt x="4797820" y="-208335"/>
                  <a:pt x="2771075" y="129747"/>
                  <a:pt x="1965282" y="266382"/>
                </a:cubicBezTo>
                <a:cubicBezTo>
                  <a:pt x="1159489" y="403017"/>
                  <a:pt x="686523" y="621982"/>
                  <a:pt x="420261" y="1002106"/>
                </a:cubicBezTo>
                <a:cubicBezTo>
                  <a:pt x="153999" y="1382230"/>
                  <a:pt x="-346993" y="2279113"/>
                  <a:pt x="367710" y="2547127"/>
                </a:cubicBezTo>
                <a:cubicBezTo>
                  <a:pt x="1082413" y="2815141"/>
                  <a:pt x="3888675" y="3002575"/>
                  <a:pt x="4708482" y="2610189"/>
                </a:cubicBezTo>
                <a:cubicBezTo>
                  <a:pt x="5528289" y="2217803"/>
                  <a:pt x="5712220" y="572933"/>
                  <a:pt x="5255020" y="1822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38" name="Freeform 37"/>
          <p:cNvSpPr/>
          <p:nvPr/>
        </p:nvSpPr>
        <p:spPr>
          <a:xfrm>
            <a:off x="4943145" y="4240460"/>
            <a:ext cx="6168450" cy="2743117"/>
          </a:xfrm>
          <a:custGeom>
            <a:avLst/>
            <a:gdLst>
              <a:gd name="connsiteX0" fmla="*/ 616827 w 6168450"/>
              <a:gd name="connsiteY0" fmla="*/ 194906 h 2743117"/>
              <a:gd name="connsiteX1" fmla="*/ 616827 w 6168450"/>
              <a:gd name="connsiteY1" fmla="*/ 2370547 h 2743117"/>
              <a:gd name="connsiteX2" fmla="*/ 5567200 w 6168450"/>
              <a:gd name="connsiteY2" fmla="*/ 2549223 h 2743117"/>
              <a:gd name="connsiteX3" fmla="*/ 5535669 w 6168450"/>
              <a:gd name="connsiteY3" fmla="*/ 373581 h 2743117"/>
              <a:gd name="connsiteX4" fmla="*/ 616827 w 6168450"/>
              <a:gd name="connsiteY4" fmla="*/ 194906 h 27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8450" h="2743117">
                <a:moveTo>
                  <a:pt x="616827" y="194906"/>
                </a:moveTo>
                <a:cubicBezTo>
                  <a:pt x="-202980" y="527734"/>
                  <a:pt x="-208235" y="1978161"/>
                  <a:pt x="616827" y="2370547"/>
                </a:cubicBezTo>
                <a:cubicBezTo>
                  <a:pt x="1441889" y="2762933"/>
                  <a:pt x="4747393" y="2882051"/>
                  <a:pt x="5567200" y="2549223"/>
                </a:cubicBezTo>
                <a:cubicBezTo>
                  <a:pt x="6387007" y="2216395"/>
                  <a:pt x="6360731" y="769471"/>
                  <a:pt x="5535669" y="373581"/>
                </a:cubicBezTo>
                <a:cubicBezTo>
                  <a:pt x="4710607" y="-22309"/>
                  <a:pt x="1436634" y="-137922"/>
                  <a:pt x="616827" y="1949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6" name="Freeform 35"/>
          <p:cNvSpPr/>
          <p:nvPr/>
        </p:nvSpPr>
        <p:spPr>
          <a:xfrm>
            <a:off x="5053675" y="486171"/>
            <a:ext cx="6748821" cy="3877796"/>
          </a:xfrm>
          <a:custGeom>
            <a:avLst/>
            <a:gdLst>
              <a:gd name="connsiteX0" fmla="*/ 587570 w 6748821"/>
              <a:gd name="connsiteY0" fmla="*/ 3739396 h 3877796"/>
              <a:gd name="connsiteX1" fmla="*/ 2185142 w 6748821"/>
              <a:gd name="connsiteY1" fmla="*/ 3844500 h 3877796"/>
              <a:gd name="connsiteX2" fmla="*/ 4728646 w 6748821"/>
              <a:gd name="connsiteY2" fmla="*/ 3833989 h 3877796"/>
              <a:gd name="connsiteX3" fmla="*/ 6263156 w 6748821"/>
              <a:gd name="connsiteY3" fmla="*/ 3350514 h 3877796"/>
              <a:gd name="connsiteX4" fmla="*/ 6399791 w 6748821"/>
              <a:gd name="connsiteY4" fmla="*/ 355065 h 3877796"/>
              <a:gd name="connsiteX5" fmla="*/ 1922384 w 6748821"/>
              <a:gd name="connsiteY5" fmla="*/ 376086 h 3877796"/>
              <a:gd name="connsiteX6" fmla="*/ 62053 w 6748821"/>
              <a:gd name="connsiteY6" fmla="*/ 3224389 h 3877796"/>
              <a:gd name="connsiteX7" fmla="*/ 587570 w 6748821"/>
              <a:gd name="connsiteY7" fmla="*/ 3739396 h 387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8821" h="3877796">
                <a:moveTo>
                  <a:pt x="587570" y="3739396"/>
                </a:moveTo>
                <a:cubicBezTo>
                  <a:pt x="941418" y="3842748"/>
                  <a:pt x="1494963" y="3828735"/>
                  <a:pt x="2185142" y="3844500"/>
                </a:cubicBezTo>
                <a:cubicBezTo>
                  <a:pt x="2875321" y="3860266"/>
                  <a:pt x="4048977" y="3916320"/>
                  <a:pt x="4728646" y="3833989"/>
                </a:cubicBezTo>
                <a:cubicBezTo>
                  <a:pt x="5408315" y="3751658"/>
                  <a:pt x="5984632" y="3930335"/>
                  <a:pt x="6263156" y="3350514"/>
                </a:cubicBezTo>
                <a:cubicBezTo>
                  <a:pt x="6541680" y="2770693"/>
                  <a:pt x="7123253" y="850803"/>
                  <a:pt x="6399791" y="355065"/>
                </a:cubicBezTo>
                <a:cubicBezTo>
                  <a:pt x="5676329" y="-140673"/>
                  <a:pt x="2978674" y="-102135"/>
                  <a:pt x="1922384" y="376086"/>
                </a:cubicBezTo>
                <a:cubicBezTo>
                  <a:pt x="866094" y="854307"/>
                  <a:pt x="277515" y="2665589"/>
                  <a:pt x="62053" y="3224389"/>
                </a:cubicBezTo>
                <a:cubicBezTo>
                  <a:pt x="-153409" y="3783189"/>
                  <a:pt x="233722" y="3636044"/>
                  <a:pt x="587570" y="373939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5" name="Freeform 34"/>
          <p:cNvSpPr/>
          <p:nvPr/>
        </p:nvSpPr>
        <p:spPr>
          <a:xfrm>
            <a:off x="2739594" y="867601"/>
            <a:ext cx="4105333" cy="2641577"/>
          </a:xfrm>
          <a:custGeom>
            <a:avLst/>
            <a:gdLst>
              <a:gd name="connsiteX0" fmla="*/ 1863937 w 4105333"/>
              <a:gd name="connsiteY0" fmla="*/ 2579792 h 2641577"/>
              <a:gd name="connsiteX1" fmla="*/ 3198751 w 4105333"/>
              <a:gd name="connsiteY1" fmla="*/ 2201420 h 2641577"/>
              <a:gd name="connsiteX2" fmla="*/ 3955496 w 4105333"/>
              <a:gd name="connsiteY2" fmla="*/ 1318551 h 2641577"/>
              <a:gd name="connsiteX3" fmla="*/ 4071109 w 4105333"/>
              <a:gd name="connsiteY3" fmla="*/ 393640 h 2641577"/>
              <a:gd name="connsiteX4" fmla="*/ 3955496 w 4105333"/>
              <a:gd name="connsiteY4" fmla="*/ 172923 h 2641577"/>
              <a:gd name="connsiteX5" fmla="*/ 3797840 w 4105333"/>
              <a:gd name="connsiteY5" fmla="*/ 88840 h 2641577"/>
              <a:gd name="connsiteX6" fmla="*/ 276875 w 4105333"/>
              <a:gd name="connsiteY6" fmla="*/ 88840 h 2641577"/>
              <a:gd name="connsiteX7" fmla="*/ 339937 w 4105333"/>
              <a:gd name="connsiteY7" fmla="*/ 1244978 h 2641577"/>
              <a:gd name="connsiteX8" fmla="*/ 1254337 w 4105333"/>
              <a:gd name="connsiteY8" fmla="*/ 2495709 h 2641577"/>
              <a:gd name="connsiteX9" fmla="*/ 1863937 w 4105333"/>
              <a:gd name="connsiteY9" fmla="*/ 2579792 h 26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5333" h="2641577">
                <a:moveTo>
                  <a:pt x="1863937" y="2579792"/>
                </a:moveTo>
                <a:cubicBezTo>
                  <a:pt x="2188006" y="2530744"/>
                  <a:pt x="2850158" y="2411627"/>
                  <a:pt x="3198751" y="2201420"/>
                </a:cubicBezTo>
                <a:cubicBezTo>
                  <a:pt x="3547344" y="1991213"/>
                  <a:pt x="3810103" y="1619848"/>
                  <a:pt x="3955496" y="1318551"/>
                </a:cubicBezTo>
                <a:cubicBezTo>
                  <a:pt x="4100889" y="1017254"/>
                  <a:pt x="4071109" y="584578"/>
                  <a:pt x="4071109" y="393640"/>
                </a:cubicBezTo>
                <a:cubicBezTo>
                  <a:pt x="4071109" y="202702"/>
                  <a:pt x="4001041" y="223723"/>
                  <a:pt x="3955496" y="172923"/>
                </a:cubicBezTo>
                <a:cubicBezTo>
                  <a:pt x="3909951" y="122123"/>
                  <a:pt x="4410943" y="102854"/>
                  <a:pt x="3797840" y="88840"/>
                </a:cubicBezTo>
                <a:cubicBezTo>
                  <a:pt x="3184737" y="74826"/>
                  <a:pt x="853192" y="-103850"/>
                  <a:pt x="276875" y="88840"/>
                </a:cubicBezTo>
                <a:cubicBezTo>
                  <a:pt x="-299442" y="281530"/>
                  <a:pt x="177027" y="843833"/>
                  <a:pt x="339937" y="1244978"/>
                </a:cubicBezTo>
                <a:cubicBezTo>
                  <a:pt x="502847" y="1646123"/>
                  <a:pt x="998585" y="2267985"/>
                  <a:pt x="1254337" y="2495709"/>
                </a:cubicBezTo>
                <a:cubicBezTo>
                  <a:pt x="1510089" y="2723433"/>
                  <a:pt x="1539868" y="2628840"/>
                  <a:pt x="1863937" y="257979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4" name="Freeform 33"/>
          <p:cNvSpPr/>
          <p:nvPr/>
        </p:nvSpPr>
        <p:spPr>
          <a:xfrm>
            <a:off x="-18891" y="1129262"/>
            <a:ext cx="4241387" cy="3246312"/>
          </a:xfrm>
          <a:custGeom>
            <a:avLst/>
            <a:gdLst>
              <a:gd name="connsiteX0" fmla="*/ 4115878 w 4277151"/>
              <a:gd name="connsiteY0" fmla="*/ 2552089 h 3246312"/>
              <a:gd name="connsiteX1" fmla="*/ 4080252 w 4277151"/>
              <a:gd name="connsiteY1" fmla="*/ 2837096 h 3246312"/>
              <a:gd name="connsiteX2" fmla="*/ 2762091 w 4277151"/>
              <a:gd name="connsiteY2" fmla="*/ 3027102 h 3246312"/>
              <a:gd name="connsiteX3" fmla="*/ 244522 w 4277151"/>
              <a:gd name="connsiteY3" fmla="*/ 3027102 h 3246312"/>
              <a:gd name="connsiteX4" fmla="*/ 363275 w 4277151"/>
              <a:gd name="connsiteY4" fmla="*/ 165148 h 3246312"/>
              <a:gd name="connsiteX5" fmla="*/ 2595836 w 4277151"/>
              <a:gd name="connsiteY5" fmla="*/ 580785 h 3246312"/>
              <a:gd name="connsiteX6" fmla="*/ 4115878 w 4277151"/>
              <a:gd name="connsiteY6" fmla="*/ 2552089 h 3246312"/>
              <a:gd name="connsiteX0" fmla="*/ 4115878 w 4300380"/>
              <a:gd name="connsiteY0" fmla="*/ 2552089 h 3246312"/>
              <a:gd name="connsiteX1" fmla="*/ 4270257 w 4300380"/>
              <a:gd name="connsiteY1" fmla="*/ 2777720 h 3246312"/>
              <a:gd name="connsiteX2" fmla="*/ 4080252 w 4300380"/>
              <a:gd name="connsiteY2" fmla="*/ 2837096 h 3246312"/>
              <a:gd name="connsiteX3" fmla="*/ 2762091 w 4300380"/>
              <a:gd name="connsiteY3" fmla="*/ 3027102 h 3246312"/>
              <a:gd name="connsiteX4" fmla="*/ 244522 w 4300380"/>
              <a:gd name="connsiteY4" fmla="*/ 3027102 h 3246312"/>
              <a:gd name="connsiteX5" fmla="*/ 363275 w 4300380"/>
              <a:gd name="connsiteY5" fmla="*/ 165148 h 3246312"/>
              <a:gd name="connsiteX6" fmla="*/ 2595836 w 4300380"/>
              <a:gd name="connsiteY6" fmla="*/ 580785 h 3246312"/>
              <a:gd name="connsiteX7" fmla="*/ 4115878 w 4300380"/>
              <a:gd name="connsiteY7" fmla="*/ 2552089 h 3246312"/>
              <a:gd name="connsiteX0" fmla="*/ 4115878 w 4252211"/>
              <a:gd name="connsiteY0" fmla="*/ 2552089 h 3246312"/>
              <a:gd name="connsiteX1" fmla="*/ 4175254 w 4252211"/>
              <a:gd name="connsiteY1" fmla="*/ 2706468 h 3246312"/>
              <a:gd name="connsiteX2" fmla="*/ 4080252 w 4252211"/>
              <a:gd name="connsiteY2" fmla="*/ 2837096 h 3246312"/>
              <a:gd name="connsiteX3" fmla="*/ 2762091 w 4252211"/>
              <a:gd name="connsiteY3" fmla="*/ 3027102 h 3246312"/>
              <a:gd name="connsiteX4" fmla="*/ 244522 w 4252211"/>
              <a:gd name="connsiteY4" fmla="*/ 3027102 h 3246312"/>
              <a:gd name="connsiteX5" fmla="*/ 363275 w 4252211"/>
              <a:gd name="connsiteY5" fmla="*/ 165148 h 3246312"/>
              <a:gd name="connsiteX6" fmla="*/ 2595836 w 4252211"/>
              <a:gd name="connsiteY6" fmla="*/ 580785 h 3246312"/>
              <a:gd name="connsiteX7" fmla="*/ 4115878 w 4252211"/>
              <a:gd name="connsiteY7" fmla="*/ 2552089 h 3246312"/>
              <a:gd name="connsiteX0" fmla="*/ 4115878 w 4238844"/>
              <a:gd name="connsiteY0" fmla="*/ 2552089 h 3246312"/>
              <a:gd name="connsiteX1" fmla="*/ 4141388 w 4238844"/>
              <a:gd name="connsiteY1" fmla="*/ 2706468 h 3246312"/>
              <a:gd name="connsiteX2" fmla="*/ 4080252 w 4238844"/>
              <a:gd name="connsiteY2" fmla="*/ 2837096 h 3246312"/>
              <a:gd name="connsiteX3" fmla="*/ 2762091 w 4238844"/>
              <a:gd name="connsiteY3" fmla="*/ 3027102 h 3246312"/>
              <a:gd name="connsiteX4" fmla="*/ 244522 w 4238844"/>
              <a:gd name="connsiteY4" fmla="*/ 3027102 h 3246312"/>
              <a:gd name="connsiteX5" fmla="*/ 363275 w 4238844"/>
              <a:gd name="connsiteY5" fmla="*/ 165148 h 3246312"/>
              <a:gd name="connsiteX6" fmla="*/ 2595836 w 4238844"/>
              <a:gd name="connsiteY6" fmla="*/ 580785 h 3246312"/>
              <a:gd name="connsiteX7" fmla="*/ 4115878 w 4238844"/>
              <a:gd name="connsiteY7" fmla="*/ 2552089 h 3246312"/>
              <a:gd name="connsiteX0" fmla="*/ 4115878 w 4241387"/>
              <a:gd name="connsiteY0" fmla="*/ 2552089 h 3246312"/>
              <a:gd name="connsiteX1" fmla="*/ 4148161 w 4241387"/>
              <a:gd name="connsiteY1" fmla="*/ 2692921 h 3246312"/>
              <a:gd name="connsiteX2" fmla="*/ 4080252 w 4241387"/>
              <a:gd name="connsiteY2" fmla="*/ 2837096 h 3246312"/>
              <a:gd name="connsiteX3" fmla="*/ 2762091 w 4241387"/>
              <a:gd name="connsiteY3" fmla="*/ 3027102 h 3246312"/>
              <a:gd name="connsiteX4" fmla="*/ 244522 w 4241387"/>
              <a:gd name="connsiteY4" fmla="*/ 3027102 h 3246312"/>
              <a:gd name="connsiteX5" fmla="*/ 363275 w 4241387"/>
              <a:gd name="connsiteY5" fmla="*/ 165148 h 3246312"/>
              <a:gd name="connsiteX6" fmla="*/ 2595836 w 4241387"/>
              <a:gd name="connsiteY6" fmla="*/ 580785 h 3246312"/>
              <a:gd name="connsiteX7" fmla="*/ 4115878 w 4241387"/>
              <a:gd name="connsiteY7" fmla="*/ 2552089 h 3246312"/>
              <a:gd name="connsiteX0" fmla="*/ 4115878 w 4241387"/>
              <a:gd name="connsiteY0" fmla="*/ 2552089 h 3246312"/>
              <a:gd name="connsiteX1" fmla="*/ 4148161 w 4241387"/>
              <a:gd name="connsiteY1" fmla="*/ 2692921 h 3246312"/>
              <a:gd name="connsiteX2" fmla="*/ 4080252 w 4241387"/>
              <a:gd name="connsiteY2" fmla="*/ 2837096 h 3246312"/>
              <a:gd name="connsiteX3" fmla="*/ 2762091 w 4241387"/>
              <a:gd name="connsiteY3" fmla="*/ 3027102 h 3246312"/>
              <a:gd name="connsiteX4" fmla="*/ 244522 w 4241387"/>
              <a:gd name="connsiteY4" fmla="*/ 3027102 h 3246312"/>
              <a:gd name="connsiteX5" fmla="*/ 363275 w 4241387"/>
              <a:gd name="connsiteY5" fmla="*/ 165148 h 3246312"/>
              <a:gd name="connsiteX6" fmla="*/ 2595836 w 4241387"/>
              <a:gd name="connsiteY6" fmla="*/ 580785 h 3246312"/>
              <a:gd name="connsiteX7" fmla="*/ 4115878 w 4241387"/>
              <a:gd name="connsiteY7" fmla="*/ 2552089 h 324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387" h="3246312">
                <a:moveTo>
                  <a:pt x="4115878" y="2552089"/>
                </a:moveTo>
                <a:cubicBezTo>
                  <a:pt x="4374599" y="2904112"/>
                  <a:pt x="4154099" y="2645420"/>
                  <a:pt x="4148161" y="2692921"/>
                </a:cubicBezTo>
                <a:cubicBezTo>
                  <a:pt x="4121903" y="2530449"/>
                  <a:pt x="4311264" y="2781399"/>
                  <a:pt x="4080252" y="2837096"/>
                </a:cubicBezTo>
                <a:cubicBezTo>
                  <a:pt x="3849240" y="2892793"/>
                  <a:pt x="3401379" y="2995434"/>
                  <a:pt x="2762091" y="3027102"/>
                </a:cubicBezTo>
                <a:cubicBezTo>
                  <a:pt x="2122803" y="3058770"/>
                  <a:pt x="644325" y="3504094"/>
                  <a:pt x="244522" y="3027102"/>
                </a:cubicBezTo>
                <a:cubicBezTo>
                  <a:pt x="-155281" y="2550110"/>
                  <a:pt x="-28611" y="572867"/>
                  <a:pt x="363275" y="165148"/>
                </a:cubicBezTo>
                <a:cubicBezTo>
                  <a:pt x="755161" y="-242572"/>
                  <a:pt x="1974361" y="184941"/>
                  <a:pt x="2595836" y="580785"/>
                </a:cubicBezTo>
                <a:cubicBezTo>
                  <a:pt x="3217311" y="976629"/>
                  <a:pt x="3857157" y="2200066"/>
                  <a:pt x="4115878" y="25520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-18891" y="2023"/>
            <a:ext cx="12210891" cy="947266"/>
          </a:xfr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v-SE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Intern process och </a:t>
            </a:r>
            <a:r>
              <a:rPr lang="sv-SE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KoN</a:t>
            </a:r>
            <a:r>
              <a:rPr lang="sv-SE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stödjer varandra                    </a:t>
            </a:r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v-SE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v-S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=&gt; underlättar och ger ökat utbyte av </a:t>
            </a:r>
            <a:r>
              <a:rPr lang="sv-S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sv-SE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6789" y="2623528"/>
            <a:ext cx="1605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Forsknings-infrastruktur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513" y="4201081"/>
            <a:ext cx="2753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Kompetensförsörjning och kompetensutveckling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1022" y="3505784"/>
            <a:ext cx="186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Utveckling och förnyelse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768" y="4389835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Samverkan och ömsesidigt lärande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53408" y="3228359"/>
            <a:ext cx="191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God forskningssed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7176" y="5874703"/>
            <a:ext cx="199303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Rekrytering är öppen, transparent och meritbaserad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895" y="1590282"/>
            <a:ext cx="213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Kännedom om etiska principer och praxis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679" y="3233152"/>
            <a:ext cx="246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Vetenskaplig integritet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6291" y="2410675"/>
            <a:ext cx="244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Hantering av misstankar om oredlighet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2050" y="2257969"/>
            <a:ext cx="182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Resurseffektivitet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6543" y="1938197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Tillgänglighet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66839" y="977274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Långsiktig planering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1729" y="1336566"/>
            <a:ext cx="189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Vetenskaplig och teknisk utveckling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74441" y="921386"/>
            <a:ext cx="251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Kreativ och öppen vetenskaplig diskussion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28080" y="2435986"/>
            <a:ext cx="259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Medarbetarnas kompetens tas till vara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24008" y="1644724"/>
            <a:ext cx="274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arbetsmiljö</a:t>
            </a:r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gott ledar- och medarbetarskap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3451" y="3208008"/>
            <a:ext cx="1775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Aktivt JLV-arbete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421140" y="943951"/>
            <a:ext cx="2159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Nationellt och inter-nationellt samarbete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676436" y="3292057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Samverkan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728194" y="1685356"/>
            <a:ext cx="155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Samspel med utbildningarna 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72523" y="2447141"/>
            <a:ext cx="2101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Strategisk diskussion som förs på alla nivåer 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22657" y="3643905"/>
            <a:ext cx="206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Öppen publicering/ öppen data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59567" y="5559207"/>
            <a:ext cx="274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Kommunikation av resultat och tillgängliggörande av data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13521" y="5655272"/>
            <a:ext cx="241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Stöd för att utveckla resultat till innovationer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17169" y="4826898"/>
            <a:ext cx="3362165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Policys och riktlinjer för data, publikationer och beslutsunderlag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63686" y="5197903"/>
            <a:ext cx="237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Systematisk kompetens-försörjningsplanering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6291" y="4697237"/>
            <a:ext cx="2170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Stöd för utveckling och etablering av forskare tidigt i karriären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5189" y="5798210"/>
            <a:ext cx="2131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Incitament och stöd för kompetens-utveckling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85231" y="4774181"/>
            <a:ext cx="2418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Strategisk utveckling av samverkan med omgivande samhälle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1743" y="6276582"/>
            <a:ext cx="2585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Incitament för samverkan och nyttiggörande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FDF9085-C9C5-E04E-AAD8-06EF6793D9A9}"/>
              </a:ext>
            </a:extLst>
          </p:cNvPr>
          <p:cNvSpPr txBox="1"/>
          <p:nvPr/>
        </p:nvSpPr>
        <p:spPr>
          <a:xfrm>
            <a:off x="-14979" y="6527880"/>
            <a:ext cx="6600280" cy="3280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dirty="0">
                <a:solidFill>
                  <a:srgbClr val="FF0000"/>
                </a:solidFill>
              </a:rPr>
              <a:t>Röd text </a:t>
            </a:r>
            <a:r>
              <a:rPr lang="sv-SE" dirty="0"/>
              <a:t>= överlapp mellan Kon-ramverk och kvalitetsområdena</a:t>
            </a:r>
          </a:p>
        </p:txBody>
      </p:sp>
    </p:spTree>
    <p:extLst>
      <p:ext uri="{BB962C8B-B14F-4D97-AF65-F5344CB8AC3E}">
        <p14:creationId xmlns:p14="http://schemas.microsoft.com/office/powerpoint/2010/main" val="3127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ubrik 1"/>
          <p:cNvSpPr txBox="1">
            <a:spLocks/>
          </p:cNvSpPr>
          <p:nvPr/>
        </p:nvSpPr>
        <p:spPr>
          <a:xfrm>
            <a:off x="824786" y="919352"/>
            <a:ext cx="11015134" cy="2031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Stöd för arbetet </a:t>
            </a:r>
            <a:r>
              <a:rPr lang="sv-S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Dialogverktyg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för att systematiskt bedöma läget i förhållande till målbild – en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sv-S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temperaturmätare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722" y="2347687"/>
            <a:ext cx="2731221" cy="33547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Frågor som kan stimulera till diskussion är till exempel: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Fungerar institutionens nuvarande arbetssätt?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Fungerar SLU:s/ fakultetens rutiner och processer?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 ansvarsfördelningen mellan institution, fakultet och universitet tydlig?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Finns ett adekvat och väl fungerande verksamhetsstöd?</a:t>
            </a:r>
            <a:endParaRPr lang="sv-SE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388" y="2347687"/>
            <a:ext cx="7498796" cy="4642535"/>
          </a:xfrm>
          <a:prstGeom prst="rect">
            <a:avLst/>
          </a:prstGeom>
          <a:noFill/>
          <a:ln w="6350">
            <a:solidFill>
              <a:srgbClr val="07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31" y="3385597"/>
            <a:ext cx="68389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12" y="5111932"/>
            <a:ext cx="6829425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12" y="2441390"/>
            <a:ext cx="6740975" cy="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3C19301-AB10-9445-82FC-95761C352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B763AC8-BD09-D541-A889-90BE3EFCF2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956484-A94F-2C48-980B-FCED134A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AB414A-6088-4B49-BA5B-D9B94361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F02E66F-D577-1D4C-9E18-346897782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B404ACE-6849-7B47-A731-E18EA17B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45A2112-1DAA-F94B-AF9B-885AC6BD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2809248"/>
            <a:ext cx="9862886" cy="880197"/>
          </a:xfrm>
        </p:spPr>
        <p:txBody>
          <a:bodyPr/>
          <a:lstStyle/>
          <a:p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1. Pilot med start </a:t>
            </a:r>
            <a:r>
              <a:rPr lang="sv-SE" strike="sngStrike" dirty="0">
                <a:latin typeface="Arial Black" panose="020B0604020202020204" pitchFamily="34" charset="0"/>
                <a:cs typeface="Arial Black" panose="020B0604020202020204" pitchFamily="34" charset="0"/>
              </a:rPr>
              <a:t>hösten 2022</a:t>
            </a:r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 NU!</a:t>
            </a:r>
          </a:p>
        </p:txBody>
      </p:sp>
    </p:spTree>
    <p:extLst>
      <p:ext uri="{BB962C8B-B14F-4D97-AF65-F5344CB8AC3E}">
        <p14:creationId xmlns:p14="http://schemas.microsoft.com/office/powerpoint/2010/main" val="274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F02E66F-D577-1D4C-9E18-346897782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B404ACE-6849-7B47-A731-E18EA17B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068AE128-E7C7-9B49-8375-7094B9C1B490}"/>
              </a:ext>
            </a:extLst>
          </p:cNvPr>
          <p:cNvSpPr txBox="1">
            <a:spLocks/>
          </p:cNvSpPr>
          <p:nvPr/>
        </p:nvSpPr>
        <p:spPr>
          <a:xfrm>
            <a:off x="1142352" y="1269618"/>
            <a:ext cx="9862886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Tidsplan</a:t>
            </a: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7E7A3C63-E0D5-E34F-AC91-4838CC81B472}"/>
              </a:ext>
            </a:extLst>
          </p:cNvPr>
          <p:cNvSpPr txBox="1">
            <a:spLocks/>
          </p:cNvSpPr>
          <p:nvPr/>
        </p:nvSpPr>
        <p:spPr>
          <a:xfrm>
            <a:off x="1142351" y="2398049"/>
            <a:ext cx="9532318" cy="3648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800" b="1" dirty="0"/>
              <a:t>Ramverk</a:t>
            </a:r>
            <a:r>
              <a:rPr lang="sv-SE" sz="1800" dirty="0"/>
              <a:t> och </a:t>
            </a:r>
            <a:r>
              <a:rPr lang="sv-SE" sz="1800" b="1" dirty="0"/>
              <a:t>anvisningar</a:t>
            </a:r>
            <a:r>
              <a:rPr lang="sv-SE" sz="1800" dirty="0"/>
              <a:t> beslutades av rektor i juni 2022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Mall för </a:t>
            </a:r>
            <a:r>
              <a:rPr lang="sv-SE" sz="1800" b="1" dirty="0"/>
              <a:t>kvalitetsrapport</a:t>
            </a:r>
            <a:r>
              <a:rPr lang="sv-SE" sz="1800" dirty="0"/>
              <a:t> och </a:t>
            </a:r>
            <a:r>
              <a:rPr lang="sv-SE" sz="1800" b="1" dirty="0"/>
              <a:t>dialogverktyg</a:t>
            </a:r>
            <a:r>
              <a:rPr lang="sv-SE" sz="1800" dirty="0"/>
              <a:t> finns tillgängliga på </a:t>
            </a:r>
            <a:r>
              <a:rPr lang="sv-SE" sz="1800" dirty="0">
                <a:hlinkClick r:id="rId3"/>
              </a:rPr>
              <a:t>medarbetarwebben</a:t>
            </a: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Prefekt beslutar om institutionens process och tidsplan för genomförande…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… i relation till den deadline för kvalitetsrapport som sätts av respektive fakultet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Fakulteten rapporterar om resultaten i verksamhetsdialog med universitetsledningen under våren </a:t>
            </a:r>
            <a:r>
              <a:rPr lang="sv-SE" sz="1800"/>
              <a:t>2023 </a:t>
            </a:r>
            <a:r>
              <a:rPr lang="sv-SE" sz="1800"/>
              <a:t/>
            </a:r>
            <a:br>
              <a:rPr lang="sv-SE" sz="1800"/>
            </a:br>
            <a:endParaRPr lang="sv-SE" sz="1800" smtClean="0"/>
          </a:p>
          <a:p>
            <a:pPr>
              <a:lnSpc>
                <a:spcPct val="100000"/>
              </a:lnSpc>
            </a:pPr>
            <a:r>
              <a:rPr lang="sv-SE" sz="1800" smtClean="0"/>
              <a:t>Rektor </a:t>
            </a:r>
            <a:r>
              <a:rPr lang="sv-SE" sz="1800" dirty="0"/>
              <a:t>rapporterar till universitetsstyrelsen på junimötet 2023</a:t>
            </a:r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F02E66F-D577-1D4C-9E18-346897782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B404ACE-6849-7B47-A731-E18EA17B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7E7A3C63-E0D5-E34F-AC91-4838CC81B472}"/>
              </a:ext>
            </a:extLst>
          </p:cNvPr>
          <p:cNvSpPr txBox="1">
            <a:spLocks/>
          </p:cNvSpPr>
          <p:nvPr/>
        </p:nvSpPr>
        <p:spPr>
          <a:xfrm>
            <a:off x="1142352" y="2353079"/>
            <a:ext cx="8049604" cy="3648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ubrik 3">
            <a:extLst>
              <a:ext uri="{FF2B5EF4-FFF2-40B4-BE49-F238E27FC236}">
                <a16:creationId xmlns:a16="http://schemas.microsoft.com/office/drawing/2014/main" id="{9CA6F7A8-A308-9946-AE00-A41213F6A5E6}"/>
              </a:ext>
            </a:extLst>
          </p:cNvPr>
          <p:cNvSpPr txBox="1">
            <a:spLocks/>
          </p:cNvSpPr>
          <p:nvPr/>
        </p:nvSpPr>
        <p:spPr>
          <a:xfrm>
            <a:off x="1142352" y="1434718"/>
            <a:ext cx="9862886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 Black" panose="020B0604020202020204" pitchFamily="34" charset="0"/>
                <a:cs typeface="Arial Black" panose="020B0604020202020204" pitchFamily="34" charset="0"/>
              </a:rPr>
              <a:t>Viktigt!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AAA99787-61E0-E645-9B3A-C82D1F078650}"/>
              </a:ext>
            </a:extLst>
          </p:cNvPr>
          <p:cNvSpPr txBox="1">
            <a:spLocks/>
          </p:cNvSpPr>
          <p:nvPr/>
        </p:nvSpPr>
        <p:spPr>
          <a:xfrm>
            <a:off x="1142351" y="2632479"/>
            <a:ext cx="9050960" cy="3648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800" dirty="0"/>
              <a:t>Kom ihåg – detta är en pilot!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Information och stöd för genomförande på </a:t>
            </a:r>
            <a:r>
              <a:rPr lang="sv-SE" sz="1800" dirty="0">
                <a:hlinkClick r:id="rId3"/>
              </a:rPr>
              <a:t>medarbetarwebben</a:t>
            </a: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Feedback mottas tacksamt</a:t>
            </a:r>
          </a:p>
          <a:p>
            <a:pPr>
              <a:lnSpc>
                <a:spcPct val="100000"/>
              </a:lnSpc>
            </a:pPr>
            <a:r>
              <a:rPr lang="sv-SE" sz="1800" b="1" dirty="0"/>
              <a:t>Justeringar kommer att behöva göras för att säkra att kvalitetssäkringssystemet är till nytta för verksamheten</a:t>
            </a:r>
          </a:p>
          <a:p>
            <a:pPr>
              <a:lnSpc>
                <a:spcPct val="100000"/>
              </a:lnSpc>
            </a:pPr>
            <a:endParaRPr lang="sv-SE" sz="1800" b="1" dirty="0"/>
          </a:p>
          <a:p>
            <a:pPr>
              <a:lnSpc>
                <a:spcPct val="100000"/>
              </a:lnSpc>
            </a:pPr>
            <a:r>
              <a:rPr lang="sv-SE" sz="1800" b="1" dirty="0"/>
              <a:t>Frågor</a:t>
            </a:r>
            <a:r>
              <a:rPr lang="sv-SE" sz="1800" dirty="0"/>
              <a:t>: </a:t>
            </a:r>
            <a:r>
              <a:rPr lang="sv-SE" sz="1800" dirty="0" err="1"/>
              <a:t>kvalitetssakring-forskning@slu.se</a:t>
            </a:r>
            <a:endParaRPr lang="sv-SE" sz="1800" dirty="0"/>
          </a:p>
          <a:p>
            <a:pPr>
              <a:lnSpc>
                <a:spcPct val="100000"/>
              </a:lnSpc>
            </a:pPr>
            <a:endParaRPr lang="sv-SE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84" y="1776018"/>
            <a:ext cx="9862886" cy="880197"/>
          </a:xfrm>
        </p:spPr>
        <p:txBody>
          <a:bodyPr/>
          <a:lstStyle/>
          <a:p>
            <a:r>
              <a:rPr lang="sv-SE" sz="3200" dirty="0">
                <a:latin typeface="Arial Black" panose="020B0A04020102020204" pitchFamily="34" charset="0"/>
              </a:rPr>
              <a:t>2. Varför?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3092889"/>
            <a:ext cx="9862886" cy="3648517"/>
          </a:xfrm>
        </p:spPr>
        <p:txBody>
          <a:bodyPr/>
          <a:lstStyle/>
          <a:p>
            <a:r>
              <a:rPr lang="sv-SE" sz="2000" dirty="0"/>
              <a:t>UKÄ har regeringens uppdrag att granska lärosätenas kvalitetssäkringsarbete </a:t>
            </a:r>
          </a:p>
          <a:p>
            <a:r>
              <a:rPr lang="sv-SE" sz="2000" dirty="0"/>
              <a:t>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ärosätena måste kunna beskriva de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systematiska rutiner och processer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som används att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säkerställa att utbildning </a:t>
            </a:r>
            <a:r>
              <a:rPr lang="sv-S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forskning [</a:t>
            </a:r>
            <a:r>
              <a:rPr lang="sv-SE" sz="2000" i="1" dirty="0">
                <a:latin typeface="Arial" panose="020B0604020202020204" pitchFamily="34" charset="0"/>
                <a:cs typeface="Arial" panose="020B0604020202020204" pitchFamily="34" charset="0"/>
              </a:rPr>
              <a:t>och miljöanalys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] håller hög kvalitet</a:t>
            </a:r>
          </a:p>
          <a:p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cs typeface="Arial Black" panose="020B0604020202020204" pitchFamily="34" charset="0"/>
              </a:rPr>
              <a:t>Rektor tillsatte 2021 en arbetsgrupp: Ann-Sofie </a:t>
            </a:r>
            <a:r>
              <a:rPr lang="sv-SE" sz="2000" dirty="0" err="1">
                <a:cs typeface="Arial Black" panose="020B0604020202020204" pitchFamily="34" charset="0"/>
              </a:rPr>
              <a:t>Morén</a:t>
            </a:r>
            <a:r>
              <a:rPr lang="sv-SE" sz="2000" dirty="0">
                <a:cs typeface="Arial Black" panose="020B0604020202020204" pitchFamily="34" charset="0"/>
              </a:rPr>
              <a:t>, Sofia Wretblad, Niklas Nordquist, Boel Åström och Ylva Hillbur</a:t>
            </a:r>
          </a:p>
          <a:p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44" y="2579837"/>
            <a:ext cx="11417973" cy="880197"/>
          </a:xfrm>
        </p:spPr>
        <p:txBody>
          <a:bodyPr/>
          <a:lstStyle/>
          <a:p>
            <a:r>
              <a:rPr lang="sv-SE" dirty="0">
                <a:latin typeface="Arial Black" panose="020B0A04020102020204" pitchFamily="34" charset="0"/>
              </a:rPr>
              <a:t>3. Arbetsprocessen</a:t>
            </a:r>
          </a:p>
        </p:txBody>
      </p:sp>
    </p:spTree>
    <p:extLst>
      <p:ext uri="{BB962C8B-B14F-4D97-AF65-F5344CB8AC3E}">
        <p14:creationId xmlns:p14="http://schemas.microsoft.com/office/powerpoint/2010/main" val="15492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84" y="1425599"/>
            <a:ext cx="10604416" cy="880197"/>
          </a:xfrm>
        </p:spPr>
        <p:txBody>
          <a:bodyPr/>
          <a:lstStyle/>
          <a:p>
            <a:r>
              <a:rPr lang="sv-SE" sz="3200" dirty="0">
                <a:latin typeface="Arial Black" panose="020B0A04020102020204" pitchFamily="34" charset="0"/>
              </a:rPr>
              <a:t>Utgångspunkter för arbetsgruppen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2607844"/>
            <a:ext cx="9862886" cy="364851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Kvalitetssäkringssystemet ska</a:t>
            </a:r>
          </a:p>
          <a:p>
            <a:r>
              <a:rPr lang="sv-SE" sz="2000" dirty="0"/>
              <a:t>Inte vara för tidskrävande, bygga på system och processer som finns</a:t>
            </a:r>
          </a:p>
          <a:p>
            <a:r>
              <a:rPr lang="sv-SE" sz="2000" dirty="0"/>
              <a:t>Harmoniera med SLU:s kvalitetssäkringssystem för utbildningarna (godkänt av UKÄ 2019)</a:t>
            </a:r>
          </a:p>
          <a:p>
            <a:r>
              <a:rPr lang="sv-SE" sz="2000" dirty="0"/>
              <a:t>Vara till nytta för verksamheten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84" y="1425599"/>
            <a:ext cx="10604416" cy="880197"/>
          </a:xfrm>
        </p:spPr>
        <p:txBody>
          <a:bodyPr/>
          <a:lstStyle/>
          <a:p>
            <a:r>
              <a:rPr lang="sv-SE" sz="3200" dirty="0">
                <a:latin typeface="Arial Black" panose="020B0A04020102020204" pitchFamily="34" charset="0"/>
              </a:rPr>
              <a:t>Förankring och inspel från verksamheten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2607844"/>
            <a:ext cx="9862886" cy="3648517"/>
          </a:xfrm>
        </p:spPr>
        <p:txBody>
          <a:bodyPr/>
          <a:lstStyle/>
          <a:p>
            <a:r>
              <a:rPr lang="sv-SE" sz="2000" b="1" dirty="0"/>
              <a:t>Träffat alla prefekter individuellt</a:t>
            </a:r>
          </a:p>
          <a:p>
            <a:r>
              <a:rPr lang="sv-SE" sz="2000" dirty="0"/>
              <a:t>Träffat dekaner, fakultetsdirektörer och forskningssekreterare</a:t>
            </a:r>
          </a:p>
          <a:p>
            <a:r>
              <a:rPr lang="sv-SE" sz="2000" dirty="0"/>
              <a:t>Stämt av med: doktorander (SLUSS-DN), studenter (SLUSS), facken, JLV-gruppen, personalavdelningen, FOMAR, DMS (</a:t>
            </a:r>
            <a:r>
              <a:rPr lang="sv-SE" sz="2000" dirty="0" err="1"/>
              <a:t>bibl</a:t>
            </a:r>
            <a:r>
              <a:rPr lang="sv-SE" sz="2000" dirty="0"/>
              <a:t>), juristerna, utbildningsgruppen för kvalitetssäkring</a:t>
            </a:r>
          </a:p>
          <a:p>
            <a:r>
              <a:rPr lang="sv-SE" sz="2000" dirty="0"/>
              <a:t>Regelbunden rapportering till rektors ledningsråd och styrelsen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9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2BF550-1856-48DA-800D-EC630D0A7CF1}" vid="{3C0BB924-2B92-41BF-9833-548AF8EEC7C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4C9C81DE8ABB498AC09BB963A90FB3" ma:contentTypeVersion="0" ma:contentTypeDescription="Skapa ett nytt dokument." ma:contentTypeScope="" ma:versionID="7882bc6641e74ee793be1e63ead3c1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38917A-7A74-481C-A874-5E99A4EC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B5FE2-AB76-4AF0-8E22-F278C8F1874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D6BB38-BC71-4301-A33F-AFC997D58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pres-mall-sv-16x9-2019-10-31</Template>
  <TotalTime>80703</TotalTime>
  <Words>1257</Words>
  <Application>Microsoft Office PowerPoint</Application>
  <PresentationFormat>Bredbild</PresentationFormat>
  <Paragraphs>274</Paragraphs>
  <Slides>23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SLU mallsidor</vt:lpstr>
      <vt:lpstr>PowerPoint-presentation</vt:lpstr>
      <vt:lpstr>Kvalitetssäkringssystem för forskning och miljöanalys</vt:lpstr>
      <vt:lpstr>1. Pilot med start hösten 2022 NU!</vt:lpstr>
      <vt:lpstr>PowerPoint-presentation</vt:lpstr>
      <vt:lpstr>PowerPoint-presentation</vt:lpstr>
      <vt:lpstr>2. Varför?</vt:lpstr>
      <vt:lpstr>3. Arbetsprocessen</vt:lpstr>
      <vt:lpstr>Utgångspunkter för arbetsgruppen</vt:lpstr>
      <vt:lpstr>Förankring och inspel från verksamheten</vt:lpstr>
      <vt:lpstr>Kvalitet är mångfacetterat! – prefekternas svar reflekterar verksamhetens bredd</vt:lpstr>
      <vt:lpstr>Sammanfattningsvis   </vt:lpstr>
      <vt:lpstr>4. Kvalitetssäkringssystemet</vt:lpstr>
      <vt:lpstr>Process med utgångspunkt i KoN </vt:lpstr>
      <vt:lpstr>För att öka systematiken… </vt:lpstr>
      <vt:lpstr>Kvalitetsområden – ram för ’intern målbild’ </vt:lpstr>
      <vt:lpstr>PowerPoint-presentation</vt:lpstr>
      <vt:lpstr>PowerPoint-presentation</vt:lpstr>
      <vt:lpstr>5. Vad innebär det för institutionerna?</vt:lpstr>
      <vt:lpstr>PowerPoint-presentation</vt:lpstr>
      <vt:lpstr>PowerPoint-presentation</vt:lpstr>
      <vt:lpstr> Intern process och KoN stödjer varandra                                       =&gt; underlättar och ger ökat utbyte av KoN</vt:lpstr>
      <vt:lpstr>PowerPoint-presentation</vt:lpstr>
      <vt:lpstr>PowerPoint-presentation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Nordquist</dc:creator>
  <cp:lastModifiedBy>Boel Åström</cp:lastModifiedBy>
  <cp:revision>154</cp:revision>
  <dcterms:created xsi:type="dcterms:W3CDTF">2021-11-04T09:15:57Z</dcterms:created>
  <dcterms:modified xsi:type="dcterms:W3CDTF">2022-10-06T11:58:11Z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0x010100CD4C9C81DE8ABB498AC09BB963A90FB3</vt:lpwstr>
  </property>
</Properties>
</file>