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0"/>
  </p:notesMasterIdLst>
  <p:sldIdLst>
    <p:sldId id="256" r:id="rId2"/>
    <p:sldId id="285" r:id="rId3"/>
    <p:sldId id="287" r:id="rId4"/>
    <p:sldId id="288" r:id="rId5"/>
    <p:sldId id="289" r:id="rId6"/>
    <p:sldId id="286" r:id="rId7"/>
    <p:sldId id="279" r:id="rId8"/>
    <p:sldId id="290" r:id="rId9"/>
  </p:sldIdLst>
  <p:sldSz cx="9144000" cy="5143500" type="screen16x9"/>
  <p:notesSz cx="6858000" cy="9144000"/>
  <p:embeddedFontLst>
    <p:embeddedFont>
      <p:font typeface="Walter Turncoat" panose="020B0604020202020204" charset="0"/>
      <p:regular r:id="rId11"/>
    </p:embeddedFont>
    <p:embeddedFont>
      <p:font typeface="Sniglet" panose="020B0604020202020204" charset="0"/>
      <p:regular r:id="rId12"/>
    </p:embeddedFont>
    <p:embeddedFont>
      <p:font typeface="Tw Cen MT" panose="020B0602020104020603" pitchFamily="34" charset="0"/>
      <p:regular r:id="rId13"/>
      <p:bold r:id="rId14"/>
      <p:italic r:id="rId15"/>
      <p:boldItalic r:id="rId1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24C03AF-4848-4C91-82C6-F92FC869F330}">
  <a:tblStyle styleId="{224C03AF-4848-4C91-82C6-F92FC869F33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2185" autoAdjust="0"/>
  </p:normalViewPr>
  <p:slideViewPr>
    <p:cSldViewPr>
      <p:cViewPr>
        <p:scale>
          <a:sx n="80" d="100"/>
          <a:sy n="80" d="100"/>
        </p:scale>
        <p:origin x="-1098" y="-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7274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Styrprocessen: Handlar mycket om planera och organisera (dokumentation). Idag att man organiserar sin egen styrprocess.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Dilemmat med kvalitetsarbetet och styrprocessen att vi inte säger hur man ska göra saker, däremot bidrar med en slags infrastruktur. Alla kan göra olika. Vi försöker bringa ordning i kaoset.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70 verksamheter identifierade i år och av dessa kommer 70-95% genomfört självvärdering och åtgärdsplan innan årsskiftet.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Lyfta fram</a:t>
            </a:r>
            <a:r>
              <a:rPr lang="sv-SE" baseline="0" dirty="0" smtClean="0"/>
              <a:t> tillgängliggörandet! (Krav på dataformat).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609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http://www.vidareutnyttjande.se/skapa-och-publicera-oppna-data/pa-vilket-satt-ska-informationen-finnas-tillganglig/</a:t>
            </a:r>
          </a:p>
          <a:p>
            <a:endParaRPr lang="en-GB" dirty="0" smtClean="0"/>
          </a:p>
          <a:p>
            <a:pPr marL="228600" indent="-228600">
              <a:buAutoNum type="arabicParenBoth"/>
            </a:pPr>
            <a:r>
              <a:rPr lang="en-GB" dirty="0" err="1" smtClean="0"/>
              <a:t>Öppenhet</a:t>
            </a:r>
            <a:r>
              <a:rPr lang="en-GB" baseline="0" dirty="0" smtClean="0"/>
              <a:t> -&gt; </a:t>
            </a:r>
            <a:r>
              <a:rPr lang="en-GB" baseline="0" dirty="0" err="1" smtClean="0"/>
              <a:t>Låt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andra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göra</a:t>
            </a:r>
            <a:r>
              <a:rPr lang="en-GB" baseline="0" dirty="0" smtClean="0"/>
              <a:t> SOM DE VILL!!!</a:t>
            </a:r>
          </a:p>
          <a:p>
            <a:pPr marL="228600" indent="-228600">
              <a:buAutoNum type="arabicParenBoth"/>
            </a:pPr>
            <a:r>
              <a:rPr lang="en-GB" baseline="0" dirty="0" err="1" smtClean="0"/>
              <a:t>Användbart</a:t>
            </a:r>
            <a:r>
              <a:rPr lang="en-GB" baseline="0" dirty="0" smtClean="0"/>
              <a:t> -&gt;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man </a:t>
            </a:r>
            <a:r>
              <a:rPr lang="en-GB" baseline="0" dirty="0" err="1" smtClean="0"/>
              <a:t>komma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åt</a:t>
            </a:r>
            <a:r>
              <a:rPr lang="en-GB" baseline="0" dirty="0" smtClean="0"/>
              <a:t> data? Excel, </a:t>
            </a:r>
            <a:r>
              <a:rPr lang="en-GB" baseline="0" dirty="0" err="1" smtClean="0"/>
              <a:t>ArcGis</a:t>
            </a:r>
            <a:endParaRPr lang="en-GB" baseline="0" dirty="0" smtClean="0"/>
          </a:p>
          <a:p>
            <a:pPr marL="228600" indent="-228600">
              <a:buAutoNum type="arabicParenBoth"/>
            </a:pPr>
            <a:r>
              <a:rPr lang="en-GB" baseline="0" dirty="0" err="1" smtClean="0"/>
              <a:t>Öppen</a:t>
            </a:r>
            <a:r>
              <a:rPr lang="en-GB" baseline="0" dirty="0" smtClean="0"/>
              <a:t> format -&gt; Text filer (CSV, HTML, KML, JSON) – </a:t>
            </a:r>
            <a:r>
              <a:rPr lang="en-GB" baseline="0" dirty="0" err="1" smtClean="0"/>
              <a:t>enkel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API:er</a:t>
            </a:r>
            <a:endParaRPr lang="en-GB" baseline="0" dirty="0" smtClean="0"/>
          </a:p>
          <a:p>
            <a:pPr marL="228600" indent="-228600">
              <a:buAutoNum type="arabicParenBoth"/>
            </a:pPr>
            <a:r>
              <a:rPr lang="en-GB" baseline="0" dirty="0" err="1" smtClean="0"/>
              <a:t>Vad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är</a:t>
            </a:r>
            <a:r>
              <a:rPr lang="en-GB" baseline="0" dirty="0" smtClean="0"/>
              <a:t> data? -&gt; Mot </a:t>
            </a:r>
            <a:r>
              <a:rPr lang="en-GB" baseline="0" dirty="0" err="1" smtClean="0"/>
              <a:t>mogenhet</a:t>
            </a:r>
            <a:r>
              <a:rPr lang="en-GB" baseline="0" dirty="0" smtClean="0"/>
              <a:t> med </a:t>
            </a:r>
            <a:r>
              <a:rPr lang="en-GB" baseline="0" dirty="0" err="1" smtClean="0"/>
              <a:t>identititer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advanceread</a:t>
            </a:r>
            <a:r>
              <a:rPr lang="en-GB" baseline="0" dirty="0" smtClean="0"/>
              <a:t> web server/</a:t>
            </a:r>
            <a:r>
              <a:rPr lang="en-GB" baseline="0" dirty="0" err="1" smtClean="0"/>
              <a:t>API:er</a:t>
            </a:r>
            <a:endParaRPr lang="en-GB" baseline="0" dirty="0" smtClean="0"/>
          </a:p>
          <a:p>
            <a:pPr marL="228600" indent="-228600">
              <a:buAutoNum type="arabicParenBoth"/>
            </a:pPr>
            <a:r>
              <a:rPr lang="en-GB" baseline="0" dirty="0" err="1" smtClean="0"/>
              <a:t>Länkad</a:t>
            </a:r>
            <a:r>
              <a:rPr lang="en-GB" baseline="0" dirty="0" smtClean="0"/>
              <a:t> data -&gt; Med i </a:t>
            </a:r>
            <a:r>
              <a:rPr lang="en-GB" baseline="0" dirty="0" err="1" smtClean="0"/>
              <a:t>samtalet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expertfunktion</a:t>
            </a:r>
            <a:r>
              <a:rPr lang="en-GB" baseline="0" dirty="0" smtClean="0"/>
              <a:t>, 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err="1" smtClean="0"/>
              <a:t>Varje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orsaka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utmaningar</a:t>
            </a:r>
            <a:r>
              <a:rPr lang="en-GB" baseline="0" dirty="0" smtClean="0"/>
              <a:t> -&gt; Excel rapport -&gt; </a:t>
            </a:r>
            <a:r>
              <a:rPr lang="en-GB" baseline="0" dirty="0" err="1" smtClean="0"/>
              <a:t>WebApi</a:t>
            </a:r>
            <a:r>
              <a:rPr lang="en-GB" baseline="0" dirty="0" smtClean="0"/>
              <a:t> -&gt; </a:t>
            </a:r>
            <a:r>
              <a:rPr lang="en-GB" baseline="0" dirty="0" err="1" smtClean="0"/>
              <a:t>LänkadData</a:t>
            </a:r>
            <a:endParaRPr lang="en-GB" baseline="0" dirty="0" smtClean="0"/>
          </a:p>
          <a:p>
            <a:pPr marL="0" indent="0">
              <a:buNone/>
            </a:pPr>
            <a:r>
              <a:rPr lang="en-GB" baseline="0" dirty="0" err="1" smtClean="0"/>
              <a:t>För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</a:t>
            </a:r>
            <a:r>
              <a:rPr lang="en-GB" baseline="0" dirty="0" smtClean="0"/>
              <a:t> data </a:t>
            </a:r>
            <a:r>
              <a:rPr lang="en-GB" baseline="0" dirty="0" err="1" smtClean="0"/>
              <a:t>skulle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användbart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betyder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måste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finnas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klarhet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över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vad</a:t>
            </a:r>
            <a:r>
              <a:rPr lang="en-GB" baseline="0" dirty="0" smtClean="0"/>
              <a:t> data </a:t>
            </a:r>
            <a:r>
              <a:rPr lang="en-GB" baseline="0" dirty="0" err="1" smtClean="0"/>
              <a:t>representerar</a:t>
            </a:r>
            <a:r>
              <a:rPr lang="en-GB" baseline="0" dirty="0" smtClean="0"/>
              <a:t>. Metadata. </a:t>
            </a:r>
            <a:r>
              <a:rPr lang="en-GB" baseline="0" dirty="0" err="1" smtClean="0"/>
              <a:t>Tillhandahållande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osv</a:t>
            </a:r>
            <a:r>
              <a:rPr lang="en-GB" baseline="0" dirty="0" smtClean="0"/>
              <a:t>.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är utmaningarna för verksamheterna sett utifrån kvalitetsarbetet?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Viktigt med tillhandahållande och samverkan! Bli</a:t>
            </a:r>
            <a:r>
              <a:rPr lang="sv-SE" baseline="0" dirty="0" smtClean="0"/>
              <a:t> en lärande organisation.</a:t>
            </a:r>
            <a:endParaRPr lang="sv-SE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kommer kvalitetsarbetet fortskrida efter årsskiftet?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Ytterligare 5-10 verksamheter identifierade. Man har på sig till 2017 att uppnå kravnivå</a:t>
            </a:r>
            <a:r>
              <a:rPr lang="sv-SE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i de för verksamheten ingående processerna.</a:t>
            </a:r>
            <a:endParaRPr lang="sv-SE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None/>
              <a:defRPr/>
            </a:lvl1pPr>
            <a:lvl2pPr algn="ctr" rtl="0">
              <a:spcBef>
                <a:spcPts val="0"/>
              </a:spcBef>
              <a:buSzPct val="100000"/>
              <a:buNone/>
              <a:defRPr sz="3000"/>
            </a:lvl2pPr>
            <a:lvl3pPr algn="ctr" rtl="0">
              <a:spcBef>
                <a:spcPts val="0"/>
              </a:spcBef>
              <a:buSzPct val="100000"/>
              <a:buNone/>
              <a:defRPr sz="3000"/>
            </a:lvl3pPr>
            <a:lvl4pPr algn="ctr" rtl="0">
              <a:spcBef>
                <a:spcPts val="0"/>
              </a:spcBef>
              <a:buSzPct val="100000"/>
              <a:buNone/>
              <a:defRPr sz="3000"/>
            </a:lvl4pPr>
            <a:lvl5pPr algn="ctr" rtl="0">
              <a:spcBef>
                <a:spcPts val="0"/>
              </a:spcBef>
              <a:buSzPct val="100000"/>
              <a:buNone/>
              <a:defRPr sz="3000"/>
            </a:lvl5pPr>
            <a:lvl6pPr algn="ctr" rtl="0">
              <a:spcBef>
                <a:spcPts val="0"/>
              </a:spcBef>
              <a:buSzPct val="100000"/>
              <a:buNone/>
              <a:defRPr sz="3000"/>
            </a:lvl6pPr>
            <a:lvl7pPr algn="ctr" rtl="0">
              <a:spcBef>
                <a:spcPts val="0"/>
              </a:spcBef>
              <a:buSzPct val="100000"/>
              <a:buNone/>
              <a:defRPr sz="3000"/>
            </a:lvl7pPr>
            <a:lvl8pPr algn="ctr" rtl="0">
              <a:spcBef>
                <a:spcPts val="0"/>
              </a:spcBef>
              <a:buSzPct val="100000"/>
              <a:buNone/>
              <a:defRPr sz="3000"/>
            </a:lvl8pPr>
            <a:lvl9pPr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6000"/>
            </a:lvl1pPr>
            <a:lvl2pPr algn="ctr">
              <a:spcBef>
                <a:spcPts val="0"/>
              </a:spcBef>
              <a:buSzPct val="100000"/>
              <a:defRPr sz="6000"/>
            </a:lvl2pPr>
            <a:lvl3pPr algn="ctr">
              <a:spcBef>
                <a:spcPts val="0"/>
              </a:spcBef>
              <a:buSzPct val="100000"/>
              <a:defRPr sz="6000"/>
            </a:lvl3pPr>
            <a:lvl4pPr algn="ctr">
              <a:spcBef>
                <a:spcPts val="0"/>
              </a:spcBef>
              <a:buSzPct val="100000"/>
              <a:defRPr sz="6000"/>
            </a:lvl4pPr>
            <a:lvl5pPr algn="ctr">
              <a:spcBef>
                <a:spcPts val="0"/>
              </a:spcBef>
              <a:buSzPct val="100000"/>
              <a:defRPr sz="6000"/>
            </a:lvl5pPr>
            <a:lvl6pPr algn="ctr">
              <a:spcBef>
                <a:spcPts val="0"/>
              </a:spcBef>
              <a:buSzPct val="100000"/>
              <a:defRPr sz="6000"/>
            </a:lvl6pPr>
            <a:lvl7pPr algn="ctr">
              <a:spcBef>
                <a:spcPts val="0"/>
              </a:spcBef>
              <a:buSzPct val="100000"/>
              <a:defRPr sz="6000"/>
            </a:lvl7pPr>
            <a:lvl8pPr algn="ctr">
              <a:spcBef>
                <a:spcPts val="0"/>
              </a:spcBef>
              <a:buSzPct val="100000"/>
              <a:defRPr sz="6000"/>
            </a:lvl8pPr>
            <a:lvl9pPr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20202" r="20229" b="20404"/>
          <a:stretch/>
        </p:blipFill>
        <p:spPr>
          <a:xfrm>
            <a:off x="232999" y="195485"/>
            <a:ext cx="666593" cy="678797"/>
          </a:xfrm>
          <a:prstGeom prst="rect">
            <a:avLst/>
          </a:prstGeom>
          <a:noFill/>
        </p:spPr>
      </p:pic>
      <p:sp>
        <p:nvSpPr>
          <p:cNvPr id="13" name="Shape 34"/>
          <p:cNvSpPr txBox="1">
            <a:spLocks/>
          </p:cNvSpPr>
          <p:nvPr/>
        </p:nvSpPr>
        <p:spPr>
          <a:xfrm>
            <a:off x="4572000" y="2952233"/>
            <a:ext cx="3174212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alter Turncoat"/>
              <a:buNone/>
              <a:defRPr sz="6000" b="0" i="0" u="none" strike="noStrike" cap="none" baseline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  <a:rtl val="0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6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n" sz="2000" dirty="0" smtClean="0"/>
              <a:t>Mikaela Asplund</a:t>
            </a:r>
          </a:p>
          <a:p>
            <a:pPr algn="l"/>
            <a:r>
              <a:rPr lang="en" sz="2000" dirty="0" smtClean="0"/>
              <a:t>David Alger</a:t>
            </a:r>
          </a:p>
          <a:p>
            <a:pPr algn="l"/>
            <a:r>
              <a:rPr lang="en" sz="2000" dirty="0" smtClean="0"/>
              <a:t>Verksamhetsutvecklare</a:t>
            </a:r>
          </a:p>
          <a:p>
            <a:pPr algn="l"/>
            <a:r>
              <a:rPr lang="en" sz="2000" dirty="0" smtClean="0"/>
              <a:t>Miljödatastöd</a:t>
            </a:r>
            <a:endParaRPr lang="en" sz="2000" dirty="0"/>
          </a:p>
        </p:txBody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987574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v-SE" sz="2800" dirty="0" smtClean="0"/>
              <a:t>Workshop:</a:t>
            </a:r>
            <a:r>
              <a:rPr lang="sv-SE" sz="4000" dirty="0" smtClean="0"/>
              <a:t> </a:t>
            </a:r>
            <a:r>
              <a:rPr lang="sv-SE" sz="4400" dirty="0" smtClean="0"/>
              <a:t>Hur </a:t>
            </a:r>
            <a:r>
              <a:rPr lang="sv-SE" sz="4400" dirty="0"/>
              <a:t>utvecklar vi miljödatahanteringen </a:t>
            </a:r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4400" dirty="0" smtClean="0"/>
              <a:t>vid </a:t>
            </a:r>
            <a:r>
              <a:rPr lang="sv-SE" sz="4400" dirty="0"/>
              <a:t>SLU?</a:t>
            </a:r>
            <a:endParaRPr lang="en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9742"/>
            <a:ext cx="2526438" cy="204575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55"/>
          <p:cNvSpPr/>
          <p:nvPr/>
        </p:nvSpPr>
        <p:spPr>
          <a:xfrm>
            <a:off x="1104056" y="2283718"/>
            <a:ext cx="6708304" cy="664214"/>
          </a:xfrm>
          <a:prstGeom prst="rightArrow">
            <a:avLst>
              <a:gd name="adj1" fmla="val 50000"/>
              <a:gd name="adj2" fmla="val 716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atin typeface="Sniglet" panose="020B0604020202020204" charset="0"/>
              </a:rPr>
              <a:t>Stöd</a:t>
            </a:r>
            <a:endParaRPr lang="sv-SE" sz="1200" dirty="0">
              <a:latin typeface="Sniglet" panose="020B060402020202020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1115616" y="2715766"/>
            <a:ext cx="6840760" cy="1240278"/>
          </a:xfrm>
          <a:prstGeom prst="rightArrow">
            <a:avLst>
              <a:gd name="adj1" fmla="val 50000"/>
              <a:gd name="adj2" fmla="val 707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016" y="699542"/>
            <a:ext cx="6419416" cy="1159799"/>
          </a:xfrm>
        </p:spPr>
        <p:txBody>
          <a:bodyPr>
            <a:noAutofit/>
          </a:bodyPr>
          <a:lstStyle/>
          <a:p>
            <a:pPr algn="l"/>
            <a:r>
              <a:rPr lang="sv-SE" sz="4000" dirty="0" smtClean="0"/>
              <a:t>Kvalitetsarbetet: 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 smtClean="0"/>
              <a:t>Processer i datahanteringen</a:t>
            </a:r>
            <a:endParaRPr lang="sv-SE" sz="4000" dirty="0"/>
          </a:p>
        </p:txBody>
      </p:sp>
      <p:sp>
        <p:nvSpPr>
          <p:cNvPr id="8" name="Shape 51"/>
          <p:cNvSpPr txBox="1"/>
          <p:nvPr/>
        </p:nvSpPr>
        <p:spPr>
          <a:xfrm>
            <a:off x="3723231" y="4061278"/>
            <a:ext cx="1368152" cy="41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STYRPROCESS</a:t>
            </a:r>
            <a:endParaRPr lang="en" sz="1200" b="1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4" name="Shape 41"/>
          <p:cNvSpPr/>
          <p:nvPr/>
        </p:nvSpPr>
        <p:spPr>
          <a:xfrm>
            <a:off x="1547229" y="1859801"/>
            <a:ext cx="2664296" cy="72008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333"/>
          <p:cNvSpPr/>
          <p:nvPr/>
        </p:nvSpPr>
        <p:spPr>
          <a:xfrm>
            <a:off x="1240308" y="1203598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03"/>
          <p:cNvSpPr/>
          <p:nvPr/>
        </p:nvSpPr>
        <p:spPr>
          <a:xfrm>
            <a:off x="1263733" y="2817763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Insamling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" name="Shape 204"/>
          <p:cNvSpPr/>
          <p:nvPr/>
        </p:nvSpPr>
        <p:spPr>
          <a:xfrm>
            <a:off x="2879377" y="2817763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9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Mottagning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" name="Shape 205"/>
          <p:cNvSpPr/>
          <p:nvPr/>
        </p:nvSpPr>
        <p:spPr>
          <a:xfrm>
            <a:off x="4531053" y="2803572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Lagring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" name="Shape 205"/>
          <p:cNvSpPr/>
          <p:nvPr/>
        </p:nvSpPr>
        <p:spPr>
          <a:xfrm>
            <a:off x="6160277" y="2815017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9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Tillgänglig-görande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47" name="Shape 380"/>
          <p:cNvGrpSpPr/>
          <p:nvPr/>
        </p:nvGrpSpPr>
        <p:grpSpPr>
          <a:xfrm rot="2090725">
            <a:off x="2125331" y="3162967"/>
            <a:ext cx="1057805" cy="936478"/>
            <a:chOff x="1113100" y="2199475"/>
            <a:chExt cx="801900" cy="709925"/>
          </a:xfrm>
        </p:grpSpPr>
        <p:sp>
          <p:nvSpPr>
            <p:cNvPr id="48" name="Shape 38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382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" name="Shape 380"/>
          <p:cNvGrpSpPr/>
          <p:nvPr/>
        </p:nvGrpSpPr>
        <p:grpSpPr>
          <a:xfrm rot="2090725">
            <a:off x="3700082" y="3113186"/>
            <a:ext cx="1057805" cy="936478"/>
            <a:chOff x="1113100" y="2199475"/>
            <a:chExt cx="801900" cy="709925"/>
          </a:xfrm>
        </p:grpSpPr>
        <p:sp>
          <p:nvSpPr>
            <p:cNvPr id="51" name="Shape 38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382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380"/>
          <p:cNvGrpSpPr/>
          <p:nvPr/>
        </p:nvGrpSpPr>
        <p:grpSpPr>
          <a:xfrm rot="2090725">
            <a:off x="5392662" y="3138080"/>
            <a:ext cx="1057805" cy="936478"/>
            <a:chOff x="1113100" y="2199475"/>
            <a:chExt cx="801900" cy="709925"/>
          </a:xfrm>
        </p:grpSpPr>
        <p:sp>
          <p:nvSpPr>
            <p:cNvPr id="54" name="Shape 38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382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51"/>
          <p:cNvSpPr txBox="1"/>
          <p:nvPr/>
        </p:nvSpPr>
        <p:spPr>
          <a:xfrm>
            <a:off x="6086816" y="4299942"/>
            <a:ext cx="2135869" cy="41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Risk för suboptimering!</a:t>
            </a:r>
            <a:endParaRPr lang="en" sz="1200" b="1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" name="Shape 319"/>
          <p:cNvSpPr/>
          <p:nvPr/>
        </p:nvSpPr>
        <p:spPr>
          <a:xfrm>
            <a:off x="6374927" y="4539029"/>
            <a:ext cx="345680" cy="348324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20202" r="20229" b="20404"/>
          <a:stretch/>
        </p:blipFill>
        <p:spPr>
          <a:xfrm>
            <a:off x="232999" y="195485"/>
            <a:ext cx="666593" cy="678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7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 animBg="1"/>
      <p:bldP spid="8" grpId="0"/>
      <p:bldP spid="64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179984" y="411510"/>
            <a:ext cx="6840760" cy="1240278"/>
          </a:xfrm>
          <a:prstGeom prst="rightArrow">
            <a:avLst>
              <a:gd name="adj1" fmla="val 50000"/>
              <a:gd name="adj2" fmla="val 7072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/>
              <a:t>STYRPROCESSEN</a:t>
            </a:r>
            <a:endParaRPr lang="sv-S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340153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  <a:latin typeface="+mn-lt"/>
              </a:rPr>
              <a:t>Planering och resursfördelning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Verksamhetsbeskrivning </a:t>
            </a:r>
            <a:br>
              <a:rPr lang="sv-SE" sz="1600" dirty="0" smtClean="0">
                <a:solidFill>
                  <a:schemeClr val="bg1"/>
                </a:solidFill>
                <a:latin typeface="+mn-lt"/>
              </a:rPr>
            </a:b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(syfte med verksamheten)</a:t>
            </a:r>
            <a:endParaRPr lang="sv-SE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+mn-lt"/>
              </a:rPr>
              <a:t>Informationssäkerhetsklassning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Roller i datahanteringen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Personoberoende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Ledningens insyn i verksamheten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Avtal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87624" y="1319681"/>
            <a:ext cx="6708304" cy="664214"/>
          </a:xfrm>
          <a:prstGeom prst="rightArrow">
            <a:avLst>
              <a:gd name="adj1" fmla="val 50000"/>
              <a:gd name="adj2" fmla="val 716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atin typeface="Sniglet" panose="020B0604020202020204" charset="0"/>
              </a:rPr>
              <a:t>Stödprocessen</a:t>
            </a:r>
            <a:endParaRPr lang="sv-SE" sz="1200" dirty="0">
              <a:latin typeface="Sniglet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5528" y="2323082"/>
            <a:ext cx="3156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Drift och förvaltning av IT-system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+mn-lt"/>
              </a:rPr>
              <a:t>Förvaltningsplan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+mn-lt"/>
              </a:rPr>
              <a:t>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  <a:latin typeface="+mn-lt"/>
              </a:rPr>
              <a:t>Går bara till nivå 1</a:t>
            </a:r>
          </a:p>
        </p:txBody>
      </p:sp>
    </p:spTree>
    <p:extLst>
      <p:ext uri="{BB962C8B-B14F-4D97-AF65-F5344CB8AC3E}">
        <p14:creationId xmlns:p14="http://schemas.microsoft.com/office/powerpoint/2010/main" val="39400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596" y="1896383"/>
            <a:ext cx="4104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Utbildning i </a:t>
            </a:r>
            <a:r>
              <a:rPr lang="sv-SE" sz="1600" dirty="0" err="1" smtClean="0">
                <a:solidFill>
                  <a:schemeClr val="bg1"/>
                </a:solidFill>
                <a:latin typeface="+mn-lt"/>
              </a:rPr>
              <a:t>insamlingsetodik</a:t>
            </a:r>
            <a:endParaRPr lang="sv-SE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Fältinstruktion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Spårbarhet (logga ändringar)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Indata i elektroniskt format (II)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Rättningsrutiner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Indata hamnar i databas (III)</a:t>
            </a:r>
            <a:endParaRPr lang="sv-S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hape 203"/>
          <p:cNvSpPr/>
          <p:nvPr/>
        </p:nvSpPr>
        <p:spPr>
          <a:xfrm>
            <a:off x="1263733" y="699542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Insamling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" name="Shape 204"/>
          <p:cNvSpPr/>
          <p:nvPr/>
        </p:nvSpPr>
        <p:spPr>
          <a:xfrm>
            <a:off x="2879377" y="699542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9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Mottagning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" name="Shape 205"/>
          <p:cNvSpPr/>
          <p:nvPr/>
        </p:nvSpPr>
        <p:spPr>
          <a:xfrm>
            <a:off x="4531053" y="685351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1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Lagring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" name="Shape 205"/>
          <p:cNvSpPr/>
          <p:nvPr/>
        </p:nvSpPr>
        <p:spPr>
          <a:xfrm>
            <a:off x="6160277" y="696796"/>
            <a:ext cx="1120660" cy="98362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9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Tillgänglig-görande</a:t>
            </a:r>
            <a:endParaRPr lang="en" sz="9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896383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Rutin för mottagning av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Direktlagring utan dröjsmål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Mottagningslogg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Mottaget data lagras i databas (II)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907996"/>
            <a:ext cx="3855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Långsiktig lagring i lämpligt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Databasbeskrivning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PUL, Skydd av landskapsinformation </a:t>
            </a:r>
            <a:r>
              <a:rPr lang="sv-SE" sz="1600" dirty="0" err="1" smtClean="0">
                <a:solidFill>
                  <a:schemeClr val="bg1"/>
                </a:solidFill>
                <a:latin typeface="+mn-lt"/>
              </a:rPr>
              <a:t>mfl</a:t>
            </a:r>
            <a:endParaRPr lang="sv-SE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Datasäkerhet (behörighetskontroll osv)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Säkerhetskopiering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Tillräckliga metadata för observationer och dylikt.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5840" y="1938194"/>
            <a:ext cx="3708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Leverans i åtminstone ett elektroniskt dataformat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Ange referenssystem för </a:t>
            </a:r>
            <a:r>
              <a:rPr lang="sv-SE" sz="1600" dirty="0" err="1" smtClean="0">
                <a:solidFill>
                  <a:schemeClr val="bg1"/>
                </a:solidFill>
                <a:latin typeface="+mn-lt"/>
              </a:rPr>
              <a:t>geodata</a:t>
            </a:r>
            <a:endParaRPr lang="sv-SE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Rutin för beställning av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Kontaktuppgifter (metadata)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</a:rPr>
              <a:t>PUL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Data går att söka efter i ngn slags metadatakatalog (II) TILDA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chemeClr val="bg1"/>
                </a:solidFill>
                <a:latin typeface="+mn-lt"/>
              </a:rPr>
              <a:t>API:er</a:t>
            </a: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 (III)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Nationella </a:t>
            </a:r>
            <a:r>
              <a:rPr lang="sv-SE" sz="1600" dirty="0" err="1" smtClean="0">
                <a:solidFill>
                  <a:schemeClr val="bg1"/>
                </a:solidFill>
                <a:latin typeface="+mn-lt"/>
              </a:rPr>
              <a:t>geodataportalen</a:t>
            </a:r>
            <a:r>
              <a:rPr lang="sv-SE" sz="1600" dirty="0" smtClean="0">
                <a:solidFill>
                  <a:schemeClr val="bg1"/>
                </a:solidFill>
                <a:latin typeface="+mn-lt"/>
              </a:rPr>
              <a:t> (geodata.se)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6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7" t="50000" r="9935" b="7659"/>
          <a:stretch/>
        </p:blipFill>
        <p:spPr bwMode="auto">
          <a:xfrm>
            <a:off x="467544" y="1059582"/>
            <a:ext cx="8360236" cy="24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9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20202" r="20229" b="20404"/>
          <a:stretch/>
        </p:blipFill>
        <p:spPr>
          <a:xfrm>
            <a:off x="232999" y="195485"/>
            <a:ext cx="666593" cy="678797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10" y="433972"/>
            <a:ext cx="6048672" cy="3433511"/>
          </a:xfrm>
          <a:prstGeom prst="rect">
            <a:avLst/>
          </a:prstGeom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109399" y="3947009"/>
            <a:ext cx="6937094" cy="119649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rmAutofit fontScale="85000" lnSpcReduction="20000"/>
          </a:bodyPr>
          <a:lstStyle>
            <a:lvl1pPr algn="ctr" defTabSz="914400" rtl="0" eaLnBrk="1" latinLnBrk="0" hangingPunct="1">
              <a:spcBef>
                <a:spcPts val="0"/>
              </a:spcBef>
              <a:buSzPct val="100000"/>
              <a:buNone/>
              <a:tabLst>
                <a:tab pos="3830638" algn="l"/>
              </a:tabLst>
              <a:defRPr sz="48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r>
              <a:rPr lang="en-GB" sz="3100" dirty="0" smtClean="0"/>
              <a:t>5-Star Deployment Scheme for Open Data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(se </a:t>
            </a:r>
            <a:r>
              <a:rPr lang="en-GB" sz="1800" dirty="0" err="1" smtClean="0"/>
              <a:t>mer</a:t>
            </a:r>
            <a:r>
              <a:rPr lang="en-GB" sz="1800" dirty="0" smtClean="0"/>
              <a:t> i e-delegations “</a:t>
            </a:r>
            <a:r>
              <a:rPr lang="en-GB" sz="1800" dirty="0" err="1" smtClean="0"/>
              <a:t>Flerstegsmodell</a:t>
            </a:r>
            <a:r>
              <a:rPr lang="en-GB" sz="1800" dirty="0" smtClean="0"/>
              <a:t>”)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65042" y="581894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Öppna data</a:t>
            </a:r>
            <a:endParaRPr lang="sv-SE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5685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Er uppgift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65760" lvl="1" indent="0" fontAlgn="base">
              <a:buNone/>
            </a:pPr>
            <a:r>
              <a:rPr lang="sv-SE" sz="2000" dirty="0" smtClean="0"/>
              <a:t>Genomför </a:t>
            </a:r>
            <a:r>
              <a:rPr lang="sv-SE" sz="2000" dirty="0"/>
              <a:t>en självvärdering “</a:t>
            </a:r>
            <a:r>
              <a:rPr lang="sv-SE" sz="2000" dirty="0" err="1"/>
              <a:t>light</a:t>
            </a:r>
            <a:r>
              <a:rPr lang="sv-SE" sz="2000" dirty="0"/>
              <a:t>” i gruppform. Intervjua </a:t>
            </a:r>
            <a:r>
              <a:rPr lang="sv-SE" sz="2000" dirty="0" smtClean="0"/>
              <a:t>varandra.</a:t>
            </a:r>
            <a:endParaRPr lang="sv-SE" dirty="0"/>
          </a:p>
          <a:p>
            <a:pPr marL="365760" lvl="1" indent="0" fontAlgn="base">
              <a:buNone/>
            </a:pPr>
            <a:r>
              <a:rPr lang="sv-SE" sz="1800" dirty="0" smtClean="0"/>
              <a:t>Identifiera också vilken </a:t>
            </a:r>
            <a:r>
              <a:rPr lang="sv-SE" sz="1800" dirty="0"/>
              <a:t>process som man är mest nöjd med idag (dvs. behöver utvecklas minst för framtiden) och en där man är mindre nöjd (dvs. behöver utvecklas mest för framtiden).</a:t>
            </a:r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65760" lvl="1" indent="0" fontAlgn="base">
              <a:buNone/>
            </a:pPr>
            <a:r>
              <a:rPr lang="sv-SE" sz="2000" dirty="0" smtClean="0"/>
              <a:t>Diskutera </a:t>
            </a:r>
            <a:r>
              <a:rPr lang="sv-SE" sz="2000" dirty="0"/>
              <a:t>kvalitetsaspekter för data. Vad behöver vi göra idag för att data ska kunna användas i </a:t>
            </a:r>
            <a:r>
              <a:rPr lang="sv-SE" sz="2000" dirty="0" smtClean="0"/>
              <a:t>framtiden?</a:t>
            </a:r>
          </a:p>
          <a:p>
            <a:pPr marL="365760" lvl="1" indent="0" fontAlgn="base">
              <a:buNone/>
            </a:pP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>Framtida </a:t>
            </a:r>
            <a:r>
              <a:rPr lang="sv-SE" sz="2000" dirty="0" smtClean="0"/>
              <a:t>utmaningar: </a:t>
            </a:r>
            <a:r>
              <a:rPr lang="sv-SE" sz="2000" dirty="0"/>
              <a:t>Vilken kompetens behövs för framtiden, om 5 år, om </a:t>
            </a:r>
            <a:r>
              <a:rPr lang="sv-SE" sz="2000" dirty="0" smtClean="0"/>
              <a:t>50 år? Andra utmaningar?</a:t>
            </a:r>
          </a:p>
          <a:p>
            <a:pPr marL="0" indent="0">
              <a:buNone/>
            </a:pPr>
            <a:endParaRPr lang="sv-SE" dirty="0" smtClean="0"/>
          </a:p>
          <a:p>
            <a:pPr marL="274320" lvl="1" indent="0">
              <a:buNone/>
            </a:pPr>
            <a:r>
              <a:rPr lang="sv-SE" sz="1800" dirty="0" smtClean="0"/>
              <a:t>Utse en person som för anteckningar</a:t>
            </a:r>
            <a:endParaRPr lang="sv-SE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20202" r="20229" b="20404"/>
          <a:stretch/>
        </p:blipFill>
        <p:spPr>
          <a:xfrm>
            <a:off x="232999" y="195485"/>
            <a:ext cx="666593" cy="6787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Gruppindelning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63638"/>
            <a:ext cx="2015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Grupp 1</a:t>
            </a:r>
          </a:p>
          <a:p>
            <a:r>
              <a:rPr lang="sv-SE" b="1" dirty="0" smtClean="0">
                <a:solidFill>
                  <a:schemeClr val="tx1"/>
                </a:solidFill>
              </a:rPr>
              <a:t>Mora Aronsson</a:t>
            </a:r>
          </a:p>
          <a:p>
            <a:r>
              <a:rPr lang="sv-SE" dirty="0">
                <a:solidFill>
                  <a:schemeClr val="tx1"/>
                </a:solidFill>
              </a:rPr>
              <a:t>Ann-Sofie </a:t>
            </a:r>
            <a:r>
              <a:rPr lang="sv-SE" dirty="0" err="1">
                <a:solidFill>
                  <a:schemeClr val="tx1"/>
                </a:solidFill>
              </a:rPr>
              <a:t>Morén</a:t>
            </a: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Anders Lundström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Lena </a:t>
            </a:r>
            <a:r>
              <a:rPr lang="sv-SE" dirty="0">
                <a:solidFill>
                  <a:schemeClr val="tx1"/>
                </a:solidFill>
              </a:rPr>
              <a:t>Sundin Rådström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3851" y="1571608"/>
            <a:ext cx="18261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Grupp 2</a:t>
            </a:r>
          </a:p>
          <a:p>
            <a:r>
              <a:rPr lang="sv-SE" b="1" dirty="0" smtClean="0">
                <a:solidFill>
                  <a:schemeClr val="tx1"/>
                </a:solidFill>
              </a:rPr>
              <a:t>Göran Adelsköld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Per Nilsson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Liselott Nilsson</a:t>
            </a:r>
          </a:p>
          <a:p>
            <a:r>
              <a:rPr lang="sv-SE" dirty="0">
                <a:solidFill>
                  <a:schemeClr val="tx1"/>
                </a:solidFill>
              </a:rPr>
              <a:t>Lars Johan Hansson</a:t>
            </a:r>
          </a:p>
          <a:p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524" y="1563638"/>
            <a:ext cx="17956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Grupp 3</a:t>
            </a:r>
          </a:p>
          <a:p>
            <a:r>
              <a:rPr lang="sv-SE" b="1" dirty="0" smtClean="0">
                <a:solidFill>
                  <a:schemeClr val="tx1"/>
                </a:solidFill>
              </a:rPr>
              <a:t>Ida Taberman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Ann-Katrin Hallin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Mats Högström</a:t>
            </a:r>
          </a:p>
          <a:p>
            <a:r>
              <a:rPr lang="sv-SE" dirty="0">
                <a:solidFill>
                  <a:schemeClr val="tx1"/>
                </a:solidFill>
              </a:rPr>
              <a:t>Mattias Lennartsson</a:t>
            </a:r>
          </a:p>
          <a:p>
            <a:endParaRPr lang="sv-SE" dirty="0" smtClean="0">
              <a:solidFill>
                <a:schemeClr val="tx1"/>
              </a:solidFill>
            </a:endParaRPr>
          </a:p>
          <a:p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6732" y="1563638"/>
            <a:ext cx="15776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Grupp 4</a:t>
            </a:r>
          </a:p>
          <a:p>
            <a:r>
              <a:rPr lang="sv-SE" b="1" dirty="0" err="1" smtClean="0">
                <a:solidFill>
                  <a:schemeClr val="tx1"/>
                </a:solidFill>
              </a:rPr>
              <a:t>Saskia</a:t>
            </a:r>
            <a:r>
              <a:rPr lang="sv-SE" b="1" dirty="0" smtClean="0">
                <a:solidFill>
                  <a:schemeClr val="tx1"/>
                </a:solidFill>
              </a:rPr>
              <a:t> Sandring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Gert Olsson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Lisa Arrenius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Karin Grönvall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501</Words>
  <Application>Microsoft Office PowerPoint</Application>
  <PresentationFormat>On-screen Show (16:9)</PresentationFormat>
  <Paragraphs>103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Walter Turncoat</vt:lpstr>
      <vt:lpstr>Sniglet</vt:lpstr>
      <vt:lpstr>Tw Cen MT</vt:lpstr>
      <vt:lpstr>Thatch</vt:lpstr>
      <vt:lpstr>Workshop: Hur utvecklar vi miljödatahanteringen  vid SLU?</vt:lpstr>
      <vt:lpstr>Kvalitetsarbetet:  Processer i datahanteringen</vt:lpstr>
      <vt:lpstr>PowerPoint Presentation</vt:lpstr>
      <vt:lpstr>PowerPoint Presentation</vt:lpstr>
      <vt:lpstr>PowerPoint Presentation</vt:lpstr>
      <vt:lpstr>PowerPoint Presentation</vt:lpstr>
      <vt:lpstr>Er uppgift</vt:lpstr>
      <vt:lpstr>Gruppindelning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Mikaela Asplund</dc:creator>
  <cp:lastModifiedBy>Mikaela Asplund</cp:lastModifiedBy>
  <cp:revision>75</cp:revision>
  <dcterms:modified xsi:type="dcterms:W3CDTF">2015-12-03T13:07:14Z</dcterms:modified>
</cp:coreProperties>
</file>