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 id="2147483784" r:id="rId5"/>
  </p:sldMasterIdLst>
  <p:notesMasterIdLst>
    <p:notesMasterId r:id="rId32"/>
  </p:notesMasterIdLst>
  <p:sldIdLst>
    <p:sldId id="809" r:id="rId6"/>
    <p:sldId id="798" r:id="rId7"/>
    <p:sldId id="826" r:id="rId8"/>
    <p:sldId id="268" r:id="rId9"/>
    <p:sldId id="768" r:id="rId10"/>
    <p:sldId id="784" r:id="rId11"/>
    <p:sldId id="834" r:id="rId12"/>
    <p:sldId id="827" r:id="rId13"/>
    <p:sldId id="836" r:id="rId14"/>
    <p:sldId id="821" r:id="rId15"/>
    <p:sldId id="816" r:id="rId16"/>
    <p:sldId id="817" r:id="rId17"/>
    <p:sldId id="818" r:id="rId18"/>
    <p:sldId id="815" r:id="rId19"/>
    <p:sldId id="828" r:id="rId20"/>
    <p:sldId id="829" r:id="rId21"/>
    <p:sldId id="830" r:id="rId22"/>
    <p:sldId id="803" r:id="rId23"/>
    <p:sldId id="831" r:id="rId24"/>
    <p:sldId id="832" r:id="rId25"/>
    <p:sldId id="833" r:id="rId26"/>
    <p:sldId id="799" r:id="rId27"/>
    <p:sldId id="732" r:id="rId28"/>
    <p:sldId id="767" r:id="rId29"/>
    <p:sldId id="733" r:id="rId30"/>
    <p:sldId id="800" r:id="rId31"/>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46602928-769F-408F-A84C-04FC5A81632E}">
          <p14:sldIdLst>
            <p14:sldId id="809"/>
            <p14:sldId id="798"/>
            <p14:sldId id="826"/>
            <p14:sldId id="268"/>
            <p14:sldId id="768"/>
            <p14:sldId id="784"/>
            <p14:sldId id="834"/>
            <p14:sldId id="827"/>
            <p14:sldId id="836"/>
            <p14:sldId id="821"/>
            <p14:sldId id="816"/>
            <p14:sldId id="817"/>
            <p14:sldId id="818"/>
            <p14:sldId id="815"/>
            <p14:sldId id="828"/>
            <p14:sldId id="829"/>
            <p14:sldId id="830"/>
            <p14:sldId id="803"/>
            <p14:sldId id="831"/>
            <p14:sldId id="832"/>
            <p14:sldId id="833"/>
            <p14:sldId id="799"/>
            <p14:sldId id="732"/>
            <p14:sldId id="767"/>
            <p14:sldId id="733"/>
            <p14:sldId id="8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EE8128-B62B-ABBD-08EE-5929439DBB86}" name="Maria Capandegui Widén" initials="MCW" userId="S::Maria.Widen@slu.se::5cfab991-0bf4-4ff9-9acf-5927e46d344a" providerId="AD"/>
  <p188:author id="{02C30450-D269-5CB0-BD15-1229B6256E20}" name="Anna Bleckert" initials="AB" userId="S::anna.bleckert@slu.se::80ed0ce7-9cb1-4c25-8105-d68b4e2eb39c" providerId="AD"/>
  <p188:author id="{9E8DFF6E-048B-5C53-B683-25DCF1844229}" name="Michael Kvick" initials="MK" userId="S::michael.kvick@slu.se::693c00f9-9957-403f-a075-83a80cc88b77" providerId="AD"/>
  <p188:author id="{9701738E-3678-A0A3-C7DA-807F1016B72B}" name="Caroline Carlström" initials="CC" userId="S::caroline.carlstrom@slu.se::5acf5a23-a9f4-4b07-bb9e-cc31237dff4f" providerId="AD"/>
  <p188:author id="{EB577DE0-9C6A-880A-2247-5F82E0BCAD71}" name="Maria Bergkvist" initials="MB" userId="S::maria.bergkvist@slu.se::ae22aae6-bc1e-457c-9c91-dcaf37a75c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17"/>
    <a:srgbClr val="154734"/>
    <a:srgbClr val="32C7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0DC75-6D2D-41F7-8A41-A2A70B3A4578}" v="5" dt="2026-03-17T09:24:09.545"/>
    <p1510:client id="{A0A9A831-5E15-40CB-936C-9CB5737F6F80}" v="1" dt="2026-03-18T08:12:06.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6"/>
    <p:restoredTop sz="78814" autoAdjust="0"/>
  </p:normalViewPr>
  <p:slideViewPr>
    <p:cSldViewPr snapToGrid="0">
      <p:cViewPr varScale="1">
        <p:scale>
          <a:sx n="127" d="100"/>
          <a:sy n="127" d="100"/>
        </p:scale>
        <p:origin x="131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2E1FF-896A-9246-A275-F93F2C979298}" type="datetimeFigureOut">
              <a:rPr lang="sv-SE" smtClean="0"/>
              <a:t>2026-03-18</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79312-60E2-7842-AE54-317F1725CADA}" type="slidenum">
              <a:rPr lang="sv-SE" smtClean="0"/>
              <a:t>‹#›</a:t>
            </a:fld>
            <a:endParaRPr lang="sv-SE"/>
          </a:p>
        </p:txBody>
      </p:sp>
    </p:spTree>
    <p:extLst>
      <p:ext uri="{BB962C8B-B14F-4D97-AF65-F5344CB8AC3E}">
        <p14:creationId xmlns:p14="http://schemas.microsoft.com/office/powerpoint/2010/main" val="3809082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cs typeface="+mn-lt"/>
            </a:endParaRPr>
          </a:p>
          <a:p>
            <a:endParaRPr lang="sv-SE">
              <a:cs typeface="+mn-lt"/>
            </a:endParaRPr>
          </a:p>
        </p:txBody>
      </p:sp>
      <p:sp>
        <p:nvSpPr>
          <p:cNvPr id="4" name="Platshållare för bildnummer 3"/>
          <p:cNvSpPr>
            <a:spLocks noGrp="1"/>
          </p:cNvSpPr>
          <p:nvPr>
            <p:ph type="sldNum" sz="quarter" idx="5"/>
          </p:nvPr>
        </p:nvSpPr>
        <p:spPr/>
        <p:txBody>
          <a:bodyPr/>
          <a:lstStyle/>
          <a:p>
            <a:fld id="{52379312-60E2-7842-AE54-317F1725CADA}" type="slidenum">
              <a:rPr lang="sv-SE" smtClean="0"/>
              <a:t>1</a:t>
            </a:fld>
            <a:endParaRPr lang="sv-SE"/>
          </a:p>
        </p:txBody>
      </p:sp>
    </p:spTree>
    <p:extLst>
      <p:ext uri="{BB962C8B-B14F-4D97-AF65-F5344CB8AC3E}">
        <p14:creationId xmlns:p14="http://schemas.microsoft.com/office/powerpoint/2010/main" val="378290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29D3-0AC6-8705-979B-E8B3FA5E036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7692E6-669F-00C5-E678-24D81D6810A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4581B489-252A-A0EC-16C9-C4A355496D8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A6F824B-95A0-6655-B786-615044442060}"/>
              </a:ext>
            </a:extLst>
          </p:cNvPr>
          <p:cNvSpPr>
            <a:spLocks noGrp="1"/>
          </p:cNvSpPr>
          <p:nvPr>
            <p:ph type="sldNum" sz="quarter" idx="5"/>
          </p:nvPr>
        </p:nvSpPr>
        <p:spPr/>
        <p:txBody>
          <a:bodyPr/>
          <a:lstStyle/>
          <a:p>
            <a:fld id="{52379312-60E2-7842-AE54-317F1725CADA}" type="slidenum">
              <a:rPr lang="sv-SE" smtClean="0"/>
              <a:t>10</a:t>
            </a:fld>
            <a:endParaRPr lang="sv-SE"/>
          </a:p>
        </p:txBody>
      </p:sp>
    </p:spTree>
    <p:extLst>
      <p:ext uri="{BB962C8B-B14F-4D97-AF65-F5344CB8AC3E}">
        <p14:creationId xmlns:p14="http://schemas.microsoft.com/office/powerpoint/2010/main" val="418318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86EA5-93BC-605D-CD6B-67D156C7783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47A4AB8-7C44-4934-1FD0-E3CC07282E95}"/>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574907AB-D251-5571-49A2-0BA9E8222AEA}"/>
              </a:ext>
            </a:extLst>
          </p:cNvPr>
          <p:cNvSpPr>
            <a:spLocks noGrp="1"/>
          </p:cNvSpPr>
          <p:nvPr>
            <p:ph type="body" idx="1"/>
          </p:nvPr>
        </p:nvSpPr>
        <p:spPr/>
        <p:txBody>
          <a:bodyPr/>
          <a:lstStyle/>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69C699F4-56BB-8C83-082D-145169739389}"/>
              </a:ext>
            </a:extLst>
          </p:cNvPr>
          <p:cNvSpPr>
            <a:spLocks noGrp="1"/>
          </p:cNvSpPr>
          <p:nvPr>
            <p:ph type="sldNum" sz="quarter" idx="5"/>
          </p:nvPr>
        </p:nvSpPr>
        <p:spPr/>
        <p:txBody>
          <a:bodyPr/>
          <a:lstStyle/>
          <a:p>
            <a:fld id="{52379312-60E2-7842-AE54-317F1725CADA}" type="slidenum">
              <a:rPr lang="sv-SE" smtClean="0"/>
              <a:t>11</a:t>
            </a:fld>
            <a:endParaRPr lang="sv-SE"/>
          </a:p>
        </p:txBody>
      </p:sp>
    </p:spTree>
    <p:extLst>
      <p:ext uri="{BB962C8B-B14F-4D97-AF65-F5344CB8AC3E}">
        <p14:creationId xmlns:p14="http://schemas.microsoft.com/office/powerpoint/2010/main" val="249271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2A71-E5C3-70F8-B7A7-1DF4E9C2AD5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61A350-50EA-5E46-1FF4-549DA520CCA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82DEC08-4004-F3C0-3FAE-6EC743B9CAF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With scientific excellence in our areas and with a particular focus on areas where there is a great need in the world around us, SLU strives to strengthen its international position. We intend to take a leading global position in resilient ecosystems, sustainable crop production systems of the future and One Health.</a:t>
            </a:r>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ABA91B79-6ABC-2F76-34F1-33E0FCCAFD7C}"/>
              </a:ext>
            </a:extLst>
          </p:cNvPr>
          <p:cNvSpPr>
            <a:spLocks noGrp="1"/>
          </p:cNvSpPr>
          <p:nvPr>
            <p:ph type="sldNum" sz="quarter" idx="5"/>
          </p:nvPr>
        </p:nvSpPr>
        <p:spPr/>
        <p:txBody>
          <a:bodyPr/>
          <a:lstStyle/>
          <a:p>
            <a:fld id="{52379312-60E2-7842-AE54-317F1725CADA}" type="slidenum">
              <a:rPr lang="sv-SE" smtClean="0"/>
              <a:t>12</a:t>
            </a:fld>
            <a:endParaRPr lang="sv-SE"/>
          </a:p>
        </p:txBody>
      </p:sp>
    </p:spTree>
    <p:extLst>
      <p:ext uri="{BB962C8B-B14F-4D97-AF65-F5344CB8AC3E}">
        <p14:creationId xmlns:p14="http://schemas.microsoft.com/office/powerpoint/2010/main" val="391768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326BA-96D0-ED61-3E17-9C69613787D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295123B-050B-74BE-2092-B385D94B4FC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E163C1B3-C3C6-909B-E9FD-DFBEB8797CC4}"/>
              </a:ext>
            </a:extLst>
          </p:cNvPr>
          <p:cNvSpPr>
            <a:spLocks noGrp="1"/>
          </p:cNvSpPr>
          <p:nvPr>
            <p:ph type="body" idx="1"/>
          </p:nvPr>
        </p:nvSpPr>
        <p:spPr/>
        <p:txBody>
          <a:bodyPr/>
          <a:lstStyle/>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2D7E3F4F-EDE8-285B-891D-B4F2C0CE408F}"/>
              </a:ext>
            </a:extLst>
          </p:cNvPr>
          <p:cNvSpPr>
            <a:spLocks noGrp="1"/>
          </p:cNvSpPr>
          <p:nvPr>
            <p:ph type="sldNum" sz="quarter" idx="5"/>
          </p:nvPr>
        </p:nvSpPr>
        <p:spPr/>
        <p:txBody>
          <a:bodyPr/>
          <a:lstStyle/>
          <a:p>
            <a:fld id="{52379312-60E2-7842-AE54-317F1725CADA}" type="slidenum">
              <a:rPr lang="sv-SE" smtClean="0"/>
              <a:t>13</a:t>
            </a:fld>
            <a:endParaRPr lang="sv-SE"/>
          </a:p>
        </p:txBody>
      </p:sp>
    </p:spTree>
    <p:extLst>
      <p:ext uri="{BB962C8B-B14F-4D97-AF65-F5344CB8AC3E}">
        <p14:creationId xmlns:p14="http://schemas.microsoft.com/office/powerpoint/2010/main" val="416275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315A-65A7-EE00-E502-F96856E12BF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22A96C0-F914-E478-D567-BC350803377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A7097598-495E-13F2-8DC8-9B55C61E49D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8AACA697-81CE-B5C3-C964-09DE66B446E2}"/>
              </a:ext>
            </a:extLst>
          </p:cNvPr>
          <p:cNvSpPr>
            <a:spLocks noGrp="1"/>
          </p:cNvSpPr>
          <p:nvPr>
            <p:ph type="sldNum" sz="quarter" idx="5"/>
          </p:nvPr>
        </p:nvSpPr>
        <p:spPr/>
        <p:txBody>
          <a:bodyPr/>
          <a:lstStyle/>
          <a:p>
            <a:fld id="{52379312-60E2-7842-AE54-317F1725CADA}" type="slidenum">
              <a:rPr lang="sv-SE" smtClean="0"/>
              <a:t>14</a:t>
            </a:fld>
            <a:endParaRPr lang="sv-SE"/>
          </a:p>
        </p:txBody>
      </p:sp>
    </p:spTree>
    <p:extLst>
      <p:ext uri="{BB962C8B-B14F-4D97-AF65-F5344CB8AC3E}">
        <p14:creationId xmlns:p14="http://schemas.microsoft.com/office/powerpoint/2010/main" val="42233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D877-3F80-9575-8191-0FF3D4A0EB0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6D39A3-0057-F898-64ED-CD377A38E713}"/>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3FDB2B8C-8EE3-B0CA-0F69-585E2C56EF50}"/>
              </a:ext>
            </a:extLst>
          </p:cNvPr>
          <p:cNvSpPr>
            <a:spLocks noGrp="1"/>
          </p:cNvSpPr>
          <p:nvPr>
            <p:ph type="body" idx="1"/>
          </p:nvPr>
        </p:nvSpPr>
        <p:spPr/>
        <p:txBody>
          <a:bodyPr/>
          <a:lstStyle/>
          <a:p>
            <a:endParaRPr lang="sv-SE">
              <a:ea typeface="Calibri"/>
              <a:cs typeface="Calibri"/>
            </a:endParaRPr>
          </a:p>
        </p:txBody>
      </p:sp>
      <p:sp>
        <p:nvSpPr>
          <p:cNvPr id="4" name="Platshållare för bildnummer 3">
            <a:extLst>
              <a:ext uri="{FF2B5EF4-FFF2-40B4-BE49-F238E27FC236}">
                <a16:creationId xmlns:a16="http://schemas.microsoft.com/office/drawing/2014/main" id="{C8E327AC-6905-7BA4-B270-58D207556F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19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B403-08DB-8AD8-FAC8-C34F250C4C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A65B98-F537-5207-770E-326582145D1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2FB71D66-9A6D-9437-2A21-D73289BF7033}"/>
              </a:ext>
            </a:extLst>
          </p:cNvPr>
          <p:cNvSpPr>
            <a:spLocks noGrp="1"/>
          </p:cNvSpPr>
          <p:nvPr>
            <p:ph type="body" idx="1"/>
          </p:nvPr>
        </p:nvSpPr>
        <p:spPr/>
        <p:txBody>
          <a:bodyPr/>
          <a:lstStyle/>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D2A05690-3A1C-B894-6D0D-D475A8FBA28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36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F14E-A12B-4863-A9C5-A2E82CE7F4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CCFDF9-8BC5-65A4-ACD9-9B1491DFEBBF}"/>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E39EA659-FFE7-05E6-5511-1F56B6AE2EA9}"/>
              </a:ext>
            </a:extLst>
          </p:cNvPr>
          <p:cNvSpPr>
            <a:spLocks noGrp="1"/>
          </p:cNvSpPr>
          <p:nvPr>
            <p:ph type="body" idx="1"/>
          </p:nvPr>
        </p:nvSpPr>
        <p:spPr/>
        <p:txBody>
          <a:bodyPr/>
          <a:lstStyle/>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632ED097-E34C-1991-E41B-C53310777B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45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0B708-D3EF-0553-13F6-769A79739A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27C0132-599B-5A95-2D03-80795CF40530}"/>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8A016F8-0552-0F14-7C02-B9B262CFFD26}"/>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65BC580-2DDA-ACE4-1817-484FE40257CB}"/>
              </a:ext>
            </a:extLst>
          </p:cNvPr>
          <p:cNvSpPr>
            <a:spLocks noGrp="1"/>
          </p:cNvSpPr>
          <p:nvPr>
            <p:ph type="sldNum" sz="quarter" idx="5"/>
          </p:nvPr>
        </p:nvSpPr>
        <p:spPr/>
        <p:txBody>
          <a:bodyPr/>
          <a:lstStyle/>
          <a:p>
            <a:fld id="{52379312-60E2-7842-AE54-317F1725CADA}" type="slidenum">
              <a:rPr lang="sv-SE" smtClean="0"/>
              <a:t>18</a:t>
            </a:fld>
            <a:endParaRPr lang="sv-SE"/>
          </a:p>
        </p:txBody>
      </p:sp>
    </p:spTree>
    <p:extLst>
      <p:ext uri="{BB962C8B-B14F-4D97-AF65-F5344CB8AC3E}">
        <p14:creationId xmlns:p14="http://schemas.microsoft.com/office/powerpoint/2010/main" val="2452630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6FCF-BA65-0286-A9B7-A088811A84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54FC9FC-8FE1-FB4E-3CB7-58A5D629956C}"/>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79F3C40-6C05-39A9-8AF9-BE04AA91E4F7}"/>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6EE83E5D-4E04-D676-11E3-428C94980E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13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2379312-60E2-7842-AE54-317F1725CADA}" type="slidenum">
              <a:rPr lang="sv-SE" smtClean="0"/>
              <a:t>2</a:t>
            </a:fld>
            <a:endParaRPr lang="sv-SE"/>
          </a:p>
        </p:txBody>
      </p:sp>
    </p:spTree>
    <p:extLst>
      <p:ext uri="{BB962C8B-B14F-4D97-AF65-F5344CB8AC3E}">
        <p14:creationId xmlns:p14="http://schemas.microsoft.com/office/powerpoint/2010/main" val="311436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56D9-10E7-95B3-5350-7154EF07973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A5DEA5E-5BA5-91C0-1DE9-14335223C4D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1073027-F0B9-48F4-AF2F-0FC4AF6E54DC}"/>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ED55BF23-62DA-9DDC-716A-A35AA5BBB6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04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96CD-5626-4476-E81D-95728279FF6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3AEC49-7066-38E9-B608-8C667E748CC6}"/>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947165DC-A2A9-A50E-F397-9242184A649E}"/>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BE480388-B336-6BD5-18DA-D3B249C266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D050-53D3-231D-FE57-4A239BF00FD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AF4C7FB-877B-1C59-FC47-D217BA9FB68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9080E5D-5C73-0436-89D3-F8547C7BECC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53EF3CB-F952-C404-C0E3-6E49BF218C41}"/>
              </a:ext>
            </a:extLst>
          </p:cNvPr>
          <p:cNvSpPr>
            <a:spLocks noGrp="1"/>
          </p:cNvSpPr>
          <p:nvPr>
            <p:ph type="sldNum" sz="quarter" idx="5"/>
          </p:nvPr>
        </p:nvSpPr>
        <p:spPr/>
        <p:txBody>
          <a:bodyPr/>
          <a:lstStyle/>
          <a:p>
            <a:fld id="{52379312-60E2-7842-AE54-317F1725CADA}" type="slidenum">
              <a:rPr lang="sv-SE" smtClean="0"/>
              <a:t>22</a:t>
            </a:fld>
            <a:endParaRPr lang="sv-SE"/>
          </a:p>
        </p:txBody>
      </p:sp>
    </p:spTree>
    <p:extLst>
      <p:ext uri="{BB962C8B-B14F-4D97-AF65-F5344CB8AC3E}">
        <p14:creationId xmlns:p14="http://schemas.microsoft.com/office/powerpoint/2010/main" val="382393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ea typeface="Calibri"/>
                <a:cs typeface="Calibri"/>
              </a:rPr>
              <a:t>The focus areas </a:t>
            </a:r>
            <a:r>
              <a:rPr lang="sv-SE" dirty="0" err="1">
                <a:ea typeface="Calibri"/>
                <a:cs typeface="Calibri"/>
              </a:rPr>
              <a:t>were</a:t>
            </a:r>
            <a:r>
              <a:rPr lang="sv-SE" dirty="0">
                <a:ea typeface="Calibri"/>
                <a:cs typeface="Calibri"/>
              </a:rPr>
              <a:t> </a:t>
            </a:r>
            <a:r>
              <a:rPr lang="sv-SE" dirty="0" err="1">
                <a:ea typeface="Calibri"/>
                <a:cs typeface="Calibri"/>
              </a:rPr>
              <a:t>defined</a:t>
            </a:r>
            <a:r>
              <a:rPr lang="sv-SE" dirty="0">
                <a:ea typeface="Calibri"/>
                <a:cs typeface="Calibri"/>
              </a:rPr>
              <a:t> in the </a:t>
            </a:r>
            <a:r>
              <a:rPr lang="sv-SE" dirty="0" err="1">
                <a:ea typeface="Calibri"/>
                <a:cs typeface="Calibri"/>
              </a:rPr>
              <a:t>previous</a:t>
            </a:r>
            <a:r>
              <a:rPr lang="sv-SE" dirty="0">
                <a:ea typeface="Calibri"/>
                <a:cs typeface="Calibri"/>
              </a:rPr>
              <a:t> </a:t>
            </a:r>
            <a:r>
              <a:rPr lang="sv-SE" dirty="0" err="1">
                <a:ea typeface="Calibri"/>
                <a:cs typeface="Calibri"/>
              </a:rPr>
              <a:t>strategy</a:t>
            </a:r>
            <a:r>
              <a:rPr lang="sv-SE" dirty="0">
                <a:ea typeface="Calibri"/>
                <a:cs typeface="Calibri"/>
              </a:rPr>
              <a:t>. </a:t>
            </a:r>
            <a:r>
              <a:rPr lang="sv-SE" dirty="0" err="1">
                <a:ea typeface="Calibri"/>
                <a:cs typeface="Calibri"/>
              </a:rPr>
              <a:t>Both</a:t>
            </a:r>
            <a:r>
              <a:rPr lang="sv-SE" dirty="0">
                <a:ea typeface="Calibri"/>
                <a:cs typeface="Calibri"/>
              </a:rPr>
              <a:t> the vision and the mission </a:t>
            </a:r>
            <a:r>
              <a:rPr lang="sv-SE" dirty="0" err="1">
                <a:ea typeface="Calibri"/>
                <a:cs typeface="Calibri"/>
              </a:rPr>
              <a:t>statement</a:t>
            </a:r>
            <a:r>
              <a:rPr lang="sv-SE" dirty="0">
                <a:ea typeface="Calibri"/>
                <a:cs typeface="Calibri"/>
              </a:rPr>
              <a:t> </a:t>
            </a:r>
            <a:r>
              <a:rPr lang="sv-SE" dirty="0" err="1">
                <a:ea typeface="Calibri"/>
                <a:cs typeface="Calibri"/>
              </a:rPr>
              <a:t>were</a:t>
            </a:r>
            <a:r>
              <a:rPr lang="sv-SE" dirty="0">
                <a:ea typeface="Calibri"/>
                <a:cs typeface="Calibri"/>
              </a:rPr>
              <a:t> </a:t>
            </a:r>
            <a:r>
              <a:rPr lang="sv-SE" dirty="0" err="1">
                <a:ea typeface="Calibri"/>
                <a:cs typeface="Calibri"/>
              </a:rPr>
              <a:t>decided</a:t>
            </a:r>
            <a:r>
              <a:rPr lang="sv-SE" dirty="0">
                <a:ea typeface="Calibri"/>
                <a:cs typeface="Calibri"/>
              </a:rPr>
              <a:t> in </a:t>
            </a:r>
            <a:r>
              <a:rPr lang="sv-SE" dirty="0" err="1">
                <a:ea typeface="Calibri"/>
                <a:cs typeface="Calibri"/>
              </a:rPr>
              <a:t>conjunction</a:t>
            </a:r>
            <a:r>
              <a:rPr lang="sv-SE" dirty="0">
                <a:ea typeface="Calibri"/>
                <a:cs typeface="Calibri"/>
              </a:rPr>
              <a:t> </a:t>
            </a:r>
            <a:r>
              <a:rPr lang="sv-SE" dirty="0" err="1">
                <a:ea typeface="Calibri"/>
                <a:cs typeface="Calibri"/>
              </a:rPr>
              <a:t>with</a:t>
            </a:r>
            <a:r>
              <a:rPr lang="sv-SE" dirty="0">
                <a:ea typeface="Calibri"/>
                <a:cs typeface="Calibri"/>
              </a:rPr>
              <a:t> </a:t>
            </a:r>
            <a:r>
              <a:rPr lang="sv-SE" dirty="0" err="1">
                <a:ea typeface="Calibri"/>
                <a:cs typeface="Calibri"/>
              </a:rPr>
              <a:t>launching</a:t>
            </a:r>
            <a:r>
              <a:rPr lang="sv-SE" dirty="0">
                <a:ea typeface="Calibri"/>
                <a:cs typeface="Calibri"/>
              </a:rPr>
              <a:t> the </a:t>
            </a:r>
            <a:r>
              <a:rPr lang="sv-SE" dirty="0" err="1">
                <a:ea typeface="Calibri"/>
                <a:cs typeface="Calibri"/>
              </a:rPr>
              <a:t>previous</a:t>
            </a:r>
            <a:r>
              <a:rPr lang="sv-SE" dirty="0">
                <a:ea typeface="Calibri"/>
                <a:cs typeface="Calibri"/>
              </a:rPr>
              <a:t> </a:t>
            </a:r>
            <a:r>
              <a:rPr lang="sv-SE" dirty="0" err="1">
                <a:ea typeface="Calibri"/>
                <a:cs typeface="Calibri"/>
              </a:rPr>
              <a:t>strategy</a:t>
            </a:r>
            <a:r>
              <a:rPr lang="sv-SE" dirty="0">
                <a:ea typeface="Calibri"/>
                <a:cs typeface="Calibri"/>
              </a:rPr>
              <a:t>, and </a:t>
            </a:r>
            <a:r>
              <a:rPr lang="sv-SE" dirty="0" err="1">
                <a:ea typeface="Calibri"/>
                <a:cs typeface="Calibri"/>
              </a:rPr>
              <a:t>they</a:t>
            </a:r>
            <a:r>
              <a:rPr lang="sv-SE" dirty="0">
                <a:ea typeface="Calibri"/>
                <a:cs typeface="Calibri"/>
              </a:rPr>
              <a:t> </a:t>
            </a:r>
            <a:r>
              <a:rPr lang="sv-SE" dirty="0" err="1">
                <a:ea typeface="Calibri"/>
                <a:cs typeface="Calibri"/>
              </a:rPr>
              <a:t>remain</a:t>
            </a:r>
            <a:r>
              <a:rPr lang="sv-SE" dirty="0">
                <a:ea typeface="Calibri"/>
                <a:cs typeface="Calibri"/>
              </a:rPr>
              <a:t> in the new </a:t>
            </a:r>
            <a:r>
              <a:rPr lang="sv-SE" dirty="0" err="1">
                <a:ea typeface="Calibri"/>
                <a:cs typeface="Calibri"/>
              </a:rPr>
              <a:t>one</a:t>
            </a:r>
            <a:r>
              <a:rPr lang="sv-SE" dirty="0">
                <a:ea typeface="Calibri"/>
                <a:cs typeface="Calibri"/>
              </a:rPr>
              <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66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C92AD-F24E-ECD4-A022-F48112BB62F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6780063-A117-94D2-EB05-9A4EC5E95100}"/>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A467AAD-BD46-83B6-15AB-6AC391F9EA5C}"/>
              </a:ext>
            </a:extLst>
          </p:cNvPr>
          <p:cNvSpPr>
            <a:spLocks noGrp="1"/>
          </p:cNvSpPr>
          <p:nvPr>
            <p:ph type="body" idx="1"/>
          </p:nvPr>
        </p:nvSpPr>
        <p:spPr/>
        <p:txBody>
          <a:bodyPr/>
          <a:lstStyle/>
          <a:p>
            <a:r>
              <a:rPr lang="sv-SE" dirty="0"/>
              <a:t>The </a:t>
            </a:r>
            <a:r>
              <a:rPr lang="sv-SE" dirty="0" err="1"/>
              <a:t>three</a:t>
            </a:r>
            <a:r>
              <a:rPr lang="sv-SE" dirty="0"/>
              <a:t> focus areas </a:t>
            </a:r>
            <a:r>
              <a:rPr lang="sv-SE" dirty="0" err="1"/>
              <a:t>were</a:t>
            </a:r>
            <a:r>
              <a:rPr lang="sv-SE" dirty="0"/>
              <a:t> </a:t>
            </a:r>
            <a:r>
              <a:rPr lang="sv-SE" dirty="0" err="1"/>
              <a:t>defined</a:t>
            </a:r>
            <a:r>
              <a:rPr lang="sv-SE" dirty="0"/>
              <a:t> in the </a:t>
            </a:r>
            <a:r>
              <a:rPr lang="sv-SE" dirty="0" err="1"/>
              <a:t>previous</a:t>
            </a:r>
            <a:r>
              <a:rPr lang="sv-SE" dirty="0"/>
              <a:t> </a:t>
            </a:r>
            <a:r>
              <a:rPr lang="sv-SE" dirty="0" err="1"/>
              <a:t>strategy</a:t>
            </a:r>
            <a:r>
              <a:rPr lang="sv-SE" dirty="0"/>
              <a:t>. </a:t>
            </a:r>
            <a:r>
              <a:rPr lang="sv-SE" dirty="0" err="1"/>
              <a:t>What</a:t>
            </a:r>
            <a:r>
              <a:rPr lang="sv-SE" dirty="0"/>
              <a:t> has </a:t>
            </a:r>
            <a:r>
              <a:rPr lang="sv-SE" dirty="0" err="1"/>
              <a:t>happened</a:t>
            </a:r>
            <a:r>
              <a:rPr lang="sv-SE" dirty="0"/>
              <a:t> </a:t>
            </a:r>
            <a:r>
              <a:rPr lang="sv-SE" dirty="0" err="1"/>
              <a:t>since</a:t>
            </a:r>
            <a:r>
              <a:rPr lang="sv-SE" dirty="0"/>
              <a:t> </a:t>
            </a:r>
            <a:r>
              <a:rPr lang="sv-SE" dirty="0" err="1"/>
              <a:t>then</a:t>
            </a:r>
            <a:r>
              <a:rPr lang="sv-SE" dirty="0"/>
              <a:t> is </a:t>
            </a:r>
            <a:r>
              <a:rPr lang="sv-SE" dirty="0" err="1"/>
              <a:t>that</a:t>
            </a:r>
            <a:r>
              <a:rPr lang="sv-SE" dirty="0"/>
              <a:t> SLU as a </a:t>
            </a:r>
            <a:r>
              <a:rPr lang="sv-SE" dirty="0" err="1"/>
              <a:t>whole</a:t>
            </a:r>
            <a:r>
              <a:rPr lang="sv-SE" dirty="0"/>
              <a:t> has </a:t>
            </a:r>
            <a:r>
              <a:rPr lang="sv-SE" dirty="0" err="1"/>
              <a:t>moved</a:t>
            </a:r>
            <a:r>
              <a:rPr lang="sv-SE" dirty="0"/>
              <a:t> </a:t>
            </a:r>
            <a:r>
              <a:rPr lang="sv-SE" dirty="0" err="1"/>
              <a:t>up</a:t>
            </a:r>
            <a:r>
              <a:rPr lang="sv-SE" dirty="0"/>
              <a:t> the </a:t>
            </a:r>
            <a:r>
              <a:rPr lang="sv-SE" dirty="0" err="1"/>
              <a:t>stairs</a:t>
            </a:r>
            <a:r>
              <a:rPr lang="sv-SE" dirty="0"/>
              <a:t> in </a:t>
            </a:r>
            <a:r>
              <a:rPr lang="sv-SE" dirty="0" err="1"/>
              <a:t>several</a:t>
            </a:r>
            <a:r>
              <a:rPr lang="sv-SE" dirty="0"/>
              <a:t> areas. The IT </a:t>
            </a:r>
            <a:r>
              <a:rPr lang="sv-SE" dirty="0" err="1"/>
              <a:t>Infrastructure</a:t>
            </a:r>
            <a:r>
              <a:rPr lang="sv-SE" dirty="0"/>
              <a:t> </a:t>
            </a:r>
            <a:r>
              <a:rPr lang="sv-SE" dirty="0" err="1"/>
              <a:t>Upgrade</a:t>
            </a:r>
            <a:r>
              <a:rPr lang="sv-SE" dirty="0"/>
              <a:t> </a:t>
            </a:r>
            <a:r>
              <a:rPr lang="sv-SE" dirty="0" err="1"/>
              <a:t>Programme</a:t>
            </a:r>
            <a:r>
              <a:rPr lang="sv-SE" dirty="0"/>
              <a:t> is </a:t>
            </a:r>
            <a:r>
              <a:rPr lang="sv-SE" dirty="0" err="1"/>
              <a:t>one</a:t>
            </a:r>
            <a:r>
              <a:rPr lang="sv-SE" dirty="0"/>
              <a:t> </a:t>
            </a:r>
            <a:r>
              <a:rPr lang="sv-SE" dirty="0" err="1"/>
              <a:t>example</a:t>
            </a:r>
            <a:r>
              <a:rPr lang="sv-SE" dirty="0"/>
              <a:t>, </a:t>
            </a:r>
            <a:r>
              <a:rPr lang="sv-SE" dirty="0" err="1"/>
              <a:t>where</a:t>
            </a:r>
            <a:r>
              <a:rPr lang="sv-SE" dirty="0"/>
              <a:t> </a:t>
            </a:r>
            <a:r>
              <a:rPr lang="sv-SE" dirty="0" err="1"/>
              <a:t>we</a:t>
            </a:r>
            <a:r>
              <a:rPr lang="sv-SE" dirty="0"/>
              <a:t> </a:t>
            </a:r>
            <a:r>
              <a:rPr lang="sv-SE" dirty="0" err="1"/>
              <a:t>had</a:t>
            </a:r>
            <a:r>
              <a:rPr lang="sv-SE" dirty="0"/>
              <a:t> to start from scratch </a:t>
            </a:r>
            <a:r>
              <a:rPr lang="sv-SE" dirty="0" err="1"/>
              <a:t>upgrading</a:t>
            </a:r>
            <a:r>
              <a:rPr lang="sv-SE" dirty="0"/>
              <a:t> </a:t>
            </a:r>
            <a:r>
              <a:rPr lang="sv-SE" dirty="0" err="1"/>
              <a:t>our</a:t>
            </a:r>
            <a:r>
              <a:rPr lang="sv-SE" dirty="0"/>
              <a:t> IT </a:t>
            </a:r>
            <a:r>
              <a:rPr lang="sv-SE" dirty="0" err="1"/>
              <a:t>infrastructure</a:t>
            </a:r>
            <a:r>
              <a:rPr lang="sv-SE" dirty="0"/>
              <a:t>. </a:t>
            </a:r>
            <a:r>
              <a:rPr lang="sv-SE" dirty="0" err="1"/>
              <a:t>Today</a:t>
            </a:r>
            <a:r>
              <a:rPr lang="sv-SE" dirty="0"/>
              <a:t>, </a:t>
            </a:r>
            <a:r>
              <a:rPr lang="sv-SE" dirty="0" err="1"/>
              <a:t>we</a:t>
            </a:r>
            <a:r>
              <a:rPr lang="sv-SE" dirty="0"/>
              <a:t> </a:t>
            </a:r>
            <a:r>
              <a:rPr lang="sv-SE" dirty="0" err="1"/>
              <a:t>are</a:t>
            </a:r>
            <a:r>
              <a:rPr lang="sv-SE" dirty="0"/>
              <a:t> </a:t>
            </a:r>
            <a:r>
              <a:rPr lang="sv-SE" dirty="0" err="1"/>
              <a:t>much</a:t>
            </a:r>
            <a:r>
              <a:rPr lang="sv-SE" dirty="0"/>
              <a:t> </a:t>
            </a:r>
            <a:r>
              <a:rPr lang="sv-SE" dirty="0" err="1"/>
              <a:t>better</a:t>
            </a:r>
            <a:r>
              <a:rPr lang="sv-SE" dirty="0"/>
              <a:t> </a:t>
            </a:r>
            <a:r>
              <a:rPr lang="sv-SE" dirty="0" err="1"/>
              <a:t>prepared</a:t>
            </a:r>
            <a:r>
              <a:rPr lang="sv-SE" dirty="0"/>
              <a:t> for the </a:t>
            </a:r>
            <a:r>
              <a:rPr lang="sv-SE" dirty="0" err="1"/>
              <a:t>next</a:t>
            </a:r>
            <a:r>
              <a:rPr lang="sv-SE" dirty="0"/>
              <a:t> step. </a:t>
            </a:r>
          </a:p>
        </p:txBody>
      </p:sp>
      <p:sp>
        <p:nvSpPr>
          <p:cNvPr id="4" name="Platshållare för bildnummer 3">
            <a:extLst>
              <a:ext uri="{FF2B5EF4-FFF2-40B4-BE49-F238E27FC236}">
                <a16:creationId xmlns:a16="http://schemas.microsoft.com/office/drawing/2014/main" id="{5B526CB0-B722-A41E-9505-F75F10B70F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22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GB" dirty="0"/>
              <a:t>The SLU Board only decides on the university’s strategy, not about what research we conduct. This means that for members of staff, the strategy will be combined with whatever steps the faculty needs or wants to take to reach the vision and the objectives, and to make the decisions the focus areas bring with them.</a:t>
            </a:r>
            <a:endParaRPr lang="en-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54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04C9-BA5D-F512-4EEF-D5DA49BA6C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CFBE0AC-1709-8303-3BA3-174DBF7413DF}"/>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3A2E5788-7B90-8DB2-A311-6333900D11F9}"/>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What discussions do we need to have to create an understanding of the strategy as a whole, as well as its individual components?</a:t>
            </a:r>
          </a:p>
        </p:txBody>
      </p:sp>
      <p:sp>
        <p:nvSpPr>
          <p:cNvPr id="4" name="Platshållare för bildnummer 3">
            <a:extLst>
              <a:ext uri="{FF2B5EF4-FFF2-40B4-BE49-F238E27FC236}">
                <a16:creationId xmlns:a16="http://schemas.microsoft.com/office/drawing/2014/main" id="{3386D2AE-8400-BA14-0DB4-49DB53F72FEB}"/>
              </a:ext>
            </a:extLst>
          </p:cNvPr>
          <p:cNvSpPr>
            <a:spLocks noGrp="1"/>
          </p:cNvSpPr>
          <p:nvPr>
            <p:ph type="sldNum" sz="quarter" idx="5"/>
          </p:nvPr>
        </p:nvSpPr>
        <p:spPr/>
        <p:txBody>
          <a:bodyPr/>
          <a:lstStyle/>
          <a:p>
            <a:fld id="{52379312-60E2-7842-AE54-317F1725CADA}" type="slidenum">
              <a:rPr lang="sv-SE" smtClean="0"/>
              <a:t>26</a:t>
            </a:fld>
            <a:endParaRPr lang="sv-SE"/>
          </a:p>
        </p:txBody>
      </p:sp>
    </p:spTree>
    <p:extLst>
      <p:ext uri="{BB962C8B-B14F-4D97-AF65-F5344CB8AC3E}">
        <p14:creationId xmlns:p14="http://schemas.microsoft.com/office/powerpoint/2010/main" val="20979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52379312-60E2-7842-AE54-317F1725CADA}" type="slidenum">
              <a:rPr lang="sv-SE" smtClean="0"/>
              <a:t>3</a:t>
            </a:fld>
            <a:endParaRPr lang="sv-SE"/>
          </a:p>
        </p:txBody>
      </p:sp>
    </p:spTree>
    <p:extLst>
      <p:ext uri="{BB962C8B-B14F-4D97-AF65-F5344CB8AC3E}">
        <p14:creationId xmlns:p14="http://schemas.microsoft.com/office/powerpoint/2010/main" val="266317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ea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9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C2675-1F5F-DC98-1D28-7C29BCD7FA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A38F8D-7BE0-0BE9-DC1A-8082663DA757}"/>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94F925A0-345C-33BA-CE24-39322269FEE9}"/>
              </a:ext>
            </a:extLst>
          </p:cNvPr>
          <p:cNvSpPr>
            <a:spLocks noGrp="1"/>
          </p:cNvSpPr>
          <p:nvPr>
            <p:ph type="body" idx="1"/>
          </p:nvPr>
        </p:nvSpPr>
        <p:spPr/>
        <p:txBody>
          <a:bodyPr/>
          <a:lstStyle/>
          <a:p>
            <a:endParaRPr lang="sv-SE">
              <a:ea typeface="Calibri"/>
              <a:cs typeface="Calibri"/>
            </a:endParaRPr>
          </a:p>
        </p:txBody>
      </p:sp>
      <p:sp>
        <p:nvSpPr>
          <p:cNvPr id="4" name="Platshållare för bildnummer 3">
            <a:extLst>
              <a:ext uri="{FF2B5EF4-FFF2-40B4-BE49-F238E27FC236}">
                <a16:creationId xmlns:a16="http://schemas.microsoft.com/office/drawing/2014/main" id="{BE952DF5-BB4F-7557-0EA5-ADAFBDED6B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78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A878-2C20-B3AF-8C71-CAB65F0353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47408D9-84FD-C422-09AC-D16703D86298}"/>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558D86E-3A1B-7697-5B0F-B9883EDB2D7A}"/>
              </a:ext>
            </a:extLst>
          </p:cNvPr>
          <p:cNvSpPr>
            <a:spLocks noGrp="1"/>
          </p:cNvSpPr>
          <p:nvPr>
            <p:ph type="body" idx="1"/>
          </p:nvPr>
        </p:nvSpPr>
        <p:spPr/>
        <p:txBody>
          <a:bodyPr/>
          <a:lstStyle/>
          <a:p>
            <a:pPr defTabSz="914400">
              <a:tabLst>
                <a:tab pos="457200" algn="l"/>
              </a:tabLst>
              <a:defRPr/>
            </a:pPr>
            <a:r>
              <a:rPr lang="sv-SE" b="1" dirty="0">
                <a:solidFill>
                  <a:prstClr val="black"/>
                </a:solidFill>
              </a:rPr>
              <a:t>1. </a:t>
            </a:r>
            <a:r>
              <a:rPr lang="en-US" sz="1200" b="0" i="0" kern="1200" dirty="0">
                <a:solidFill>
                  <a:schemeClr val="tx1"/>
                </a:solidFill>
                <a:effectLst/>
                <a:latin typeface="+mn-lt"/>
                <a:ea typeface="+mn-ea"/>
                <a:cs typeface="+mn-cs"/>
              </a:rPr>
              <a:t>Climate change is one of the greatest challenges of our time. Access to important natural resources such as water, land and ecosystem services is changing, which in turn affects the conditions for sustainable living. Long-term efforts are needed to develop new knowledge and sustainable solutions. SLU plays a key role in analysing the consequences of climate change and developing strategies for climate adaptation, resource use and ensuring the functioning of ecosystems.</a:t>
            </a:r>
          </a:p>
          <a:p>
            <a:pPr defTabSz="914400">
              <a:tabLst>
                <a:tab pos="457200" algn="l"/>
              </a:tabLst>
              <a:defRPr/>
            </a:pPr>
            <a:endParaRPr lang="en-US" sz="1200" b="0" i="0" kern="1200" dirty="0">
              <a:solidFill>
                <a:schemeClr val="tx1"/>
              </a:solidFill>
              <a:effectLst/>
              <a:latin typeface="+mn-lt"/>
              <a:ea typeface="+mn-ea"/>
              <a:cs typeface="+mn-cs"/>
            </a:endParaRPr>
          </a:p>
          <a:p>
            <a:pPr defTabSz="914400">
              <a:tabLst>
                <a:tab pos="457200" algn="l"/>
              </a:tabLst>
              <a:defRPr/>
            </a:pPr>
            <a:r>
              <a:rPr lang="sv-SE" b="1" dirty="0">
                <a:solidFill>
                  <a:prstClr val="black"/>
                </a:solidFill>
              </a:rPr>
              <a:t>2. </a:t>
            </a:r>
            <a:r>
              <a:rPr lang="en-US" sz="1200" b="0" i="0" kern="1200" dirty="0">
                <a:solidFill>
                  <a:schemeClr val="tx1"/>
                </a:solidFill>
                <a:effectLst/>
                <a:latin typeface="+mn-lt"/>
                <a:ea typeface="+mn-ea"/>
                <a:cs typeface="+mn-cs"/>
              </a:rPr>
              <a:t>The global arena is </a:t>
            </a:r>
            <a:r>
              <a:rPr lang="en-US" sz="1200" b="0" i="0" kern="1200" dirty="0" err="1">
                <a:solidFill>
                  <a:schemeClr val="tx1"/>
                </a:solidFill>
                <a:effectLst/>
                <a:latin typeface="+mn-lt"/>
                <a:ea typeface="+mn-ea"/>
                <a:cs typeface="+mn-cs"/>
              </a:rPr>
              <a:t>characterised</a:t>
            </a:r>
            <a:r>
              <a:rPr lang="en-US" sz="1200" b="0" i="0" kern="1200" dirty="0">
                <a:solidFill>
                  <a:schemeClr val="tx1"/>
                </a:solidFill>
                <a:effectLst/>
                <a:latin typeface="+mn-lt"/>
                <a:ea typeface="+mn-ea"/>
                <a:cs typeface="+mn-cs"/>
              </a:rPr>
              <a:t> by shifting power dynamics and increased competition for both natural resources and expertise, which can affect both democracy and academic freedom. Universities play an important role in safeguarding scientific principles and providing knowledge that strengthens resilient social structures.</a:t>
            </a:r>
            <a:endParaRPr lang="sv-SE" dirty="0">
              <a:ea typeface="Calibri"/>
              <a:cs typeface="Calibri"/>
            </a:endParaRPr>
          </a:p>
          <a:p>
            <a:pPr defTabSz="914400">
              <a:tabLst>
                <a:tab pos="457200" algn="l"/>
              </a:tabLst>
              <a:defRPr/>
            </a:pPr>
            <a:endParaRPr lang="sv-SE" b="1" dirty="0">
              <a:solidFill>
                <a:prstClr val="black"/>
              </a:solidFill>
            </a:endParaRPr>
          </a:p>
          <a:p>
            <a:pPr defTabSz="914400">
              <a:tabLst>
                <a:tab pos="457200" algn="l"/>
              </a:tabLst>
              <a:defRPr/>
            </a:pPr>
            <a:r>
              <a:rPr lang="sv-SE" b="1" dirty="0">
                <a:solidFill>
                  <a:prstClr val="black"/>
                </a:solidFill>
              </a:rPr>
              <a:t>3. </a:t>
            </a:r>
            <a:r>
              <a:rPr lang="en-US" sz="1200" b="0" i="0" kern="1200" dirty="0">
                <a:solidFill>
                  <a:schemeClr val="tx1"/>
                </a:solidFill>
                <a:effectLst/>
                <a:latin typeface="+mn-lt"/>
                <a:ea typeface="+mn-ea"/>
                <a:cs typeface="+mn-cs"/>
              </a:rPr>
              <a:t>Rapid advances in automation, artificial intelligence and precision technology are creating new opportunities in SLU's areas of expertise. At the same time, new challenges are emerging in areas such as cyber security, information reliability and digital integrity, which require robust strategies to protect and quality-assure research, education and data that is important to society. SLU needs to develop and implement new technology and work to ensure that this is done responsibly and sustainably.</a:t>
            </a:r>
            <a:endParaRPr lang="sv-SE" dirty="0">
              <a:solidFill>
                <a:prstClr val="black"/>
              </a:solidFill>
            </a:endParaRPr>
          </a:p>
          <a:p>
            <a:pPr defTabSz="914400">
              <a:tabLst>
                <a:tab pos="457200" algn="l"/>
              </a:tabLst>
              <a:defRPr/>
            </a:pPr>
            <a:endParaRPr lang="sv-SE" dirty="0"/>
          </a:p>
          <a:p>
            <a:pPr defTabSz="914400">
              <a:tabLst>
                <a:tab pos="457200" algn="l"/>
              </a:tabLst>
              <a:defRPr/>
            </a:pPr>
            <a:r>
              <a:rPr lang="sv-SE" b="1" dirty="0">
                <a:solidFill>
                  <a:prstClr val="black"/>
                </a:solidFill>
              </a:rPr>
              <a:t>4. </a:t>
            </a:r>
            <a:r>
              <a:rPr lang="en-US" sz="1200" b="0" i="0" kern="1200" dirty="0">
                <a:solidFill>
                  <a:schemeClr val="tx1"/>
                </a:solidFill>
                <a:effectLst/>
                <a:latin typeface="+mn-lt"/>
                <a:ea typeface="+mn-ea"/>
                <a:cs typeface="+mn-cs"/>
              </a:rPr>
              <a:t>Research policy and views on academic autonomy are changing, both nationally and globally. Higher education institutions are affected by factors such as changing funding models, resource-intensive research infrastructure, increasing administrative demands and a change in trust in science and academic institutions. For SLU, it is crucial to remain a strong and independent player that ensures that our activities maintain quality, relevance and long-term sustainability</a:t>
            </a:r>
            <a:endParaRPr lang="sv-SE"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E156F11C-9477-0A7D-8B4D-7FB1E3DE9276}"/>
              </a:ext>
            </a:extLst>
          </p:cNvPr>
          <p:cNvSpPr>
            <a:spLocks noGrp="1"/>
          </p:cNvSpPr>
          <p:nvPr>
            <p:ph type="sldNum" sz="quarter" idx="5"/>
          </p:nvPr>
        </p:nvSpPr>
        <p:spPr/>
        <p:txBody>
          <a:bodyPr/>
          <a:lstStyle/>
          <a:p>
            <a:fld id="{52379312-60E2-7842-AE54-317F1725CADA}" type="slidenum">
              <a:rPr lang="sv-SE" smtClean="0"/>
              <a:t>6</a:t>
            </a:fld>
            <a:endParaRPr lang="sv-SE"/>
          </a:p>
        </p:txBody>
      </p:sp>
    </p:spTree>
    <p:extLst>
      <p:ext uri="{BB962C8B-B14F-4D97-AF65-F5344CB8AC3E}">
        <p14:creationId xmlns:p14="http://schemas.microsoft.com/office/powerpoint/2010/main" val="221310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49BA-5908-C9EC-099E-ECA4C34AA0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F0BB224-9E5B-D420-738E-DEB108A23FE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2C91D556-FB4E-C48C-F4C5-BB7EB374A8B6}"/>
              </a:ext>
            </a:extLst>
          </p:cNvPr>
          <p:cNvSpPr>
            <a:spLocks noGrp="1"/>
          </p:cNvSpPr>
          <p:nvPr>
            <p:ph type="body" idx="1"/>
          </p:nvPr>
        </p:nvSpPr>
        <p:spPr/>
        <p:txBody>
          <a:bodyPr/>
          <a:lstStyle/>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2DB7A11B-EB48-D9C0-4D81-1523EC51CDC7}"/>
              </a:ext>
            </a:extLst>
          </p:cNvPr>
          <p:cNvSpPr>
            <a:spLocks noGrp="1"/>
          </p:cNvSpPr>
          <p:nvPr>
            <p:ph type="sldNum" sz="quarter" idx="5"/>
          </p:nvPr>
        </p:nvSpPr>
        <p:spPr/>
        <p:txBody>
          <a:bodyPr/>
          <a:lstStyle/>
          <a:p>
            <a:fld id="{52379312-60E2-7842-AE54-317F1725CADA}" type="slidenum">
              <a:rPr lang="sv-SE" smtClean="0"/>
              <a:t>7</a:t>
            </a:fld>
            <a:endParaRPr lang="sv-SE"/>
          </a:p>
        </p:txBody>
      </p:sp>
    </p:spTree>
    <p:extLst>
      <p:ext uri="{BB962C8B-B14F-4D97-AF65-F5344CB8AC3E}">
        <p14:creationId xmlns:p14="http://schemas.microsoft.com/office/powerpoint/2010/main" val="311359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273C-1EBD-1FA3-B9DF-97BB67C83C9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84BBD9-EDC5-4D11-08F3-8B4B93FAA85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45F79610-58E3-FDD2-534D-0DE05E16158F}"/>
              </a:ext>
            </a:extLst>
          </p:cNvPr>
          <p:cNvSpPr>
            <a:spLocks noGrp="1"/>
          </p:cNvSpPr>
          <p:nvPr>
            <p:ph type="body" idx="1"/>
          </p:nvPr>
        </p:nvSpPr>
        <p:spPr/>
        <p:txBody>
          <a:bodyPr/>
          <a:lstStyle/>
          <a:p>
            <a:r>
              <a:rPr lang="sv-SE" dirty="0" err="1"/>
              <a:t>Let’s</a:t>
            </a:r>
            <a:r>
              <a:rPr lang="sv-SE" dirty="0"/>
              <a:t> </a:t>
            </a:r>
            <a:r>
              <a:rPr lang="sv-SE" dirty="0" err="1"/>
              <a:t>take</a:t>
            </a:r>
            <a:r>
              <a:rPr lang="sv-SE" dirty="0"/>
              <a:t> a </a:t>
            </a:r>
            <a:r>
              <a:rPr lang="sv-SE" dirty="0" err="1"/>
              <a:t>closer</a:t>
            </a:r>
            <a:r>
              <a:rPr lang="sv-SE" dirty="0"/>
              <a:t> look at </a:t>
            </a:r>
            <a:r>
              <a:rPr lang="sv-SE" dirty="0" err="1"/>
              <a:t>each</a:t>
            </a:r>
            <a:r>
              <a:rPr lang="sv-SE" dirty="0"/>
              <a:t> of the focus areas and </a:t>
            </a:r>
            <a:r>
              <a:rPr lang="sv-SE" dirty="0" err="1"/>
              <a:t>their</a:t>
            </a:r>
            <a:r>
              <a:rPr lang="sv-SE" dirty="0"/>
              <a:t> </a:t>
            </a:r>
            <a:r>
              <a:rPr lang="sv-SE" dirty="0" err="1"/>
              <a:t>objectives</a:t>
            </a:r>
            <a:r>
              <a:rPr lang="sv-SE" dirty="0"/>
              <a:t>.</a:t>
            </a:r>
          </a:p>
        </p:txBody>
      </p:sp>
      <p:sp>
        <p:nvSpPr>
          <p:cNvPr id="4" name="Platshållare för bildnummer 3">
            <a:extLst>
              <a:ext uri="{FF2B5EF4-FFF2-40B4-BE49-F238E27FC236}">
                <a16:creationId xmlns:a16="http://schemas.microsoft.com/office/drawing/2014/main" id="{E0DD497F-86F6-F44C-EBBA-859FF4A8DC92}"/>
              </a:ext>
            </a:extLst>
          </p:cNvPr>
          <p:cNvSpPr>
            <a:spLocks noGrp="1"/>
          </p:cNvSpPr>
          <p:nvPr>
            <p:ph type="sldNum" sz="quarter" idx="5"/>
          </p:nvPr>
        </p:nvSpPr>
        <p:spPr/>
        <p:txBody>
          <a:bodyPr/>
          <a:lstStyle/>
          <a:p>
            <a:fld id="{52379312-60E2-7842-AE54-317F1725CADA}" type="slidenum">
              <a:rPr lang="sv-SE" smtClean="0"/>
              <a:t>8</a:t>
            </a:fld>
            <a:endParaRPr lang="sv-SE"/>
          </a:p>
        </p:txBody>
      </p:sp>
    </p:spTree>
    <p:extLst>
      <p:ext uri="{BB962C8B-B14F-4D97-AF65-F5344CB8AC3E}">
        <p14:creationId xmlns:p14="http://schemas.microsoft.com/office/powerpoint/2010/main" val="178154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2A9B-AC59-F3D0-97ED-C0AA3A022AC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DEBE65-0B8F-3587-A869-D80682AD3F3A}"/>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9AFFA424-3154-1650-1FF6-FF4E7C9C2352}"/>
              </a:ext>
            </a:extLst>
          </p:cNvPr>
          <p:cNvSpPr>
            <a:spLocks noGrp="1"/>
          </p:cNvSpPr>
          <p:nvPr>
            <p:ph type="body" idx="1"/>
          </p:nvPr>
        </p:nvSpPr>
        <p:spPr/>
        <p:txBody>
          <a:bodyPr/>
          <a:lstStyle/>
          <a:p>
            <a:pPr marL="0" indent="0">
              <a:buFont typeface="Arial" panose="020B0604020202020204" pitchFamily="34" charset="0"/>
              <a:buNone/>
            </a:pPr>
            <a:endParaRPr lang="sv-SE" dirty="0">
              <a:ea typeface="Calibri"/>
              <a:cs typeface="Calibri"/>
            </a:endParaRPr>
          </a:p>
        </p:txBody>
      </p:sp>
      <p:sp>
        <p:nvSpPr>
          <p:cNvPr id="4" name="Platshållare för bildnummer 3">
            <a:extLst>
              <a:ext uri="{FF2B5EF4-FFF2-40B4-BE49-F238E27FC236}">
                <a16:creationId xmlns:a16="http://schemas.microsoft.com/office/drawing/2014/main" id="{CF48436D-9011-4B12-974D-C46B9FC5CE4E}"/>
              </a:ext>
            </a:extLst>
          </p:cNvPr>
          <p:cNvSpPr>
            <a:spLocks noGrp="1"/>
          </p:cNvSpPr>
          <p:nvPr>
            <p:ph type="sldNum" sz="quarter" idx="5"/>
          </p:nvPr>
        </p:nvSpPr>
        <p:spPr/>
        <p:txBody>
          <a:bodyPr/>
          <a:lstStyle/>
          <a:p>
            <a:fld id="{52379312-60E2-7842-AE54-317F1725CADA}" type="slidenum">
              <a:rPr lang="sv-SE" smtClean="0"/>
              <a:t>9</a:t>
            </a:fld>
            <a:endParaRPr lang="sv-SE"/>
          </a:p>
        </p:txBody>
      </p:sp>
    </p:spTree>
    <p:extLst>
      <p:ext uri="{BB962C8B-B14F-4D97-AF65-F5344CB8AC3E}">
        <p14:creationId xmlns:p14="http://schemas.microsoft.com/office/powerpoint/2010/main" val="309604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654219"/>
            <a:ext cx="724766" cy="701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595313"/>
            <a:ext cx="636984" cy="640556"/>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46161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560977"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a:ext>
              </a:extLst>
            </a:blip>
            <a:srcRect/>
            <a:stretch>
              <a:fillRect r="25180" b="305"/>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576541" y="937860"/>
            <a:ext cx="3876041" cy="660148"/>
          </a:xfrm>
        </p:spPr>
        <p:txBody>
          <a:bodyPr/>
          <a:lstStyle/>
          <a:p>
            <a:r>
              <a:rPr lang="en-GB"/>
              <a:t>Click to edit Master title style</a:t>
            </a:r>
            <a:endParaRPr lang="sv-SE"/>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576541" y="1798080"/>
            <a:ext cx="3876041"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34026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31096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4362998"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576541" y="937860"/>
            <a:ext cx="3876041" cy="660148"/>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576541" y="1798080"/>
            <a:ext cx="3876041" cy="27363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414228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1063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66304" y="919596"/>
            <a:ext cx="7982816" cy="683531"/>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66304" y="1805641"/>
            <a:ext cx="7990610"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92598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66304" y="919596"/>
            <a:ext cx="7982816" cy="683531"/>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66305" y="1805641"/>
            <a:ext cx="3899189"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4673313" y="1805641"/>
            <a:ext cx="3899189"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4605232"/>
            <a:ext cx="3904060" cy="195263"/>
          </a:xfrm>
        </p:spPr>
        <p:txBody>
          <a:bodyPr/>
          <a:lstStyle>
            <a:lvl1pPr marL="0" indent="0">
              <a:lnSpc>
                <a:spcPct val="100000"/>
              </a:lnSpc>
              <a:spcBef>
                <a:spcPts val="0"/>
              </a:spcBef>
              <a:buFontTx/>
              <a:buNone/>
              <a:defRPr sz="750"/>
            </a:lvl1pPr>
          </a:lstStyle>
          <a:p>
            <a:pPr lvl="0"/>
            <a:r>
              <a:rPr lang="sv-SE"/>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6" y="4605232"/>
            <a:ext cx="3904060" cy="195263"/>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39305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9144000" cy="51435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sv-SE"/>
              <a:t>.</a:t>
            </a:r>
          </a:p>
          <a:p>
            <a:pPr lvl="0"/>
            <a:endParaRPr lang="sv-SE"/>
          </a:p>
        </p:txBody>
      </p:sp>
    </p:spTree>
    <p:extLst>
      <p:ext uri="{BB962C8B-B14F-4D97-AF65-F5344CB8AC3E}">
        <p14:creationId xmlns:p14="http://schemas.microsoft.com/office/powerpoint/2010/main" val="26954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p:nvPr>
        </p:nvSpPr>
        <p:spPr>
          <a:xfrm>
            <a:off x="57669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p:nvPr>
        </p:nvSpPr>
        <p:spPr>
          <a:xfrm>
            <a:off x="467890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p:nvPr>
        </p:nvSpPr>
        <p:spPr>
          <a:xfrm>
            <a:off x="57669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p:nvPr>
        </p:nvSpPr>
        <p:spPr>
          <a:xfrm>
            <a:off x="467890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4086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6" y="955383"/>
            <a:ext cx="3890963" cy="1675210"/>
          </a:xfrm>
        </p:spPr>
        <p:txBody>
          <a:bodyPr/>
          <a:lstStyle>
            <a:lvl1pPr marL="0" indent="0" algn="ctr">
              <a:buNone/>
              <a:defRPr sz="1200"/>
            </a:lvl1pPr>
          </a:lstStyle>
          <a:p>
            <a:r>
              <a:rPr lang="sv-SE"/>
              <a:t>4 vänsterställda bilder</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6" y="955383"/>
            <a:ext cx="3890963" cy="1675210"/>
          </a:xfrm>
        </p:spPr>
        <p:txBody>
          <a:bodyPr/>
          <a:lstStyle>
            <a:lvl1pPr marL="0" indent="0" algn="ctr">
              <a:buNone/>
              <a:defRPr sz="1200"/>
            </a:lvl1pPr>
          </a:lstStyle>
          <a:p>
            <a:r>
              <a:rPr lang="sv-SE"/>
              <a:t>4 vänsterställda bilder</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6" y="2931606"/>
            <a:ext cx="3890963" cy="1675210"/>
          </a:xfrm>
        </p:spPr>
        <p:txBody>
          <a:bodyPr/>
          <a:lstStyle>
            <a:lvl1pPr marL="0" indent="0" algn="ctr">
              <a:buNone/>
              <a:defRPr sz="1200"/>
            </a:lvl1pPr>
          </a:lstStyle>
          <a:p>
            <a:r>
              <a:rPr lang="sv-SE"/>
              <a:t>4 vänsterställda bilder</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6" y="2931606"/>
            <a:ext cx="3890963" cy="1675210"/>
          </a:xfrm>
        </p:spPr>
        <p:txBody>
          <a:bodyPr/>
          <a:lstStyle>
            <a:lvl1pPr marL="0" indent="0" algn="ctr">
              <a:buNone/>
              <a:defRPr sz="1200"/>
            </a:lvl1pPr>
          </a:lstStyle>
          <a:p>
            <a:r>
              <a:rPr lang="sv-SE"/>
              <a:t>4 vänsterställda bilder</a:t>
            </a:r>
          </a:p>
        </p:txBody>
      </p:sp>
    </p:spTree>
    <p:extLst>
      <p:ext uri="{BB962C8B-B14F-4D97-AF65-F5344CB8AC3E}">
        <p14:creationId xmlns:p14="http://schemas.microsoft.com/office/powerpoint/2010/main" val="388560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42920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1676400"/>
            <a:ext cx="6858000" cy="17907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9976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665328"/>
            <a:ext cx="6135833" cy="1146935"/>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69119" y="2396587"/>
            <a:ext cx="4876338" cy="1820572"/>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5400"/>
            <a:ext cx="1687500" cy="5118527"/>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69119" y="2151588"/>
            <a:ext cx="4876338" cy="218317"/>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15257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28602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kil och utbytbar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8006002" y="760937"/>
            <a:ext cx="1157616" cy="4387002"/>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8220722" y="831521"/>
            <a:ext cx="925497" cy="431197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US"/>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0812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654219"/>
            <a:ext cx="724766" cy="701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595313"/>
            <a:ext cx="636984" cy="640556"/>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167409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5926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tx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0395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26844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153937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418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1" y="0"/>
            <a:ext cx="605117" cy="51435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96" y="0"/>
            <a:ext cx="9117104" cy="51435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5" y="600075"/>
            <a:ext cx="6502112" cy="660148"/>
          </a:xfrm>
        </p:spPr>
        <p:txBody>
          <a:bodyPr/>
          <a:lstStyle>
            <a:lvl1pPr>
              <a:lnSpc>
                <a:spcPct val="100000"/>
              </a:lnSpc>
              <a:defRPr sz="2700">
                <a:solidFill>
                  <a:schemeClr val="bg1"/>
                </a:solidFill>
              </a:defRPr>
            </a:lvl1pPr>
          </a:lstStyle>
          <a:p>
            <a:r>
              <a:rPr lang="en-GB" noProof="0"/>
              <a:t>Table of contents</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hasCustomPrompt="1"/>
          </p:nvPr>
        </p:nvSpPr>
        <p:spPr>
          <a:xfrm>
            <a:off x="541735" y="1470611"/>
            <a:ext cx="6532834" cy="325755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en-GB" noProof="0"/>
              <a:t>Chapter</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42893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hape and small image: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8006002" y="760937"/>
            <a:ext cx="1157616" cy="4387002"/>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8220722" y="831521"/>
            <a:ext cx="925497" cy="431197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576540" y="937860"/>
            <a:ext cx="7397165" cy="660148"/>
          </a:xfrm>
        </p:spPr>
        <p:txBody>
          <a:bodyPr/>
          <a:lstStyle>
            <a:lvl1pPr>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576540" y="1798080"/>
            <a:ext cx="7397165" cy="2736388"/>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349343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shape and small image: ">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5D7DA79-0886-0F67-A9D4-75033BD6E570}"/>
              </a:ext>
            </a:extLst>
          </p:cNvPr>
          <p:cNvPicPr>
            <a:picLocks noChangeAspect="1"/>
          </p:cNvPicPr>
          <p:nvPr userDrawn="1"/>
        </p:nvPicPr>
        <p:blipFill>
          <a:blip r:embed="rId2" cstate="email">
            <a:alphaModFix/>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434"/>
                    </a14:imgEffect>
                    <a14:imgEffect>
                      <a14:saturation sat="142000"/>
                    </a14:imgEffect>
                    <a14:imgEffect>
                      <a14:brightnessContrast bright="-34000" contrast="19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a:solidFill>
            <a:schemeClr val="tx1"/>
          </a:solidFill>
        </p:spPr>
      </p:pic>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576540" y="937860"/>
            <a:ext cx="7397165" cy="660148"/>
          </a:xfrm>
        </p:spPr>
        <p:txBody>
          <a:bodyPr/>
          <a:lstStyle>
            <a:lvl1pPr>
              <a:defRPr sz="2800">
                <a:solidFill>
                  <a:schemeClr val="bg1"/>
                </a:solidFill>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576540" y="1876808"/>
            <a:ext cx="7397165" cy="2736388"/>
          </a:xfrm>
        </p:spPr>
        <p:txBody>
          <a:bodyPr/>
          <a:lstStyle>
            <a:lvl1pPr>
              <a:lnSpc>
                <a:spcPct val="150000"/>
              </a:lnSpc>
              <a:defRPr sz="2000">
                <a:solidFill>
                  <a:schemeClr val="bg1"/>
                </a:solidFill>
              </a:defRPr>
            </a:lvl1pPr>
            <a:lvl2pPr>
              <a:lnSpc>
                <a:spcPct val="150000"/>
              </a:lnSpc>
              <a:defRPr sz="2000">
                <a:solidFill>
                  <a:schemeClr val="bg1"/>
                </a:solidFill>
              </a:defRPr>
            </a:lvl2pPr>
            <a:lvl3pPr>
              <a:lnSpc>
                <a:spcPct val="150000"/>
              </a:lnSpc>
              <a:defRPr sz="2000">
                <a:solidFill>
                  <a:schemeClr val="bg1"/>
                </a:solidFill>
              </a:defRPr>
            </a:lvl3pPr>
            <a:lvl4pPr>
              <a:lnSpc>
                <a:spcPct val="150000"/>
              </a:lnSpc>
              <a:defRPr sz="2000">
                <a:solidFill>
                  <a:schemeClr val="bg1"/>
                </a:solidFill>
              </a:defRPr>
            </a:lvl4pPr>
            <a:lvl5pPr>
              <a:lnSpc>
                <a:spcPct val="150000"/>
              </a:lnSpc>
              <a:defRPr sz="2000">
                <a:solidFill>
                  <a:schemeClr val="bg1"/>
                </a:solidFill>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grpSp>
        <p:nvGrpSpPr>
          <p:cNvPr id="4" name="Grupp 3">
            <a:extLst>
              <a:ext uri="{FF2B5EF4-FFF2-40B4-BE49-F238E27FC236}">
                <a16:creationId xmlns:a16="http://schemas.microsoft.com/office/drawing/2014/main" id="{00522F8B-307A-00DB-A86A-C494CDD74FF4}"/>
              </a:ext>
            </a:extLst>
          </p:cNvPr>
          <p:cNvGrpSpPr/>
          <p:nvPr userDrawn="1"/>
        </p:nvGrpSpPr>
        <p:grpSpPr>
          <a:xfrm>
            <a:off x="195262" y="194072"/>
            <a:ext cx="377429" cy="379809"/>
            <a:chOff x="260350" y="258763"/>
            <a:chExt cx="503238" cy="506412"/>
          </a:xfrm>
        </p:grpSpPr>
        <p:sp>
          <p:nvSpPr>
            <p:cNvPr id="5" name="Freeform 5">
              <a:extLst>
                <a:ext uri="{FF2B5EF4-FFF2-40B4-BE49-F238E27FC236}">
                  <a16:creationId xmlns:a16="http://schemas.microsoft.com/office/drawing/2014/main" id="{FFAF84B5-8697-CA44-AA7A-D957C9F94269}"/>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6">
              <a:extLst>
                <a:ext uri="{FF2B5EF4-FFF2-40B4-BE49-F238E27FC236}">
                  <a16:creationId xmlns:a16="http://schemas.microsoft.com/office/drawing/2014/main" id="{D6803400-7778-FAEC-551C-F3EE454922A9}"/>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25A1F650-C819-524A-E46A-161165926D1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8">
              <a:extLst>
                <a:ext uri="{FF2B5EF4-FFF2-40B4-BE49-F238E27FC236}">
                  <a16:creationId xmlns:a16="http://schemas.microsoft.com/office/drawing/2014/main" id="{5C664BA9-D7C6-DF77-B17B-14D22623A547}"/>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9">
              <a:extLst>
                <a:ext uri="{FF2B5EF4-FFF2-40B4-BE49-F238E27FC236}">
                  <a16:creationId xmlns:a16="http://schemas.microsoft.com/office/drawing/2014/main" id="{63B0FD88-B30A-D182-B223-0312B505DED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152043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605725"/>
            <a:ext cx="6858000" cy="17907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3538318"/>
            <a:ext cx="6858000" cy="436418"/>
          </a:xfrm>
        </p:spPr>
        <p:txBody>
          <a:bodyPr/>
          <a:lstStyle>
            <a:lvl1pPr marL="0" indent="0" algn="l">
              <a:lnSpc>
                <a:spcPct val="100000"/>
              </a:lnSpc>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34040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4362998"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en-GB" noProof="0"/>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576541" y="937860"/>
            <a:ext cx="3876041" cy="660148"/>
          </a:xfrm>
        </p:spPr>
        <p:txBody>
          <a:bodyPr/>
          <a:lstStyle>
            <a:lvl1pPr>
              <a:defRPr/>
            </a:lvl1pPr>
          </a:lstStyle>
          <a:p>
            <a:r>
              <a:rPr lang="en-GB" noProof="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576541" y="1798080"/>
            <a:ext cx="3876041" cy="2736388"/>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414228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en-GB" noProof="0"/>
              <a:t>.</a:t>
            </a:r>
          </a:p>
        </p:txBody>
      </p:sp>
      <p:sp>
        <p:nvSpPr>
          <p:cNvPr id="2" name="textruta 1">
            <a:extLst>
              <a:ext uri="{FF2B5EF4-FFF2-40B4-BE49-F238E27FC236}">
                <a16:creationId xmlns:a16="http://schemas.microsoft.com/office/drawing/2014/main" id="{440763E7-9C53-CDE8-3501-AEA6609FECF0}"/>
              </a:ext>
            </a:extLst>
          </p:cNvPr>
          <p:cNvSpPr txBox="1"/>
          <p:nvPr userDrawn="1"/>
        </p:nvSpPr>
        <p:spPr>
          <a:xfrm>
            <a:off x="410659" y="344953"/>
            <a:ext cx="0" cy="0"/>
          </a:xfrm>
          <a:prstGeom prst="rect">
            <a:avLst/>
          </a:prstGeom>
          <a:noFill/>
        </p:spPr>
        <p:txBody>
          <a:bodyPr wrap="none" lIns="0" tIns="0" rIns="0" bIns="0" rtlCol="0">
            <a:noAutofit/>
          </a:bodyPr>
          <a:lstStyle/>
          <a:p>
            <a:pPr algn="l">
              <a:lnSpc>
                <a:spcPts val="3000"/>
              </a:lnSpc>
            </a:pPr>
            <a:endParaRPr lang="sv-SE" sz="2400"/>
          </a:p>
        </p:txBody>
      </p:sp>
    </p:spTree>
    <p:extLst>
      <p:ext uri="{BB962C8B-B14F-4D97-AF65-F5344CB8AC3E}">
        <p14:creationId xmlns:p14="http://schemas.microsoft.com/office/powerpoint/2010/main" val="380887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919596"/>
            <a:ext cx="7982816" cy="683531"/>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4" y="1805641"/>
            <a:ext cx="7990610"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41004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nd content,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919596"/>
            <a:ext cx="7982816" cy="683531"/>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5" y="1805641"/>
            <a:ext cx="3899189"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hasCustomPrompt="1"/>
          </p:nvPr>
        </p:nvSpPr>
        <p:spPr>
          <a:xfrm>
            <a:off x="4673313" y="1805641"/>
            <a:ext cx="3899189"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4605232"/>
            <a:ext cx="3904060" cy="195263"/>
          </a:xfrm>
        </p:spPr>
        <p:txBody>
          <a:bodyPr/>
          <a:lstStyle>
            <a:lvl1pPr marL="0" indent="0">
              <a:lnSpc>
                <a:spcPct val="100000"/>
              </a:lnSpc>
              <a:spcBef>
                <a:spcPts val="0"/>
              </a:spcBef>
              <a:buFontTx/>
              <a:buNone/>
              <a:defRPr sz="750"/>
            </a:lvl1pPr>
          </a:lstStyle>
          <a:p>
            <a:pPr lvl="0"/>
            <a:r>
              <a:rPr lang="en-GB" noProof="0"/>
              <a:t>Caption</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6" y="4605232"/>
            <a:ext cx="3904060" cy="195263"/>
          </a:xfrm>
        </p:spPr>
        <p:txBody>
          <a:bodyPr/>
          <a:lstStyle>
            <a:lvl1pPr marL="0" indent="0">
              <a:lnSpc>
                <a:spcPct val="100000"/>
              </a:lnSpc>
              <a:spcBef>
                <a:spcPts val="0"/>
              </a:spcBef>
              <a:buFontTx/>
              <a:buNone/>
              <a:defRPr sz="750"/>
            </a:lvl1pPr>
          </a:lstStyle>
          <a:p>
            <a:pPr lvl="0"/>
            <a:r>
              <a:rPr lang="en-GB" noProof="0"/>
              <a:t>Caption</a:t>
            </a:r>
          </a:p>
        </p:txBody>
      </p:sp>
    </p:spTree>
    <p:extLst>
      <p:ext uri="{BB962C8B-B14F-4D97-AF65-F5344CB8AC3E}">
        <p14:creationId xmlns:p14="http://schemas.microsoft.com/office/powerpoint/2010/main" val="29057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page image/movie">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9144000" cy="51435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en-GB" noProof="0"/>
              <a:t>Picture/movie</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en-GB" noProof="0"/>
              <a:t>.</a:t>
            </a:r>
          </a:p>
          <a:p>
            <a:pPr lvl="0"/>
            <a:endParaRPr lang="en-GB" noProof="0"/>
          </a:p>
        </p:txBody>
      </p:sp>
    </p:spTree>
    <p:extLst>
      <p:ext uri="{BB962C8B-B14F-4D97-AF65-F5344CB8AC3E}">
        <p14:creationId xmlns:p14="http://schemas.microsoft.com/office/powerpoint/2010/main" val="1865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entred objec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57669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467890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57669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467890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Tree>
    <p:extLst>
      <p:ext uri="{BB962C8B-B14F-4D97-AF65-F5344CB8AC3E}">
        <p14:creationId xmlns:p14="http://schemas.microsoft.com/office/powerpoint/2010/main" val="19384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set lef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6" y="955383"/>
            <a:ext cx="3890963" cy="1675210"/>
          </a:xfrm>
        </p:spPr>
        <p:txBody>
          <a:bodyPr/>
          <a:lstStyle>
            <a:lvl1pPr marL="0" indent="0" algn="ctr">
              <a:buNone/>
              <a:defRPr sz="1200"/>
            </a:lvl1pPr>
          </a:lstStyle>
          <a:p>
            <a:r>
              <a:rPr lang="en-GB" noProof="0"/>
              <a:t>Picture</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6" y="955383"/>
            <a:ext cx="3890963" cy="1675210"/>
          </a:xfrm>
        </p:spPr>
        <p:txBody>
          <a:bodyPr/>
          <a:lstStyle>
            <a:lvl1pPr marL="0" indent="0" algn="ctr">
              <a:buNone/>
              <a:defRPr sz="1200"/>
            </a:lvl1pPr>
          </a:lstStyle>
          <a:p>
            <a:r>
              <a:rPr lang="en-GB" noProof="0"/>
              <a:t>Picture</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6" y="2931606"/>
            <a:ext cx="3890963" cy="1675210"/>
          </a:xfrm>
        </p:spPr>
        <p:txBody>
          <a:bodyPr/>
          <a:lstStyle>
            <a:lvl1pPr marL="0" indent="0" algn="ctr">
              <a:buNone/>
              <a:defRPr sz="1200"/>
            </a:lvl1pPr>
          </a:lstStyle>
          <a:p>
            <a:r>
              <a:rPr lang="en-GB" noProof="0"/>
              <a:t>Picture</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6" y="2931606"/>
            <a:ext cx="3890963" cy="1675210"/>
          </a:xfrm>
        </p:spPr>
        <p:txBody>
          <a:bodyPr/>
          <a:lstStyle>
            <a:lvl1pPr marL="0" indent="0" algn="ctr">
              <a:buNone/>
              <a:defRPr sz="1200"/>
            </a:lvl1pPr>
          </a:lstStyle>
          <a:p>
            <a:r>
              <a:rPr lang="en-GB" noProof="0"/>
              <a:t>Picture</a:t>
            </a:r>
          </a:p>
        </p:txBody>
      </p:sp>
    </p:spTree>
    <p:extLst>
      <p:ext uri="{BB962C8B-B14F-4D97-AF65-F5344CB8AC3E}">
        <p14:creationId xmlns:p14="http://schemas.microsoft.com/office/powerpoint/2010/main" val="92022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black slide">
    <p:spTree>
      <p:nvGrpSpPr>
        <p:cNvPr id="1" name=""/>
        <p:cNvGrpSpPr/>
        <p:nvPr/>
      </p:nvGrpSpPr>
      <p:grpSpPr>
        <a:xfrm>
          <a:off x="0" y="0"/>
          <a:ext cx="0" cy="0"/>
          <a:chOff x="0" y="0"/>
          <a:chExt cx="0" cy="0"/>
        </a:xfrm>
      </p:grpSpPr>
      <p:sp>
        <p:nvSpPr>
          <p:cNvPr id="2" name="Platshållare för text 5">
            <a:extLst>
              <a:ext uri="{FF2B5EF4-FFF2-40B4-BE49-F238E27FC236}">
                <a16:creationId xmlns:a16="http://schemas.microsoft.com/office/drawing/2014/main" id="{51BC5904-CF10-731E-F048-A0405EF4F2D3}"/>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sv-SE"/>
              <a:t>.</a:t>
            </a:r>
          </a:p>
          <a:p>
            <a:pPr lvl="0"/>
            <a:endParaRPr lang="sv-SE"/>
          </a:p>
        </p:txBody>
      </p:sp>
    </p:spTree>
    <p:extLst>
      <p:ext uri="{BB962C8B-B14F-4D97-AF65-F5344CB8AC3E}">
        <p14:creationId xmlns:p14="http://schemas.microsoft.com/office/powerpoint/2010/main" val="937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gradFill flip="none" rotWithShape="1">
            <a:gsLst>
              <a:gs pos="100000">
                <a:srgbClr val="002F17"/>
              </a:gs>
              <a:gs pos="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1676400"/>
            <a:ext cx="6858000" cy="1790700"/>
          </a:xfrm>
        </p:spPr>
        <p:txBody>
          <a:bodyPr anchor="ctr"/>
          <a:lstStyle>
            <a:lvl1pPr algn="ctr">
              <a:lnSpc>
                <a:spcPts val="4200"/>
              </a:lnSpc>
              <a:defRPr sz="3450">
                <a:solidFill>
                  <a:schemeClr val="bg1"/>
                </a:solidFill>
              </a:defRPr>
            </a:lvl1pPr>
          </a:lstStyle>
          <a:p>
            <a:r>
              <a:rPr lang="en-GB" noProof="0"/>
              <a:t>Section header </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23325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665328"/>
            <a:ext cx="6135833" cy="1146935"/>
          </a:xfrm>
        </p:spPr>
        <p:txBody>
          <a:bodyPr/>
          <a:lstStyle>
            <a:lvl1pPr>
              <a:defRPr/>
            </a:lvl1pPr>
          </a:lstStyle>
          <a:p>
            <a:r>
              <a:rPr lang="en-GB" noProof="0"/>
              <a:t>Header</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69119" y="2396587"/>
            <a:ext cx="4876338" cy="1820572"/>
          </a:xfrm>
        </p:spPr>
        <p:txBody>
          <a:bodyPr/>
          <a:lstStyle>
            <a:lvl1pPr marL="0" indent="0">
              <a:lnSpc>
                <a:spcPct val="100000"/>
              </a:lnSpc>
              <a:spcBef>
                <a:spcPts val="0"/>
              </a:spcBef>
              <a:buNone/>
              <a:defRPr sz="1200"/>
            </a:lvl1pPr>
          </a:lstStyle>
          <a:p>
            <a:pPr lvl="0"/>
            <a:r>
              <a:rPr lang="en-GB" noProof="0"/>
              <a:t>Name Lastname, phone, mail</a:t>
            </a:r>
            <a:br>
              <a:rPr lang="en-GB" noProof="0"/>
            </a:br>
            <a:r>
              <a:rPr lang="en-GB" noProof="0"/>
              <a:t>webbadres</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5400"/>
            <a:ext cx="1687500" cy="5118527"/>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69119" y="2151588"/>
            <a:ext cx="4876338" cy="218317"/>
          </a:xfrm>
        </p:spPr>
        <p:txBody>
          <a:bodyPr anchor="b"/>
          <a:lstStyle>
            <a:lvl1pPr marL="0" indent="0">
              <a:lnSpc>
                <a:spcPts val="1800"/>
              </a:lnSpc>
              <a:spcBef>
                <a:spcPts val="0"/>
              </a:spcBef>
              <a:buNone/>
              <a:defRPr sz="1200" cap="all" baseline="0"/>
            </a:lvl1pPr>
          </a:lstStyle>
          <a:p>
            <a:r>
              <a:rPr lang="en-GB" sz="1200" noProof="0"/>
              <a:t>contact details:</a:t>
            </a:r>
          </a:p>
        </p:txBody>
      </p:sp>
    </p:spTree>
    <p:extLst>
      <p:ext uri="{BB962C8B-B14F-4D97-AF65-F5344CB8AC3E}">
        <p14:creationId xmlns:p14="http://schemas.microsoft.com/office/powerpoint/2010/main" val="414794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rappan – text">
    <p:spTree>
      <p:nvGrpSpPr>
        <p:cNvPr id="1" name=""/>
        <p:cNvGrpSpPr/>
        <p:nvPr/>
      </p:nvGrpSpPr>
      <p:grpSpPr>
        <a:xfrm>
          <a:off x="0" y="0"/>
          <a:ext cx="0" cy="0"/>
          <a:chOff x="0" y="0"/>
          <a:chExt cx="0" cy="0"/>
        </a:xfrm>
      </p:grpSpPr>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87905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20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Blank black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24353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4433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49517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1" y="0"/>
            <a:ext cx="605117" cy="51435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96" y="0"/>
            <a:ext cx="9117104" cy="51435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5" y="600075"/>
            <a:ext cx="6502112" cy="660148"/>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541735" y="1470611"/>
            <a:ext cx="6532834" cy="325755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41756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ppan – text">
    <p:spTree>
      <p:nvGrpSpPr>
        <p:cNvPr id="1" name=""/>
        <p:cNvGrpSpPr/>
        <p:nvPr/>
      </p:nvGrpSpPr>
      <p:grpSpPr>
        <a:xfrm>
          <a:off x="0" y="0"/>
          <a:ext cx="0" cy="0"/>
          <a:chOff x="0" y="0"/>
          <a:chExt cx="0" cy="0"/>
        </a:xfrm>
      </p:grpSpPr>
      <p:pic>
        <p:nvPicPr>
          <p:cNvPr id="8" name="Platshållare för innehåll 8" descr="En bild som visar inomhus, byggnad, bänk, plattform&#10;&#10;Automatiskt genererad beskrivning">
            <a:extLst>
              <a:ext uri="{FF2B5EF4-FFF2-40B4-BE49-F238E27FC236}">
                <a16:creationId xmlns:a16="http://schemas.microsoft.com/office/drawing/2014/main" id="{F9D10FB9-3FD3-2045-973A-172F576BAE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grpSp>
        <p:nvGrpSpPr>
          <p:cNvPr id="10" name="Grupp 9">
            <a:extLst>
              <a:ext uri="{FF2B5EF4-FFF2-40B4-BE49-F238E27FC236}">
                <a16:creationId xmlns:a16="http://schemas.microsoft.com/office/drawing/2014/main" id="{D99F393B-96A6-7E4D-85E4-0533DD1BA836}"/>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D8A16FB8-E117-0D49-B41B-EAA00910C069}"/>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256B73F7-BDF7-6240-A832-C6571A2ED843}"/>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1E28BF3-3B72-F54D-B84C-738DC06E60F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6" name="Freeform 8">
              <a:extLst>
                <a:ext uri="{FF2B5EF4-FFF2-40B4-BE49-F238E27FC236}">
                  <a16:creationId xmlns:a16="http://schemas.microsoft.com/office/drawing/2014/main" id="{235ACB8A-7094-8049-870B-AA2AE28314E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7" name="Freeform 9">
              <a:extLst>
                <a:ext uri="{FF2B5EF4-FFF2-40B4-BE49-F238E27FC236}">
                  <a16:creationId xmlns:a16="http://schemas.microsoft.com/office/drawing/2014/main" id="{85D3CB06-43E8-FA49-946C-85CC5EE0630F}"/>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16317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å bakgrund - tex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765FE9C-1D46-0C5A-2598-9411773FBA11}"/>
              </a:ext>
            </a:extLst>
          </p:cNvPr>
          <p:cNvSpPr/>
          <p:nvPr userDrawn="1"/>
        </p:nvSpPr>
        <p:spPr>
          <a:xfrm>
            <a:off x="-20097" y="0"/>
            <a:ext cx="9184193" cy="5164301"/>
          </a:xfrm>
          <a:prstGeom prst="rect">
            <a:avLst/>
          </a:prstGeom>
          <a:gradFill>
            <a:gsLst>
              <a:gs pos="68000">
                <a:srgbClr val="05565D"/>
              </a:gs>
              <a:gs pos="28000">
                <a:srgbClr val="0E96A2"/>
              </a:gs>
              <a:gs pos="100000">
                <a:srgbClr val="016069">
                  <a:lumMod val="47000"/>
                </a:srgbClr>
              </a:gs>
              <a:gs pos="0">
                <a:schemeClr val="accent4">
                  <a:lumMod val="60000"/>
                  <a:lumOff val="40000"/>
                </a:schemeClr>
              </a:gs>
              <a:gs pos="100000">
                <a:schemeClr val="accent4">
                  <a:lumMod val="7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lvl1pPr algn="l">
              <a:defRPr>
                <a:solidFill>
                  <a:schemeClr val="bg1"/>
                </a:solidFill>
              </a:defRPr>
            </a:lvl1p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lvl1pPr marL="0" indent="0" algn="l">
              <a:buNone/>
              <a:defRPr>
                <a:solidFill>
                  <a:schemeClr val="bg1"/>
                </a:solidFill>
              </a:defRPr>
            </a:lvl1pPr>
            <a:lvl2pPr marL="186929" indent="0" algn="l">
              <a:buNone/>
              <a:defRPr>
                <a:solidFill>
                  <a:schemeClr val="bg1"/>
                </a:solidFill>
              </a:defRPr>
            </a:lvl2pPr>
            <a:lvl3pPr marL="186929" indent="0" algn="l">
              <a:buNone/>
              <a:defRPr>
                <a:solidFill>
                  <a:schemeClr val="bg1"/>
                </a:solidFill>
              </a:defRPr>
            </a:lvl3pPr>
            <a:lvl4pPr marL="186929" indent="0" algn="l">
              <a:buNone/>
              <a:defRPr>
                <a:solidFill>
                  <a:schemeClr val="bg1"/>
                </a:solidFill>
              </a:defRPr>
            </a:lvl4pPr>
            <a:lvl5pPr marL="186929" indent="0" algn="l">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pic>
        <p:nvPicPr>
          <p:cNvPr id="19" name="Bildobjekt 18">
            <a:extLst>
              <a:ext uri="{FF2B5EF4-FFF2-40B4-BE49-F238E27FC236}">
                <a16:creationId xmlns:a16="http://schemas.microsoft.com/office/drawing/2014/main" id="{2B206B2E-76C2-FA2D-0357-4909B8333F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9289" cy="769289"/>
          </a:xfrm>
          <a:prstGeom prst="rect">
            <a:avLst/>
          </a:prstGeom>
        </p:spPr>
      </p:pic>
    </p:spTree>
    <p:extLst>
      <p:ext uri="{BB962C8B-B14F-4D97-AF65-F5344CB8AC3E}">
        <p14:creationId xmlns:p14="http://schemas.microsoft.com/office/powerpoint/2010/main" val="8587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600075"/>
            <a:ext cx="7886700" cy="660148"/>
          </a:xfrm>
          <a:prstGeom prst="rect">
            <a:avLst/>
          </a:prstGeom>
        </p:spPr>
        <p:txBody>
          <a:bodyPr vert="horz" lIns="0" tIns="0" rIns="0" bIns="0" rtlCol="0" anchor="b" anchorCtr="0">
            <a:noAutofit/>
          </a:bodyPr>
          <a:lstStyle/>
          <a:p>
            <a:r>
              <a:rPr lang="sv-SE"/>
              <a:t>Alicka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470531"/>
            <a:ext cx="7886700" cy="3263504"/>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95054" y="194234"/>
            <a:ext cx="377677" cy="380178"/>
          </a:xfrm>
          <a:prstGeom prst="rect">
            <a:avLst/>
          </a:prstGeom>
        </p:spPr>
      </p:pic>
    </p:spTree>
    <p:extLst>
      <p:ext uri="{BB962C8B-B14F-4D97-AF65-F5344CB8AC3E}">
        <p14:creationId xmlns:p14="http://schemas.microsoft.com/office/powerpoint/2010/main" val="27468651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82" r:id="rId9"/>
    <p:sldLayoutId id="2147483735" r:id="rId10"/>
    <p:sldLayoutId id="2147483783"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600075"/>
            <a:ext cx="7886700" cy="660148"/>
          </a:xfrm>
          <a:prstGeom prst="rect">
            <a:avLst/>
          </a:prstGeom>
        </p:spPr>
        <p:txBody>
          <a:bodyPr vert="horz" lIns="0" tIns="0" rIns="0" bIns="0" rtlCol="0" anchor="b" anchorCtr="0">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470531"/>
            <a:ext cx="7886700" cy="3263504"/>
          </a:xfrm>
          <a:prstGeom prst="rect">
            <a:avLst/>
          </a:prstGeom>
        </p:spPr>
        <p:txBody>
          <a:bodyPr vert="horz" lIns="0" tIns="0" rIns="0" bIns="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95054" y="194234"/>
            <a:ext cx="377677" cy="380178"/>
          </a:xfrm>
          <a:prstGeom prst="rect">
            <a:avLst/>
          </a:prstGeom>
        </p:spPr>
      </p:pic>
    </p:spTree>
    <p:extLst>
      <p:ext uri="{BB962C8B-B14F-4D97-AF65-F5344CB8AC3E}">
        <p14:creationId xmlns:p14="http://schemas.microsoft.com/office/powerpoint/2010/main" val="273083616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804"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C219-1940-91A9-37D3-310E716FC1C9}"/>
              </a:ext>
            </a:extLst>
          </p:cNvPr>
          <p:cNvSpPr>
            <a:spLocks noGrp="1"/>
          </p:cNvSpPr>
          <p:nvPr>
            <p:ph type="title"/>
          </p:nvPr>
        </p:nvSpPr>
        <p:spPr>
          <a:xfrm>
            <a:off x="503000" y="576695"/>
            <a:ext cx="7982816" cy="683531"/>
          </a:xfrm>
        </p:spPr>
        <p:txBody>
          <a:bodyPr/>
          <a:lstStyle/>
          <a:p>
            <a:r>
              <a:rPr lang="en-US" dirty="0">
                <a:cs typeface="Arial"/>
              </a:rPr>
              <a:t>How to use this </a:t>
            </a:r>
            <a:r>
              <a:rPr lang="sv-SE" noProof="0" dirty="0">
                <a:cs typeface="Arial"/>
              </a:rPr>
              <a:t>presentation</a:t>
            </a:r>
            <a:endParaRPr lang="en-US" dirty="0"/>
          </a:p>
        </p:txBody>
      </p:sp>
      <p:sp>
        <p:nvSpPr>
          <p:cNvPr id="3" name="Subtitle 2">
            <a:extLst>
              <a:ext uri="{FF2B5EF4-FFF2-40B4-BE49-F238E27FC236}">
                <a16:creationId xmlns:a16="http://schemas.microsoft.com/office/drawing/2014/main" id="{0A7630EB-E916-8608-3896-E586E570C970}"/>
              </a:ext>
            </a:extLst>
          </p:cNvPr>
          <p:cNvSpPr>
            <a:spLocks noGrp="1"/>
          </p:cNvSpPr>
          <p:nvPr>
            <p:ph idx="1"/>
          </p:nvPr>
        </p:nvSpPr>
        <p:spPr>
          <a:xfrm>
            <a:off x="341221" y="1468016"/>
            <a:ext cx="6439505" cy="3293898"/>
          </a:xfrm>
        </p:spPr>
        <p:txBody>
          <a:bodyPr vert="horz" lIns="0" tIns="0" rIns="0" bIns="0" rtlCol="0" anchor="t">
            <a:noAutofit/>
          </a:bodyPr>
          <a:lstStyle/>
          <a:p>
            <a:r>
              <a:rPr lang="en-US" sz="1400" dirty="0"/>
              <a:t>This presentation </a:t>
            </a:r>
            <a:r>
              <a:rPr lang="en-US" sz="1400" dirty="0" err="1"/>
              <a:t>summarises</a:t>
            </a:r>
            <a:r>
              <a:rPr lang="en-US" sz="1400" dirty="0"/>
              <a:t> the strategy</a:t>
            </a:r>
            <a:r>
              <a:rPr lang="sv-SE" sz="1400" noProof="0" dirty="0"/>
              <a:t>.</a:t>
            </a:r>
          </a:p>
          <a:p>
            <a:r>
              <a:rPr lang="en-US" sz="1400" noProof="0" dirty="0"/>
              <a:t>Managers are encouraged to use this presentation when bringing their department, division or working group together to discuss how they can contribute to achieving the goals in the SLU strategy</a:t>
            </a:r>
            <a:r>
              <a:rPr lang="sv-SE" sz="1400" noProof="0" dirty="0"/>
              <a:t>. </a:t>
            </a:r>
            <a:endParaRPr lang="sv-SE" sz="1400" noProof="0" dirty="0">
              <a:cs typeface="Arial"/>
            </a:endParaRPr>
          </a:p>
          <a:p>
            <a:r>
              <a:rPr lang="en-US" sz="1400" noProof="0" dirty="0">
                <a:cs typeface="Arial"/>
              </a:rPr>
              <a:t>Feel free to add relevant examples from your area of operations to illustrate what is being done or planned within each focus area.</a:t>
            </a:r>
            <a:r>
              <a:rPr lang="sv-SE" sz="1400" noProof="0" dirty="0">
                <a:cs typeface="Arial"/>
              </a:rPr>
              <a:t>  </a:t>
            </a:r>
          </a:p>
          <a:p>
            <a:endParaRPr lang="en-US" sz="1400" dirty="0">
              <a:highlight>
                <a:srgbClr val="FFFF00"/>
              </a:highlight>
              <a:cs typeface="Arial"/>
            </a:endParaRPr>
          </a:p>
        </p:txBody>
      </p:sp>
    </p:spTree>
    <p:extLst>
      <p:ext uri="{BB962C8B-B14F-4D97-AF65-F5344CB8AC3E}">
        <p14:creationId xmlns:p14="http://schemas.microsoft.com/office/powerpoint/2010/main" val="24741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C232-8B72-933A-651D-5CF929E40A7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C946E5B-1B0D-3549-DEB4-178EE5246730}"/>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5000"/>
                    </a14:imgEffect>
                    <a14:imgEffect>
                      <a14:brightnessContrast bright="-32000" contrast="-14000"/>
                    </a14:imgEffect>
                  </a14:imgLayer>
                </a14:imgProps>
              </a:ext>
              <a:ext uri="{28A0092B-C50C-407E-A947-70E740481C1C}">
                <a14:useLocalDpi xmlns:a14="http://schemas.microsoft.com/office/drawing/2010/main"/>
              </a:ext>
            </a:extLst>
          </a:blip>
          <a:srcRect/>
          <a:stretch>
            <a:fillRect/>
          </a:stretch>
        </p:blipFill>
        <p:spPr>
          <a:xfrm>
            <a:off x="403" y="-118"/>
            <a:ext cx="9144000" cy="5143500"/>
          </a:xfrm>
          <a:prstGeom prst="rect">
            <a:avLst/>
          </a:prstGeom>
        </p:spPr>
      </p:pic>
      <p:sp>
        <p:nvSpPr>
          <p:cNvPr id="3" name="Rubrik 2">
            <a:extLst>
              <a:ext uri="{FF2B5EF4-FFF2-40B4-BE49-F238E27FC236}">
                <a16:creationId xmlns:a16="http://schemas.microsoft.com/office/drawing/2014/main" id="{F6A10579-B5A7-9CD3-8DA8-CF2C3FC5C5E9}"/>
              </a:ext>
            </a:extLst>
          </p:cNvPr>
          <p:cNvSpPr>
            <a:spLocks noGrp="1"/>
          </p:cNvSpPr>
          <p:nvPr>
            <p:ph type="ctrTitle"/>
          </p:nvPr>
        </p:nvSpPr>
        <p:spPr>
          <a:xfrm>
            <a:off x="450765" y="2088181"/>
            <a:ext cx="7778835" cy="3336711"/>
          </a:xfrm>
        </p:spPr>
        <p:txBody>
          <a:bodyPr/>
          <a:lstStyle/>
          <a:p>
            <a:pPr algn="l">
              <a:lnSpc>
                <a:spcPts val="5600"/>
              </a:lnSpc>
              <a:spcAft>
                <a:spcPts val="1200"/>
              </a:spcAft>
            </a:pPr>
            <a:r>
              <a:rPr lang="sv-SE" sz="3600" b="0" dirty="0" err="1">
                <a:ea typeface="Times New Roman" panose="02020603050405020304" pitchFamily="18" charset="0"/>
                <a:cs typeface="Calibri"/>
              </a:rPr>
              <a:t>SLU´s</a:t>
            </a:r>
            <a:r>
              <a:rPr lang="sv-SE" sz="3600" b="0" dirty="0">
                <a:ea typeface="Times New Roman" panose="02020603050405020304" pitchFamily="18" charset="0"/>
                <a:cs typeface="Calibri"/>
              </a:rPr>
              <a:t> </a:t>
            </a:r>
            <a:r>
              <a:rPr lang="sv-SE" sz="3600" b="0" dirty="0">
                <a:solidFill>
                  <a:srgbClr val="FFFFFF"/>
                </a:solidFill>
                <a:ea typeface="Times New Roman" panose="02020603050405020304" pitchFamily="18" charset="0"/>
                <a:cs typeface="Calibri"/>
              </a:rPr>
              <a:t>  </a:t>
            </a:r>
            <a:r>
              <a:rPr lang="sv-SE" sz="8000" dirty="0" err="1">
                <a:solidFill>
                  <a:schemeClr val="accent3">
                    <a:lumMod val="20000"/>
                    <a:lumOff val="80000"/>
                  </a:schemeClr>
                </a:solidFill>
                <a:ea typeface="Times New Roman" panose="02020603050405020304" pitchFamily="18" charset="0"/>
                <a:cs typeface="Calibri"/>
              </a:rPr>
              <a:t>next</a:t>
            </a:r>
            <a:r>
              <a:rPr lang="sv-SE" sz="8000" dirty="0">
                <a:solidFill>
                  <a:schemeClr val="accent3">
                    <a:lumMod val="20000"/>
                    <a:lumOff val="80000"/>
                  </a:schemeClr>
                </a:solidFill>
                <a:ea typeface="Times New Roman" panose="02020603050405020304" pitchFamily="18" charset="0"/>
                <a:cs typeface="Calibri"/>
              </a:rPr>
              <a:t> steps</a:t>
            </a:r>
            <a:r>
              <a:rPr lang="sv-SE" sz="6600" dirty="0">
                <a:solidFill>
                  <a:schemeClr val="accent3">
                    <a:lumMod val="20000"/>
                    <a:lumOff val="80000"/>
                  </a:schemeClr>
                </a:solidFill>
                <a:ea typeface="Times New Roman" panose="02020603050405020304" pitchFamily="18" charset="0"/>
                <a:cs typeface="Calibri"/>
              </a:rPr>
              <a:t> </a:t>
            </a:r>
            <a:br>
              <a:rPr lang="sv-SE" sz="6000" dirty="0">
                <a:ea typeface="Times New Roman" panose="02020603050405020304" pitchFamily="18" charset="0"/>
                <a:cs typeface="Calibri"/>
              </a:rPr>
            </a:br>
            <a:r>
              <a:rPr lang="sv-SE" sz="3600" b="0" dirty="0">
                <a:ea typeface="Times New Roman" panose="02020603050405020304" pitchFamily="18" charset="0"/>
                <a:cs typeface="Calibri"/>
              </a:rPr>
              <a:t>   </a:t>
            </a:r>
            <a:r>
              <a:rPr lang="sv-SE" sz="3600" b="0" dirty="0" err="1">
                <a:ea typeface="Times New Roman" panose="02020603050405020304" pitchFamily="18" charset="0"/>
                <a:cs typeface="Calibri"/>
              </a:rPr>
              <a:t>towards</a:t>
            </a:r>
            <a:r>
              <a:rPr lang="sv-SE" sz="3600" b="0" dirty="0">
                <a:ea typeface="Times New Roman" panose="02020603050405020304" pitchFamily="18" charset="0"/>
                <a:cs typeface="Calibri"/>
              </a:rPr>
              <a:t> </a:t>
            </a:r>
            <a:r>
              <a:rPr lang="sv-SE" sz="3600" b="0" dirty="0" err="1">
                <a:ea typeface="Times New Roman" panose="02020603050405020304" pitchFamily="18" charset="0"/>
                <a:cs typeface="Calibri"/>
              </a:rPr>
              <a:t>sustainable</a:t>
            </a:r>
            <a:r>
              <a:rPr lang="sv-SE" sz="3600" b="0" dirty="0">
                <a:ea typeface="Times New Roman" panose="02020603050405020304" pitchFamily="18" charset="0"/>
                <a:cs typeface="Calibri"/>
              </a:rPr>
              <a:t> </a:t>
            </a:r>
            <a:r>
              <a:rPr lang="sv-SE" sz="3600" b="0" dirty="0" err="1">
                <a:ea typeface="Times New Roman" panose="02020603050405020304" pitchFamily="18" charset="0"/>
                <a:cs typeface="Calibri"/>
              </a:rPr>
              <a:t>development</a:t>
            </a:r>
            <a:endParaRPr lang="sv-SE" sz="3600" b="0" dirty="0">
              <a:cs typeface="Calibri"/>
            </a:endParaRPr>
          </a:p>
        </p:txBody>
      </p:sp>
      <p:grpSp>
        <p:nvGrpSpPr>
          <p:cNvPr id="5" name="Grupp 4">
            <a:extLst>
              <a:ext uri="{FF2B5EF4-FFF2-40B4-BE49-F238E27FC236}">
                <a16:creationId xmlns:a16="http://schemas.microsoft.com/office/drawing/2014/main" id="{86FD460F-F195-64D6-5661-2F369315D797}"/>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0D228531-2628-0A23-0BCF-671F885F5F0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F1735576-2C9A-DBBF-F589-FA142C3E832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E9E4E49B-E058-4751-E503-1D44760B69EA}"/>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CC208195-B635-5C8B-24E0-35FAD3E7EBC9}"/>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64C16912-8764-BFBD-73B6-9DC2A31163D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2" name="Rektangel 1">
            <a:extLst>
              <a:ext uri="{FF2B5EF4-FFF2-40B4-BE49-F238E27FC236}">
                <a16:creationId xmlns:a16="http://schemas.microsoft.com/office/drawing/2014/main" id="{B1F96ED5-7C02-AEDE-4439-2A33C9267DFC}"/>
              </a:ext>
            </a:extLst>
          </p:cNvPr>
          <p:cNvSpPr/>
          <p:nvPr/>
        </p:nvSpPr>
        <p:spPr>
          <a:xfrm>
            <a:off x="2166375" y="3734602"/>
            <a:ext cx="5004446" cy="100404"/>
          </a:xfrm>
          <a:prstGeom prst="rect">
            <a:avLst/>
          </a:prstGeom>
          <a:solidFill>
            <a:schemeClr val="accent5">
              <a:lumMod val="50000"/>
              <a:alpha val="80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705923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CEA7E-0885-7D53-0674-E8981C4AFDE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551BBB37-0C91-11A1-66B0-27995BA56179}"/>
              </a:ext>
            </a:extLst>
          </p:cNvPr>
          <p:cNvSpPr>
            <a:spLocks noGrp="1"/>
          </p:cNvSpPr>
          <p:nvPr>
            <p:ph type="title"/>
          </p:nvPr>
        </p:nvSpPr>
        <p:spPr/>
        <p:txBody>
          <a:bodyPr/>
          <a:lstStyle/>
          <a:p>
            <a:r>
              <a:rPr lang="en-US" dirty="0"/>
              <a:t>SLU's next steps towards sustainable development</a:t>
            </a:r>
          </a:p>
        </p:txBody>
      </p:sp>
      <p:pic>
        <p:nvPicPr>
          <p:cNvPr id="6" name="Platshållare för bild 5">
            <a:extLst>
              <a:ext uri="{FF2B5EF4-FFF2-40B4-BE49-F238E27FC236}">
                <a16:creationId xmlns:a16="http://schemas.microsoft.com/office/drawing/2014/main" id="{CABB2D76-B406-3FDC-EF6B-6E3CFBC3751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7CAC8AB7-0A38-A262-F064-0905F725568B}"/>
              </a:ext>
            </a:extLst>
          </p:cNvPr>
          <p:cNvSpPr>
            <a:spLocks noGrp="1"/>
          </p:cNvSpPr>
          <p:nvPr>
            <p:ph idx="1"/>
          </p:nvPr>
        </p:nvSpPr>
        <p:spPr>
          <a:xfrm>
            <a:off x="576540" y="1798080"/>
            <a:ext cx="7397165" cy="3091554"/>
          </a:xfrm>
        </p:spPr>
        <p:txBody>
          <a:bodyPr vert="horz" lIns="0" tIns="0" rIns="0" bIns="0" rtlCol="0" anchor="t">
            <a:noAutofit/>
          </a:bodyPr>
          <a:lstStyle/>
          <a:p>
            <a:pPr marL="0" indent="0">
              <a:buNone/>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1.</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en-US" dirty="0"/>
              <a:t>SLU will meet the sustainable society's need for skills provision and</a:t>
            </a:r>
            <a:br>
              <a:rPr lang="en-US" dirty="0"/>
            </a:br>
            <a:r>
              <a:rPr lang="en-US" dirty="0"/>
              <a:t>knowledge through </a:t>
            </a:r>
            <a:r>
              <a:rPr lang="en-US" b="1" dirty="0">
                <a:solidFill>
                  <a:schemeClr val="bg1"/>
                </a:solidFill>
                <a:highlight>
                  <a:srgbClr val="008000"/>
                </a:highlight>
              </a:rPr>
              <a:t>increased relevance and excellence in all three areas of activity:</a:t>
            </a:r>
            <a:r>
              <a:rPr lang="en-US" b="1" dirty="0">
                <a:solidFill>
                  <a:schemeClr val="bg1"/>
                </a:solidFill>
              </a:rPr>
              <a:t> </a:t>
            </a:r>
            <a:r>
              <a:rPr lang="en-US" dirty="0"/>
              <a:t>education, research and environmental monitoring and</a:t>
            </a:r>
            <a:br>
              <a:rPr lang="en-US" dirty="0"/>
            </a:br>
            <a:r>
              <a:rPr lang="en-US" dirty="0"/>
              <a:t>assessment</a:t>
            </a:r>
            <a:r>
              <a:rPr lang="sv-SE" dirty="0">
                <a:ea typeface="Times New Roman" panose="02020603050405020304" pitchFamily="18" charset="0"/>
                <a:cs typeface="Calibri"/>
              </a:rPr>
              <a:t>. </a:t>
            </a:r>
            <a:r>
              <a:rPr lang="en-US" dirty="0"/>
              <a:t>Based on the current skills needs in our areas, we create the conditions for sustainable skills provision.</a:t>
            </a:r>
            <a:br>
              <a:rPr lang="sv-SE" dirty="0">
                <a:ea typeface="Times New Roman" panose="02020603050405020304" pitchFamily="18" charset="0"/>
                <a:cs typeface="Calibri"/>
              </a:rPr>
            </a:br>
            <a:r>
              <a:rPr lang="sv-SE" dirty="0" err="1">
                <a:ea typeface="Times New Roman" panose="02020603050405020304" pitchFamily="18" charset="0"/>
                <a:cs typeface="Calibri"/>
              </a:rPr>
              <a:t>Efforts</a:t>
            </a:r>
            <a:r>
              <a:rPr lang="sv-SE" dirty="0">
                <a:ea typeface="Times New Roman" panose="02020603050405020304" pitchFamily="18" charset="0"/>
                <a:cs typeface="Calibri"/>
              </a:rPr>
              <a:t> to </a:t>
            </a:r>
            <a:r>
              <a:rPr lang="sv-SE" b="1" dirty="0" err="1">
                <a:solidFill>
                  <a:schemeClr val="bg1"/>
                </a:solidFill>
                <a:highlight>
                  <a:srgbClr val="008000"/>
                </a:highlight>
                <a:ea typeface="Times New Roman" panose="02020603050405020304" pitchFamily="18" charset="0"/>
                <a:cs typeface="Calibri"/>
              </a:rPr>
              <a:t>strengthen</a:t>
            </a:r>
            <a:r>
              <a:rPr lang="sv-SE" b="1" dirty="0">
                <a:solidFill>
                  <a:schemeClr val="bg1"/>
                </a:solidFill>
                <a:highlight>
                  <a:srgbClr val="008000"/>
                </a:highlight>
                <a:ea typeface="Times New Roman" panose="02020603050405020304" pitchFamily="18" charset="0"/>
                <a:cs typeface="Calibri"/>
              </a:rPr>
              <a:t> the </a:t>
            </a:r>
            <a:r>
              <a:rPr lang="sv-SE" b="1" dirty="0" err="1">
                <a:solidFill>
                  <a:schemeClr val="bg1"/>
                </a:solidFill>
                <a:highlight>
                  <a:srgbClr val="008000"/>
                </a:highlight>
                <a:ea typeface="Times New Roman" panose="02020603050405020304" pitchFamily="18" charset="0"/>
                <a:cs typeface="Calibri"/>
              </a:rPr>
              <a:t>attractiveness</a:t>
            </a:r>
            <a:r>
              <a:rPr lang="sv-SE" b="1" dirty="0">
                <a:solidFill>
                  <a:schemeClr val="bg1"/>
                </a:solidFill>
                <a:highlight>
                  <a:srgbClr val="008000"/>
                </a:highlight>
                <a:ea typeface="Times New Roman" panose="02020603050405020304" pitchFamily="18" charset="0"/>
                <a:cs typeface="Calibri"/>
              </a:rPr>
              <a:t> </a:t>
            </a:r>
            <a:r>
              <a:rPr lang="sv-SE" b="1" dirty="0">
                <a:solidFill>
                  <a:schemeClr val="bg1"/>
                </a:solidFill>
                <a:ea typeface="Times New Roman" panose="02020603050405020304" pitchFamily="18" charset="0"/>
                <a:cs typeface="Calibri"/>
              </a:rPr>
              <a:t> </a:t>
            </a:r>
            <a:r>
              <a:rPr lang="en-US" dirty="0"/>
              <a:t>of our degree </a:t>
            </a:r>
            <a:r>
              <a:rPr lang="en-US" dirty="0" err="1"/>
              <a:t>programmes</a:t>
            </a:r>
            <a:r>
              <a:rPr lang="en-US" dirty="0"/>
              <a:t> need to be further developed.</a:t>
            </a:r>
            <a:r>
              <a:rPr lang="sv-SE" dirty="0">
                <a:ea typeface="Times New Roman" panose="02020603050405020304" pitchFamily="18" charset="0"/>
                <a:cs typeface="Calibri"/>
              </a:rPr>
              <a:t> </a:t>
            </a:r>
            <a:r>
              <a:rPr lang="en-US" dirty="0"/>
              <a:t>Another priority is to continually ensure that the</a:t>
            </a:r>
            <a:r>
              <a:rPr lang="sv-SE" dirty="0">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courses</a:t>
            </a:r>
            <a:r>
              <a:rPr lang="sv-SE" b="1" dirty="0">
                <a:solidFill>
                  <a:schemeClr val="bg1"/>
                </a:solidFill>
                <a:highlight>
                  <a:srgbClr val="008000"/>
                </a:highlight>
                <a:ea typeface="Times New Roman" panose="02020603050405020304" pitchFamily="18" charset="0"/>
                <a:cs typeface="Calibri"/>
              </a:rPr>
              <a:t> and </a:t>
            </a:r>
            <a:r>
              <a:rPr lang="sv-SE" b="1" dirty="0" err="1">
                <a:solidFill>
                  <a:schemeClr val="bg1"/>
                </a:solidFill>
                <a:highlight>
                  <a:srgbClr val="008000"/>
                </a:highlight>
                <a:ea typeface="Times New Roman" panose="02020603050405020304" pitchFamily="18" charset="0"/>
                <a:cs typeface="Calibri"/>
              </a:rPr>
              <a:t>programmes</a:t>
            </a:r>
            <a:r>
              <a:rPr lang="sv-SE" b="1" dirty="0">
                <a:solidFill>
                  <a:schemeClr val="bg1"/>
                </a:solidFill>
                <a:highlight>
                  <a:srgbClr val="008000"/>
                </a:highlight>
                <a:ea typeface="Times New Roman" panose="02020603050405020304" pitchFamily="18" charset="0"/>
                <a:cs typeface="Calibri"/>
              </a:rPr>
              <a:t> </a:t>
            </a:r>
            <a:r>
              <a:rPr lang="sv-SE" b="1" dirty="0">
                <a:ea typeface="Times New Roman" panose="02020603050405020304" pitchFamily="18" charset="0"/>
                <a:cs typeface="Calibri"/>
              </a:rPr>
              <a:t> </a:t>
            </a:r>
            <a:r>
              <a:rPr lang="en-US" dirty="0"/>
              <a:t>we offer and the formats they are made available in are to students and society, and that they meet the needs of lifelong learning throughout a person's professional life.</a:t>
            </a:r>
            <a:endParaRPr lang="sv-SE" dirty="0"/>
          </a:p>
        </p:txBody>
      </p:sp>
      <p:sp>
        <p:nvSpPr>
          <p:cNvPr id="11" name="Platshållare för text 10">
            <a:extLst>
              <a:ext uri="{FF2B5EF4-FFF2-40B4-BE49-F238E27FC236}">
                <a16:creationId xmlns:a16="http://schemas.microsoft.com/office/drawing/2014/main" id="{D31A171B-AD1D-C93E-A84C-10B02996E438}"/>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768070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5117-8968-C0E1-DB9B-28D3CD4BBC2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B4DC4237-683F-16FB-9D1F-0568AD9F3A4C}"/>
              </a:ext>
            </a:extLst>
          </p:cNvPr>
          <p:cNvSpPr>
            <a:spLocks noGrp="1"/>
          </p:cNvSpPr>
          <p:nvPr>
            <p:ph type="title"/>
          </p:nvPr>
        </p:nvSpPr>
        <p:spPr/>
        <p:txBody>
          <a:bodyPr/>
          <a:lstStyle/>
          <a:p>
            <a:r>
              <a:rPr lang="en-US" sz="2800" dirty="0"/>
              <a:t>SLU's next steps towards sustainable development</a:t>
            </a:r>
            <a:endParaRPr lang="sv-SE" sz="2800" dirty="0"/>
          </a:p>
        </p:txBody>
      </p:sp>
      <p:pic>
        <p:nvPicPr>
          <p:cNvPr id="6" name="Platshållare för bild 5">
            <a:extLst>
              <a:ext uri="{FF2B5EF4-FFF2-40B4-BE49-F238E27FC236}">
                <a16:creationId xmlns:a16="http://schemas.microsoft.com/office/drawing/2014/main" id="{221A0A1F-39A0-24BE-A8F6-C65E62BBF71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3FD57728-7B79-30C5-460F-F036088FD50E}"/>
              </a:ext>
            </a:extLst>
          </p:cNvPr>
          <p:cNvSpPr>
            <a:spLocks noGrp="1"/>
          </p:cNvSpPr>
          <p:nvPr>
            <p:ph idx="1"/>
          </p:nvPr>
        </p:nvSpPr>
        <p:spPr>
          <a:xfrm>
            <a:off x="576540" y="1798080"/>
            <a:ext cx="6988951"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2.</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en-US" dirty="0"/>
              <a:t>SLU will be a leading source of knowledge for sustainable living. With our collective expertise and by promoting groundbreaking research, we contribute to competitiveness, food security and innovation for the bioeconomy of the future. </a:t>
            </a:r>
            <a:br>
              <a:rPr lang="sv-SE" dirty="0">
                <a:ea typeface="Times New Roman" panose="02020603050405020304" pitchFamily="18" charset="0"/>
                <a:cs typeface="Calibri"/>
              </a:rPr>
            </a:br>
            <a:r>
              <a:rPr lang="sv-SE" dirty="0" err="1">
                <a:ea typeface="Times New Roman" panose="02020603050405020304" pitchFamily="18" charset="0"/>
                <a:cs typeface="Calibri"/>
              </a:rPr>
              <a:t>Based</a:t>
            </a:r>
            <a:r>
              <a:rPr lang="sv-SE" dirty="0">
                <a:ea typeface="Times New Roman" panose="02020603050405020304" pitchFamily="18" charset="0"/>
                <a:cs typeface="Calibri"/>
              </a:rPr>
              <a:t> on </a:t>
            </a:r>
            <a:r>
              <a:rPr lang="sv-SE" dirty="0" err="1">
                <a:ea typeface="Times New Roman" panose="02020603050405020304" pitchFamily="18" charset="0"/>
                <a:cs typeface="Calibri"/>
              </a:rPr>
              <a:t>our</a:t>
            </a:r>
            <a:r>
              <a:rPr lang="sv-SE" dirty="0">
                <a:ea typeface="Times New Roman" panose="02020603050405020304" pitchFamily="18" charset="0"/>
                <a:cs typeface="Calibri"/>
              </a:rPr>
              <a:t> </a:t>
            </a:r>
            <a:r>
              <a:rPr lang="sv-SE" b="1" dirty="0">
                <a:solidFill>
                  <a:schemeClr val="bg1"/>
                </a:solidFill>
                <a:highlight>
                  <a:srgbClr val="008000"/>
                </a:highlight>
                <a:ea typeface="Times New Roman" panose="02020603050405020304" pitchFamily="18" charset="0"/>
                <a:cs typeface="Calibri"/>
              </a:rPr>
              <a:t>areas of </a:t>
            </a:r>
            <a:r>
              <a:rPr lang="sv-SE" b="1" dirty="0" err="1">
                <a:solidFill>
                  <a:schemeClr val="bg1"/>
                </a:solidFill>
                <a:highlight>
                  <a:srgbClr val="008000"/>
                </a:highlight>
                <a:ea typeface="Times New Roman" panose="02020603050405020304" pitchFamily="18" charset="0"/>
                <a:cs typeface="Calibri"/>
              </a:rPr>
              <a:t>scientific</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excellence</a:t>
            </a:r>
            <a:r>
              <a:rPr lang="sv-SE" b="1" dirty="0">
                <a:solidFill>
                  <a:schemeClr val="bg1"/>
                </a:solidFill>
                <a:highlight>
                  <a:srgbClr val="008000"/>
                </a:highlight>
                <a:ea typeface="Times New Roman" panose="02020603050405020304" pitchFamily="18" charset="0"/>
                <a:cs typeface="Calibri"/>
              </a:rPr>
              <a:t> and strong </a:t>
            </a:r>
            <a:r>
              <a:rPr lang="sv-SE" b="1" dirty="0" err="1">
                <a:solidFill>
                  <a:schemeClr val="bg1"/>
                </a:solidFill>
                <a:highlight>
                  <a:srgbClr val="008000"/>
                </a:highlight>
                <a:ea typeface="Times New Roman" panose="02020603050405020304" pitchFamily="18" charset="0"/>
                <a:cs typeface="Calibri"/>
              </a:rPr>
              <a:t>societal</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needs</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we</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aim</a:t>
            </a:r>
            <a:r>
              <a:rPr lang="sv-SE" b="1" dirty="0">
                <a:solidFill>
                  <a:schemeClr val="bg1"/>
                </a:solidFill>
                <a:highlight>
                  <a:srgbClr val="008000"/>
                </a:highlight>
                <a:ea typeface="Times New Roman" panose="02020603050405020304" pitchFamily="18" charset="0"/>
                <a:cs typeface="Calibri"/>
              </a:rPr>
              <a:t> to </a:t>
            </a:r>
            <a:r>
              <a:rPr lang="sv-SE" b="1" dirty="0" err="1">
                <a:solidFill>
                  <a:schemeClr val="bg1"/>
                </a:solidFill>
                <a:highlight>
                  <a:srgbClr val="008000"/>
                </a:highlight>
                <a:ea typeface="Times New Roman" panose="02020603050405020304" pitchFamily="18" charset="0"/>
                <a:cs typeface="Calibri"/>
              </a:rPr>
              <a:t>become</a:t>
            </a:r>
            <a:r>
              <a:rPr lang="sv-SE" b="1" dirty="0">
                <a:solidFill>
                  <a:schemeClr val="bg1"/>
                </a:solidFill>
                <a:highlight>
                  <a:srgbClr val="008000"/>
                </a:highlight>
                <a:ea typeface="Times New Roman" panose="02020603050405020304" pitchFamily="18" charset="0"/>
                <a:cs typeface="Calibri"/>
              </a:rPr>
              <a:t> the international </a:t>
            </a:r>
            <a:r>
              <a:rPr lang="sv-SE" b="1" dirty="0" err="1">
                <a:solidFill>
                  <a:schemeClr val="bg1"/>
                </a:solidFill>
                <a:highlight>
                  <a:srgbClr val="008000"/>
                </a:highlight>
                <a:ea typeface="Times New Roman" panose="02020603050405020304" pitchFamily="18" charset="0"/>
                <a:cs typeface="Calibri"/>
              </a:rPr>
              <a:t>leader</a:t>
            </a:r>
            <a:r>
              <a:rPr lang="sv-SE" b="1" dirty="0">
                <a:solidFill>
                  <a:schemeClr val="bg1"/>
                </a:solidFill>
                <a:highlight>
                  <a:srgbClr val="008000"/>
                </a:highlight>
                <a:ea typeface="Times New Roman" panose="02020603050405020304" pitchFamily="18" charset="0"/>
                <a:cs typeface="Calibri"/>
              </a:rPr>
              <a:t> in </a:t>
            </a:r>
            <a:r>
              <a:rPr lang="sv-SE" b="1" dirty="0" err="1">
                <a:solidFill>
                  <a:schemeClr val="bg1"/>
                </a:solidFill>
                <a:highlight>
                  <a:srgbClr val="008000"/>
                </a:highlight>
                <a:ea typeface="Times New Roman" panose="02020603050405020304" pitchFamily="18" charset="0"/>
                <a:cs typeface="Calibri"/>
              </a:rPr>
              <a:t>resilient</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ecosystems</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future</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sustainable</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crop</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production</a:t>
            </a:r>
            <a:r>
              <a:rPr lang="sv-SE" b="1" dirty="0">
                <a:solidFill>
                  <a:schemeClr val="bg1"/>
                </a:solidFill>
                <a:highlight>
                  <a:srgbClr val="008000"/>
                </a:highlight>
                <a:ea typeface="Times New Roman" panose="02020603050405020304" pitchFamily="18" charset="0"/>
                <a:cs typeface="Calibri"/>
              </a:rPr>
              <a:t> systems and </a:t>
            </a:r>
            <a:r>
              <a:rPr lang="sv-SE" b="1" dirty="0" err="1">
                <a:solidFill>
                  <a:schemeClr val="bg1"/>
                </a:solidFill>
                <a:highlight>
                  <a:srgbClr val="008000"/>
                </a:highlight>
                <a:ea typeface="Times New Roman" panose="02020603050405020304" pitchFamily="18" charset="0"/>
                <a:cs typeface="Calibri"/>
              </a:rPr>
              <a:t>One</a:t>
            </a:r>
            <a:r>
              <a:rPr lang="sv-SE" b="1" dirty="0">
                <a:solidFill>
                  <a:schemeClr val="bg1"/>
                </a:solidFill>
                <a:highlight>
                  <a:srgbClr val="008000"/>
                </a:highlight>
                <a:ea typeface="Times New Roman" panose="02020603050405020304" pitchFamily="18" charset="0"/>
                <a:cs typeface="Calibri"/>
              </a:rPr>
              <a:t> Health</a:t>
            </a:r>
            <a:r>
              <a:rPr lang="sv-SE" dirty="0">
                <a:solidFill>
                  <a:schemeClr val="bg1"/>
                </a:solidFill>
                <a:highlight>
                  <a:srgbClr val="008000"/>
                </a:highlight>
                <a:ea typeface="Times New Roman" panose="02020603050405020304" pitchFamily="18" charset="0"/>
                <a:cs typeface="Calibri"/>
              </a:rPr>
              <a:t>.</a:t>
            </a:r>
          </a:p>
          <a:p>
            <a:pPr marL="0" indent="0">
              <a:buNone/>
            </a:pPr>
            <a:endParaRPr lang="sv-SE" dirty="0"/>
          </a:p>
        </p:txBody>
      </p:sp>
      <p:sp>
        <p:nvSpPr>
          <p:cNvPr id="11" name="Platshållare för text 10">
            <a:extLst>
              <a:ext uri="{FF2B5EF4-FFF2-40B4-BE49-F238E27FC236}">
                <a16:creationId xmlns:a16="http://schemas.microsoft.com/office/drawing/2014/main" id="{668ABCF4-6DC8-E267-7B9D-7F582537C489}"/>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3902638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09D4-3D3E-774D-8720-F4F8096C0BE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03A181F-8BC7-A0E5-6253-1470FCC9CC9C}"/>
              </a:ext>
            </a:extLst>
          </p:cNvPr>
          <p:cNvSpPr>
            <a:spLocks noGrp="1"/>
          </p:cNvSpPr>
          <p:nvPr>
            <p:ph type="title"/>
          </p:nvPr>
        </p:nvSpPr>
        <p:spPr/>
        <p:txBody>
          <a:bodyPr/>
          <a:lstStyle/>
          <a:p>
            <a:r>
              <a:rPr lang="sv-SE" sz="2800" dirty="0" err="1">
                <a:ea typeface="Times New Roman" panose="02020603050405020304" pitchFamily="18" charset="0"/>
                <a:cs typeface="Calibri" panose="020F0502020204030204" pitchFamily="34" charset="0"/>
              </a:rPr>
              <a:t>SLU’s</a:t>
            </a:r>
            <a:r>
              <a:rPr lang="sv-SE" sz="2800" dirty="0">
                <a:ea typeface="Times New Roman" panose="02020603050405020304" pitchFamily="18" charset="0"/>
                <a:cs typeface="Calibri" panose="020F0502020204030204" pitchFamily="34" charset="0"/>
              </a:rPr>
              <a:t> </a:t>
            </a:r>
            <a:r>
              <a:rPr lang="sv-SE" sz="2800" dirty="0" err="1">
                <a:ea typeface="Times New Roman" panose="02020603050405020304" pitchFamily="18" charset="0"/>
                <a:cs typeface="Calibri" panose="020F0502020204030204" pitchFamily="34" charset="0"/>
              </a:rPr>
              <a:t>next</a:t>
            </a:r>
            <a:r>
              <a:rPr lang="sv-SE" sz="2800" dirty="0">
                <a:ea typeface="Times New Roman" panose="02020603050405020304" pitchFamily="18" charset="0"/>
                <a:cs typeface="Calibri" panose="020F0502020204030204" pitchFamily="34" charset="0"/>
              </a:rPr>
              <a:t> step </a:t>
            </a:r>
            <a:r>
              <a:rPr lang="sv-SE" sz="2800" dirty="0" err="1">
                <a:ea typeface="Times New Roman" panose="02020603050405020304" pitchFamily="18" charset="0"/>
                <a:cs typeface="Calibri" panose="020F0502020204030204" pitchFamily="34" charset="0"/>
              </a:rPr>
              <a:t>towards</a:t>
            </a:r>
            <a:r>
              <a:rPr lang="sv-SE" sz="2800" dirty="0">
                <a:ea typeface="Times New Roman" panose="02020603050405020304" pitchFamily="18" charset="0"/>
                <a:cs typeface="Calibri" panose="020F0502020204030204" pitchFamily="34" charset="0"/>
              </a:rPr>
              <a:t> </a:t>
            </a:r>
            <a:r>
              <a:rPr lang="sv-SE" sz="2800" dirty="0" err="1">
                <a:ea typeface="Times New Roman" panose="02020603050405020304" pitchFamily="18" charset="0"/>
                <a:cs typeface="Calibri" panose="020F0502020204030204" pitchFamily="34" charset="0"/>
              </a:rPr>
              <a:t>sustainable</a:t>
            </a:r>
            <a:r>
              <a:rPr lang="sv-SE" sz="2800" dirty="0">
                <a:ea typeface="Times New Roman" panose="02020603050405020304" pitchFamily="18" charset="0"/>
                <a:cs typeface="Calibri" panose="020F0502020204030204" pitchFamily="34" charset="0"/>
              </a:rPr>
              <a:t> </a:t>
            </a:r>
            <a:r>
              <a:rPr lang="sv-SE" sz="2800" dirty="0" err="1">
                <a:ea typeface="Times New Roman" panose="02020603050405020304" pitchFamily="18" charset="0"/>
                <a:cs typeface="Calibri" panose="020F0502020204030204" pitchFamily="34" charset="0"/>
              </a:rPr>
              <a:t>development</a:t>
            </a:r>
            <a:endParaRPr lang="sv-SE" sz="2800" dirty="0"/>
          </a:p>
        </p:txBody>
      </p:sp>
      <p:pic>
        <p:nvPicPr>
          <p:cNvPr id="6" name="Platshållare för bild 5">
            <a:extLst>
              <a:ext uri="{FF2B5EF4-FFF2-40B4-BE49-F238E27FC236}">
                <a16:creationId xmlns:a16="http://schemas.microsoft.com/office/drawing/2014/main" id="{8E328171-5A19-07A1-4183-AFFFD997AC4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DAD2AB3A-88BB-691A-235B-3740C04EFE53}"/>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3.</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en-US" dirty="0"/>
              <a:t>Through the power of change and innovative thinking, SLU will take the </a:t>
            </a:r>
            <a:r>
              <a:rPr lang="en-US" b="1" dirty="0">
                <a:solidFill>
                  <a:schemeClr val="bg1"/>
                </a:solidFill>
                <a:highlight>
                  <a:srgbClr val="008000"/>
                </a:highlight>
              </a:rPr>
              <a:t>next steps in driving forward innovation and competitive solutions for sustainable living.</a:t>
            </a:r>
            <a:r>
              <a:rPr lang="en-US" dirty="0"/>
              <a:t> Important tools include further developed meeting places, interdisciplinary working methods, a systems perspective and </a:t>
            </a:r>
            <a:r>
              <a:rPr lang="sv-SE" b="1" dirty="0">
                <a:solidFill>
                  <a:schemeClr val="bg1"/>
                </a:solidFill>
                <a:highlight>
                  <a:srgbClr val="008000"/>
                </a:highlight>
              </a:rPr>
              <a:t>international </a:t>
            </a:r>
            <a:r>
              <a:rPr lang="sv-SE" b="1" dirty="0" err="1">
                <a:solidFill>
                  <a:schemeClr val="bg1"/>
                </a:solidFill>
                <a:highlight>
                  <a:srgbClr val="008000"/>
                </a:highlight>
              </a:rPr>
              <a:t>collaboration</a:t>
            </a:r>
            <a:r>
              <a:rPr lang="sv-SE" b="1" dirty="0">
                <a:solidFill>
                  <a:schemeClr val="bg1"/>
                </a:solidFill>
                <a:highlight>
                  <a:srgbClr val="008000"/>
                </a:highlight>
              </a:rPr>
              <a:t>.</a:t>
            </a:r>
            <a:endParaRPr lang="sv-SE" b="1" dirty="0">
              <a:solidFill>
                <a:schemeClr val="bg1"/>
              </a:solidFill>
              <a:highlight>
                <a:srgbClr val="008000"/>
              </a:highlight>
              <a:ea typeface="Times New Roman" panose="02020603050405020304" pitchFamily="18" charset="0"/>
              <a:cs typeface="Calibri"/>
            </a:endParaRPr>
          </a:p>
          <a:p>
            <a:pPr marL="0" indent="0">
              <a:buNone/>
            </a:pPr>
            <a:endParaRPr lang="sv-SE" dirty="0"/>
          </a:p>
        </p:txBody>
      </p:sp>
      <p:sp>
        <p:nvSpPr>
          <p:cNvPr id="11" name="Platshållare för text 10">
            <a:extLst>
              <a:ext uri="{FF2B5EF4-FFF2-40B4-BE49-F238E27FC236}">
                <a16:creationId xmlns:a16="http://schemas.microsoft.com/office/drawing/2014/main" id="{6DB35381-A38A-A92D-5E8E-C84037A282BC}"/>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293937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EF0B-4AA6-0C1E-7212-D523D2524231}"/>
            </a:ext>
          </a:extLst>
        </p:cNvPr>
        <p:cNvGrpSpPr/>
        <p:nvPr/>
      </p:nvGrpSpPr>
      <p:grpSpPr>
        <a:xfrm>
          <a:off x="0" y="0"/>
          <a:ext cx="0" cy="0"/>
          <a:chOff x="0" y="0"/>
          <a:chExt cx="0" cy="0"/>
        </a:xfrm>
      </p:grpSpPr>
      <p:pic>
        <p:nvPicPr>
          <p:cNvPr id="2" name="Bildobjekt 1" descr="En bild som visar träd, utomhus, växt, skog&#10;&#10;AI-genererat innehåll kan vara felaktigt.">
            <a:extLst>
              <a:ext uri="{FF2B5EF4-FFF2-40B4-BE49-F238E27FC236}">
                <a16:creationId xmlns:a16="http://schemas.microsoft.com/office/drawing/2014/main" id="{8E5B1DDB-1C5A-819B-2941-B522F73139CE}"/>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brightnessContrast bright="-38000" contrast="3000"/>
                    </a14:imgEffect>
                  </a14:imgLayer>
                </a14:imgProps>
              </a:ext>
              <a:ext uri="{28A0092B-C50C-407E-A947-70E740481C1C}">
                <a14:useLocalDpi xmlns:a14="http://schemas.microsoft.com/office/drawing/2010/main"/>
              </a:ext>
            </a:extLst>
          </a:blip>
          <a:srcRect l="-30" r="-16"/>
          <a:stretch>
            <a:fillRect/>
          </a:stretch>
        </p:blipFill>
        <p:spPr>
          <a:xfrm>
            <a:off x="-2776" y="0"/>
            <a:ext cx="9148214" cy="5143500"/>
          </a:xfrm>
          <a:prstGeom prst="rect">
            <a:avLst/>
          </a:prstGeom>
        </p:spPr>
      </p:pic>
      <p:grpSp>
        <p:nvGrpSpPr>
          <p:cNvPr id="11" name="Grupp 10">
            <a:extLst>
              <a:ext uri="{FF2B5EF4-FFF2-40B4-BE49-F238E27FC236}">
                <a16:creationId xmlns:a16="http://schemas.microsoft.com/office/drawing/2014/main" id="{7C266760-719A-8953-B2B9-607C0FAF2704}"/>
              </a:ext>
            </a:extLst>
          </p:cNvPr>
          <p:cNvGrpSpPr/>
          <p:nvPr/>
        </p:nvGrpSpPr>
        <p:grpSpPr>
          <a:xfrm>
            <a:off x="195262" y="194072"/>
            <a:ext cx="377429" cy="379810"/>
            <a:chOff x="260350" y="258763"/>
            <a:chExt cx="503238" cy="506412"/>
          </a:xfrm>
        </p:grpSpPr>
        <p:sp>
          <p:nvSpPr>
            <p:cNvPr id="6" name="Freeform 5">
              <a:extLst>
                <a:ext uri="{FF2B5EF4-FFF2-40B4-BE49-F238E27FC236}">
                  <a16:creationId xmlns:a16="http://schemas.microsoft.com/office/drawing/2014/main" id="{984302FE-E1BE-85E7-FB8B-DBABC50CB548}"/>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6">
              <a:extLst>
                <a:ext uri="{FF2B5EF4-FFF2-40B4-BE49-F238E27FC236}">
                  <a16:creationId xmlns:a16="http://schemas.microsoft.com/office/drawing/2014/main" id="{CACB2949-C9BA-FBF4-90A7-6566E27BD0DB}"/>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B272FFDA-B55B-2498-1EF3-D6C3D20C854D}"/>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8">
              <a:extLst>
                <a:ext uri="{FF2B5EF4-FFF2-40B4-BE49-F238E27FC236}">
                  <a16:creationId xmlns:a16="http://schemas.microsoft.com/office/drawing/2014/main" id="{408916DD-3E1C-5919-2911-FA3C457556DB}"/>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9">
              <a:extLst>
                <a:ext uri="{FF2B5EF4-FFF2-40B4-BE49-F238E27FC236}">
                  <a16:creationId xmlns:a16="http://schemas.microsoft.com/office/drawing/2014/main" id="{FDB95B6F-F5D4-EED8-5A94-92EBC9AA832A}"/>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Rubrik 2">
            <a:extLst>
              <a:ext uri="{FF2B5EF4-FFF2-40B4-BE49-F238E27FC236}">
                <a16:creationId xmlns:a16="http://schemas.microsoft.com/office/drawing/2014/main" id="{9CBC93C2-21C0-E77D-A669-909504218385}"/>
              </a:ext>
            </a:extLst>
          </p:cNvPr>
          <p:cNvSpPr txBox="1">
            <a:spLocks/>
          </p:cNvSpPr>
          <p:nvPr/>
        </p:nvSpPr>
        <p:spPr>
          <a:xfrm>
            <a:off x="1000564" y="2508342"/>
            <a:ext cx="7141533" cy="2362471"/>
          </a:xfrm>
          <a:prstGeom prst="rect">
            <a:avLst/>
          </a:prstGeom>
        </p:spPr>
        <p:txBody>
          <a:bodyPr lIns="91440" tIns="45720" rIns="91440" bIns="45720" anchor="t"/>
          <a:lst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a:lstStyle>
          <a:p>
            <a:pPr>
              <a:lnSpc>
                <a:spcPts val="6600"/>
              </a:lnSpc>
              <a:spcAft>
                <a:spcPts val="800"/>
              </a:spcAft>
            </a:pPr>
            <a:r>
              <a:rPr lang="sv-SE" sz="3600" b="0" dirty="0">
                <a:solidFill>
                  <a:schemeClr val="bg1"/>
                </a:solidFill>
                <a:ea typeface="Times New Roman" panose="02020603050405020304" pitchFamily="18" charset="0"/>
                <a:cs typeface="Calibri"/>
              </a:rPr>
              <a:t>SLU and the</a:t>
            </a:r>
          </a:p>
          <a:p>
            <a:pPr>
              <a:lnSpc>
                <a:spcPts val="6600"/>
              </a:lnSpc>
              <a:spcAft>
                <a:spcPts val="800"/>
              </a:spcAft>
            </a:pPr>
            <a:r>
              <a:rPr lang="sv-SE" sz="3600" dirty="0">
                <a:solidFill>
                  <a:schemeClr val="bg1"/>
                </a:solidFill>
                <a:ea typeface="Times New Roman" panose="02020603050405020304" pitchFamily="18" charset="0"/>
                <a:cs typeface="Calibri"/>
              </a:rPr>
              <a:t>       </a:t>
            </a:r>
            <a:r>
              <a:rPr lang="sv-SE" sz="8000" dirty="0">
                <a:solidFill>
                  <a:schemeClr val="accent3">
                    <a:lumMod val="20000"/>
                    <a:lumOff val="80000"/>
                  </a:schemeClr>
                </a:solidFill>
                <a:ea typeface="Times New Roman" panose="02020603050405020304" pitchFamily="18" charset="0"/>
                <a:cs typeface="Calibri"/>
              </a:rPr>
              <a:t>data-driven</a:t>
            </a:r>
            <a:endParaRPr lang="sv-SE" dirty="0">
              <a:solidFill>
                <a:schemeClr val="accent3">
                  <a:lumMod val="20000"/>
                  <a:lumOff val="80000"/>
                </a:schemeClr>
              </a:solidFill>
              <a:cs typeface="Arial"/>
            </a:endParaRPr>
          </a:p>
        </p:txBody>
      </p:sp>
      <p:sp>
        <p:nvSpPr>
          <p:cNvPr id="3" name="textruta 2">
            <a:extLst>
              <a:ext uri="{FF2B5EF4-FFF2-40B4-BE49-F238E27FC236}">
                <a16:creationId xmlns:a16="http://schemas.microsoft.com/office/drawing/2014/main" id="{6169B0E1-7B60-9342-12FB-FDEE73BEFEB8}"/>
              </a:ext>
            </a:extLst>
          </p:cNvPr>
          <p:cNvSpPr txBox="1"/>
          <p:nvPr/>
        </p:nvSpPr>
        <p:spPr>
          <a:xfrm>
            <a:off x="2030788" y="4571755"/>
            <a:ext cx="5156791" cy="823995"/>
          </a:xfrm>
          <a:prstGeom prst="rect">
            <a:avLst/>
          </a:prstGeom>
          <a:noFill/>
        </p:spPr>
        <p:txBody>
          <a:bodyPr wrap="square" lIns="0" tIns="0" rIns="0" bIns="0" rtlCol="0">
            <a:noAutofit/>
          </a:bodyPr>
          <a:lstStyle/>
          <a:p>
            <a:pPr>
              <a:lnSpc>
                <a:spcPts val="3000"/>
              </a:lnSpc>
            </a:pPr>
            <a:r>
              <a:rPr lang="sv-SE" sz="3600" dirty="0">
                <a:solidFill>
                  <a:schemeClr val="bg1"/>
                </a:solidFill>
                <a:ea typeface="Times New Roman" panose="02020603050405020304" pitchFamily="18" charset="0"/>
                <a:cs typeface="Calibri"/>
              </a:rPr>
              <a:t>present and </a:t>
            </a:r>
            <a:r>
              <a:rPr lang="sv-SE" sz="3600" dirty="0" err="1">
                <a:solidFill>
                  <a:schemeClr val="bg1"/>
                </a:solidFill>
                <a:ea typeface="Times New Roman" panose="02020603050405020304" pitchFamily="18" charset="0"/>
                <a:cs typeface="Calibri"/>
              </a:rPr>
              <a:t>future</a:t>
            </a:r>
            <a:endParaRPr lang="sv-SE" sz="3600" dirty="0">
              <a:cs typeface="Arial"/>
            </a:endParaRPr>
          </a:p>
        </p:txBody>
      </p:sp>
      <p:sp>
        <p:nvSpPr>
          <p:cNvPr id="4" name="Rektangel 3">
            <a:extLst>
              <a:ext uri="{FF2B5EF4-FFF2-40B4-BE49-F238E27FC236}">
                <a16:creationId xmlns:a16="http://schemas.microsoft.com/office/drawing/2014/main" id="{C90861BC-8A68-A739-BAA1-D589EEA4A842}"/>
              </a:ext>
            </a:extLst>
          </p:cNvPr>
          <p:cNvSpPr/>
          <p:nvPr/>
        </p:nvSpPr>
        <p:spPr>
          <a:xfrm>
            <a:off x="2031261" y="4319505"/>
            <a:ext cx="5471945" cy="125531"/>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202992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20C9-AF04-F246-EAFD-FB9F3BF8141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F53E60A8-A4B1-8B66-C4B0-1AC05C1C22EA}"/>
              </a:ext>
            </a:extLst>
          </p:cNvPr>
          <p:cNvSpPr>
            <a:spLocks noGrp="1"/>
          </p:cNvSpPr>
          <p:nvPr>
            <p:ph type="title"/>
          </p:nvPr>
        </p:nvSpPr>
        <p:spPr/>
        <p:txBody>
          <a:bodyPr/>
          <a:lstStyle/>
          <a:p>
            <a:r>
              <a:rPr lang="en-US" sz="2800" dirty="0"/>
              <a:t>SLU and the data-driven</a:t>
            </a:r>
            <a:br>
              <a:rPr lang="en-US" sz="2800" dirty="0"/>
            </a:br>
            <a:r>
              <a:rPr lang="en-US" sz="2800" dirty="0"/>
              <a:t>present and future</a:t>
            </a:r>
          </a:p>
        </p:txBody>
      </p:sp>
      <p:pic>
        <p:nvPicPr>
          <p:cNvPr id="6" name="Platshållare för bild 5">
            <a:extLst>
              <a:ext uri="{FF2B5EF4-FFF2-40B4-BE49-F238E27FC236}">
                <a16:creationId xmlns:a16="http://schemas.microsoft.com/office/drawing/2014/main" id="{4F34FCE7-0076-98D9-2D75-ECC7998B5F2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59DAEEB6-7295-7EE8-BBA6-014FE4D44EF0}"/>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1.</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sv-SE" dirty="0">
                <a:ea typeface="Times New Roman" panose="02020603050405020304" pitchFamily="18" charset="0"/>
                <a:cs typeface="Calibri"/>
              </a:rPr>
              <a:t>SLU </a:t>
            </a:r>
            <a:r>
              <a:rPr lang="sv-SE" dirty="0" err="1">
                <a:ea typeface="Times New Roman" panose="02020603050405020304" pitchFamily="18" charset="0"/>
                <a:cs typeface="Calibri"/>
              </a:rPr>
              <a:t>will</a:t>
            </a:r>
            <a:r>
              <a:rPr lang="sv-SE" dirty="0">
                <a:ea typeface="Times New Roman" panose="02020603050405020304" pitchFamily="18" charset="0"/>
                <a:cs typeface="Calibri"/>
              </a:rPr>
              <a:t> </a:t>
            </a:r>
            <a:r>
              <a:rPr lang="en-US" b="1" dirty="0">
                <a:solidFill>
                  <a:schemeClr val="bg1"/>
                </a:solidFill>
                <a:highlight>
                  <a:srgbClr val="008000"/>
                </a:highlight>
              </a:rPr>
              <a:t>develop and implement data-driven solutions </a:t>
            </a:r>
            <a:r>
              <a:rPr lang="en-US" dirty="0">
                <a:cs typeface="Calibri"/>
              </a:rPr>
              <a:t>grounded in and informed by the areas in which we have our strongest digital expertise. SLU will also build on the </a:t>
            </a:r>
            <a:r>
              <a:rPr lang="en-US" dirty="0" err="1"/>
              <a:t>the</a:t>
            </a:r>
            <a:r>
              <a:rPr lang="en-US" dirty="0"/>
              <a:t> </a:t>
            </a:r>
            <a:r>
              <a:rPr lang="sv-SE" b="1" dirty="0" err="1">
                <a:solidFill>
                  <a:schemeClr val="bg1"/>
                </a:solidFill>
                <a:highlight>
                  <a:srgbClr val="008000"/>
                </a:highlight>
                <a:ea typeface="Times New Roman" panose="02020603050405020304" pitchFamily="18" charset="0"/>
                <a:cs typeface="Calibri"/>
              </a:rPr>
              <a:t>strategic</a:t>
            </a:r>
            <a:r>
              <a:rPr lang="sv-SE" b="1" dirty="0">
                <a:solidFill>
                  <a:schemeClr val="bg1"/>
                </a:solidFill>
                <a:highlight>
                  <a:srgbClr val="008000"/>
                </a:highlight>
                <a:ea typeface="Times New Roman" panose="02020603050405020304" pitchFamily="18" charset="0"/>
                <a:cs typeface="Calibri"/>
              </a:rPr>
              <a:t> </a:t>
            </a:r>
            <a:r>
              <a:rPr lang="sv-SE" b="1" dirty="0" err="1">
                <a:solidFill>
                  <a:schemeClr val="bg1"/>
                </a:solidFill>
                <a:highlight>
                  <a:srgbClr val="008000"/>
                </a:highlight>
                <a:ea typeface="Times New Roman" panose="02020603050405020304" pitchFamily="18" charset="0"/>
                <a:cs typeface="Calibri"/>
              </a:rPr>
              <a:t>collaborations</a:t>
            </a:r>
            <a:r>
              <a:rPr lang="en-US" dirty="0"/>
              <a:t> that are necessary to achieve this.</a:t>
            </a:r>
            <a:endParaRPr lang="sv-SE" dirty="0"/>
          </a:p>
        </p:txBody>
      </p:sp>
      <p:sp>
        <p:nvSpPr>
          <p:cNvPr id="11" name="Platshållare för text 10">
            <a:extLst>
              <a:ext uri="{FF2B5EF4-FFF2-40B4-BE49-F238E27FC236}">
                <a16:creationId xmlns:a16="http://schemas.microsoft.com/office/drawing/2014/main" id="{5CE406A9-C9CA-7837-C910-7FBC8C18D9DA}"/>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54475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DDF6-D039-1676-A856-6185D80EA65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6113B47-C48D-D938-780A-558585A8791B}"/>
              </a:ext>
            </a:extLst>
          </p:cNvPr>
          <p:cNvSpPr>
            <a:spLocks noGrp="1"/>
          </p:cNvSpPr>
          <p:nvPr>
            <p:ph type="title"/>
          </p:nvPr>
        </p:nvSpPr>
        <p:spPr/>
        <p:txBody>
          <a:bodyPr/>
          <a:lstStyle/>
          <a:p>
            <a:pPr>
              <a:lnSpc>
                <a:spcPts val="3000"/>
              </a:lnSpc>
            </a:pPr>
            <a:r>
              <a:rPr lang="en-US" sz="2800" dirty="0"/>
              <a:t>SLU and the data-driven</a:t>
            </a:r>
            <a:br>
              <a:rPr lang="en-US" sz="2800" dirty="0"/>
            </a:br>
            <a:r>
              <a:rPr lang="en-US" sz="2800" dirty="0"/>
              <a:t>present and future</a:t>
            </a:r>
            <a:endParaRPr lang="sv-SE" sz="2800" dirty="0"/>
          </a:p>
        </p:txBody>
      </p:sp>
      <p:pic>
        <p:nvPicPr>
          <p:cNvPr id="6" name="Platshållare för bild 5">
            <a:extLst>
              <a:ext uri="{FF2B5EF4-FFF2-40B4-BE49-F238E27FC236}">
                <a16:creationId xmlns:a16="http://schemas.microsoft.com/office/drawing/2014/main" id="{0D3BDEE5-0D36-9B3C-D42A-337C78ED09E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217D7E6B-513A-BCC0-259A-DE361F6E826C}"/>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2.</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sv-SE" dirty="0">
                <a:cs typeface="Calibri"/>
              </a:rPr>
              <a:t>SLU </a:t>
            </a:r>
            <a:r>
              <a:rPr lang="sv-SE" dirty="0" err="1">
                <a:cs typeface="Calibri"/>
              </a:rPr>
              <a:t>will</a:t>
            </a:r>
            <a:r>
              <a:rPr lang="sv-SE" dirty="0">
                <a:cs typeface="Calibri"/>
              </a:rPr>
              <a:t> </a:t>
            </a:r>
            <a:r>
              <a:rPr lang="sv-SE" b="1" dirty="0">
                <a:solidFill>
                  <a:schemeClr val="bg1"/>
                </a:solidFill>
                <a:highlight>
                  <a:srgbClr val="008000"/>
                </a:highlight>
                <a:ea typeface="Times New Roman" panose="02020603050405020304" pitchFamily="18" charset="0"/>
                <a:cs typeface="Calibri"/>
              </a:rPr>
              <a:t> </a:t>
            </a:r>
            <a:r>
              <a:rPr lang="en-US" b="1" dirty="0">
                <a:solidFill>
                  <a:schemeClr val="bg1"/>
                </a:solidFill>
                <a:highlight>
                  <a:srgbClr val="008000"/>
                </a:highlight>
              </a:rPr>
              <a:t>further and continually strengthen its digital infrastructure,</a:t>
            </a:r>
            <a:r>
              <a:rPr lang="en-US" dirty="0"/>
              <a:t> security and associated support expertise. Today's</a:t>
            </a:r>
            <a:br>
              <a:rPr lang="en-US" dirty="0"/>
            </a:br>
            <a:r>
              <a:rPr lang="en-US" dirty="0"/>
              <a:t>universities have a rapidly growing need for digital infrastructure, and SLU faces particular challenges in this regard with its geographically dispersed and varied activities and large volumes of environmental data. This will enable us to create broad conditions for innovation, development, quality assurance and resource efficiency in our activities.</a:t>
            </a:r>
            <a:endParaRPr lang="sv-SE" dirty="0"/>
          </a:p>
        </p:txBody>
      </p:sp>
      <p:sp>
        <p:nvSpPr>
          <p:cNvPr id="11" name="Platshållare för text 10">
            <a:extLst>
              <a:ext uri="{FF2B5EF4-FFF2-40B4-BE49-F238E27FC236}">
                <a16:creationId xmlns:a16="http://schemas.microsoft.com/office/drawing/2014/main" id="{2A8D6A2F-13BA-FA4E-1A39-DC3A4EB7CF2A}"/>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93146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DD4-5FB7-EAC2-BADC-6ECC3F01B13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EB46A34-2BF4-A37E-0DC4-B3D7F1EC1F80}"/>
              </a:ext>
            </a:extLst>
          </p:cNvPr>
          <p:cNvSpPr>
            <a:spLocks noGrp="1"/>
          </p:cNvSpPr>
          <p:nvPr>
            <p:ph type="title"/>
          </p:nvPr>
        </p:nvSpPr>
        <p:spPr/>
        <p:txBody>
          <a:bodyPr/>
          <a:lstStyle/>
          <a:p>
            <a:pPr>
              <a:lnSpc>
                <a:spcPts val="3000"/>
              </a:lnSpc>
            </a:pPr>
            <a:r>
              <a:rPr lang="en-US" sz="2800" dirty="0"/>
              <a:t>SLU and the data-driven</a:t>
            </a:r>
            <a:br>
              <a:rPr lang="en-US" sz="2800" dirty="0"/>
            </a:br>
            <a:r>
              <a:rPr lang="en-US" sz="2800" dirty="0"/>
              <a:t>present and future</a:t>
            </a:r>
            <a:endParaRPr lang="sv-SE" sz="2800" dirty="0"/>
          </a:p>
        </p:txBody>
      </p:sp>
      <p:pic>
        <p:nvPicPr>
          <p:cNvPr id="6" name="Platshållare för bild 5">
            <a:extLst>
              <a:ext uri="{FF2B5EF4-FFF2-40B4-BE49-F238E27FC236}">
                <a16:creationId xmlns:a16="http://schemas.microsoft.com/office/drawing/2014/main" id="{26D1334F-766B-17B1-9959-2DF794975D3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C7287635-45FC-8126-DE67-A5598005953B}"/>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3.</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sv-SE" dirty="0">
                <a:ea typeface="Times New Roman" panose="02020603050405020304" pitchFamily="18" charset="0"/>
                <a:cs typeface="Calibri"/>
              </a:rPr>
              <a:t>SLU </a:t>
            </a:r>
            <a:r>
              <a:rPr lang="sv-SE" dirty="0" err="1">
                <a:ea typeface="Times New Roman" panose="02020603050405020304" pitchFamily="18" charset="0"/>
                <a:cs typeface="Calibri"/>
              </a:rPr>
              <a:t>will</a:t>
            </a:r>
            <a:r>
              <a:rPr lang="sv-SE" dirty="0">
                <a:ea typeface="Times New Roman" panose="02020603050405020304" pitchFamily="18" charset="0"/>
                <a:cs typeface="Calibri"/>
              </a:rPr>
              <a:t> </a:t>
            </a:r>
            <a:r>
              <a:rPr lang="sv-SE" dirty="0">
                <a:highlight>
                  <a:srgbClr val="008000"/>
                </a:highlight>
                <a:ea typeface="Times New Roman" panose="02020603050405020304" pitchFamily="18" charset="0"/>
                <a:cs typeface="Calibri"/>
              </a:rPr>
              <a:t> </a:t>
            </a:r>
            <a:r>
              <a:rPr lang="en-US" b="1" dirty="0">
                <a:solidFill>
                  <a:schemeClr val="bg1"/>
                </a:solidFill>
                <a:highlight>
                  <a:srgbClr val="008000"/>
                </a:highlight>
              </a:rPr>
              <a:t>responsibly integrate digital and AI-based tools into its</a:t>
            </a:r>
            <a:br>
              <a:rPr lang="en-US" b="1" dirty="0">
                <a:solidFill>
                  <a:schemeClr val="bg1"/>
                </a:solidFill>
                <a:highlight>
                  <a:srgbClr val="008000"/>
                </a:highlight>
              </a:rPr>
            </a:br>
            <a:r>
              <a:rPr lang="en-US" b="1" dirty="0" err="1">
                <a:solidFill>
                  <a:schemeClr val="bg1"/>
                </a:solidFill>
                <a:highlight>
                  <a:srgbClr val="008000"/>
                </a:highlight>
              </a:rPr>
              <a:t>programmes</a:t>
            </a:r>
            <a:r>
              <a:rPr lang="en-US" b="1" dirty="0">
                <a:solidFill>
                  <a:schemeClr val="bg1"/>
                </a:solidFill>
                <a:highlight>
                  <a:srgbClr val="008000"/>
                </a:highlight>
              </a:rPr>
              <a:t> and courses,</a:t>
            </a:r>
            <a:r>
              <a:rPr lang="sv-SE" b="1" dirty="0">
                <a:solidFill>
                  <a:schemeClr val="bg1"/>
                </a:solidFill>
                <a:highlight>
                  <a:srgbClr val="008000"/>
                </a:highlight>
                <a:ea typeface="Times New Roman" panose="02020603050405020304" pitchFamily="18" charset="0"/>
                <a:cs typeface="Calibri"/>
              </a:rPr>
              <a:t> </a:t>
            </a:r>
            <a:r>
              <a:rPr lang="en-US" dirty="0"/>
              <a:t>and also ensure that the experts of the future have the necessary skills. Today's teaching can be supplemented with innovative digital learning environments, interactive platforms and advanced </a:t>
            </a:r>
            <a:r>
              <a:rPr lang="en-US" dirty="0" err="1"/>
              <a:t>visualisation</a:t>
            </a:r>
            <a:r>
              <a:rPr lang="en-US" dirty="0"/>
              <a:t> techniques. Flexibility in terms of time and/or place can contribute to lifelong and individually tailored learning.</a:t>
            </a:r>
            <a:endParaRPr lang="sv-SE" dirty="0"/>
          </a:p>
        </p:txBody>
      </p:sp>
      <p:sp>
        <p:nvSpPr>
          <p:cNvPr id="11" name="Platshållare för text 10">
            <a:extLst>
              <a:ext uri="{FF2B5EF4-FFF2-40B4-BE49-F238E27FC236}">
                <a16:creationId xmlns:a16="http://schemas.microsoft.com/office/drawing/2014/main" id="{48E905CC-F765-5820-0247-99225BACBA9F}"/>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273132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5CFA-B103-9831-8EB9-08893BD8C6EC}"/>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139C70C-2C93-4CCD-D251-1FD2C93A5743}"/>
              </a:ext>
            </a:extLst>
          </p:cNvPr>
          <p:cNvPicPr>
            <a:picLocks noChangeAspect="1"/>
          </p:cNvPicPr>
          <p:nvPr/>
        </p:nvPicPr>
        <p:blipFill>
          <a:blip r:embed="rId3" cstate="email">
            <a:duotone>
              <a:schemeClr val="accent2">
                <a:shade val="45000"/>
                <a:satMod val="135000"/>
              </a:schemeClr>
              <a:prstClr val="white"/>
            </a:duotone>
            <a:alphaModFix/>
            <a:extLst>
              <a:ext uri="{BEBA8EAE-BF5A-486C-A8C5-ECC9F3942E4B}">
                <a14:imgProps xmlns:a14="http://schemas.microsoft.com/office/drawing/2010/main">
                  <a14:imgLayer r:embed="rId4">
                    <a14:imgEffect>
                      <a14:sharpenSoften amount="-33000"/>
                    </a14:imgEffect>
                    <a14:imgEffect>
                      <a14:brightnessContrast bright="-63000" contrast="33000"/>
                    </a14:imgEffect>
                  </a14:imgLayer>
                </a14:imgProps>
              </a:ext>
              <a:ext uri="{28A0092B-C50C-407E-A947-70E740481C1C}">
                <a14:useLocalDpi xmlns:a14="http://schemas.microsoft.com/office/drawing/2010/main"/>
              </a:ext>
            </a:extLst>
          </a:blip>
          <a:srcRect/>
          <a:stretch>
            <a:fillRect/>
          </a:stretch>
        </p:blipFill>
        <p:spPr>
          <a:xfrm>
            <a:off x="-2026" y="1"/>
            <a:ext cx="9136574" cy="5143500"/>
          </a:xfrm>
          <a:prstGeom prst="rect">
            <a:avLst/>
          </a:prstGeom>
        </p:spPr>
      </p:pic>
      <p:pic>
        <p:nvPicPr>
          <p:cNvPr id="4" name="Bildobjekt 3">
            <a:extLst>
              <a:ext uri="{FF2B5EF4-FFF2-40B4-BE49-F238E27FC236}">
                <a16:creationId xmlns:a16="http://schemas.microsoft.com/office/drawing/2014/main" id="{1261B15D-F607-1504-B84F-4779D42A7FCF}"/>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7512"/>
                    </a14:imgEffect>
                    <a14:imgEffect>
                      <a14:saturation sat="98000"/>
                    </a14:imgEffect>
                    <a14:imgEffect>
                      <a14:brightnessContrast bright="-13000" contrast="2000"/>
                    </a14:imgEffect>
                  </a14:imgLayer>
                </a14:imgProps>
              </a:ext>
              <a:ext uri="{28A0092B-C50C-407E-A947-70E740481C1C}">
                <a14:useLocalDpi xmlns:a14="http://schemas.microsoft.com/office/drawing/2010/main"/>
              </a:ext>
            </a:extLst>
          </a:blip>
          <a:srcRect/>
          <a:stretch>
            <a:fillRect/>
          </a:stretch>
        </p:blipFill>
        <p:spPr>
          <a:xfrm>
            <a:off x="-5316" y="-1"/>
            <a:ext cx="9136574" cy="5143499"/>
          </a:xfrm>
          <a:prstGeom prst="rect">
            <a:avLst/>
          </a:prstGeom>
        </p:spPr>
      </p:pic>
      <p:grpSp>
        <p:nvGrpSpPr>
          <p:cNvPr id="11" name="Grupp 10">
            <a:extLst>
              <a:ext uri="{FF2B5EF4-FFF2-40B4-BE49-F238E27FC236}">
                <a16:creationId xmlns:a16="http://schemas.microsoft.com/office/drawing/2014/main" id="{6015595F-F59B-7C0D-FF9C-8838EDFA5F7D}"/>
              </a:ext>
            </a:extLst>
          </p:cNvPr>
          <p:cNvGrpSpPr/>
          <p:nvPr/>
        </p:nvGrpSpPr>
        <p:grpSpPr>
          <a:xfrm>
            <a:off x="195262" y="194072"/>
            <a:ext cx="377429" cy="379810"/>
            <a:chOff x="260350" y="258763"/>
            <a:chExt cx="503238" cy="506412"/>
          </a:xfrm>
        </p:grpSpPr>
        <p:sp>
          <p:nvSpPr>
            <p:cNvPr id="6" name="Freeform 5">
              <a:extLst>
                <a:ext uri="{FF2B5EF4-FFF2-40B4-BE49-F238E27FC236}">
                  <a16:creationId xmlns:a16="http://schemas.microsoft.com/office/drawing/2014/main" id="{FF23F815-4C86-DC10-8670-2E6A81C90DAE}"/>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6">
              <a:extLst>
                <a:ext uri="{FF2B5EF4-FFF2-40B4-BE49-F238E27FC236}">
                  <a16:creationId xmlns:a16="http://schemas.microsoft.com/office/drawing/2014/main" id="{B78FE28B-FF48-21DA-DAAD-4834ABA7D0D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8733DBA3-0713-9206-D049-4680B221FCE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8">
              <a:extLst>
                <a:ext uri="{FF2B5EF4-FFF2-40B4-BE49-F238E27FC236}">
                  <a16:creationId xmlns:a16="http://schemas.microsoft.com/office/drawing/2014/main" id="{A45889E9-32F7-51EA-0E48-ACF54F582850}"/>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9">
              <a:extLst>
                <a:ext uri="{FF2B5EF4-FFF2-40B4-BE49-F238E27FC236}">
                  <a16:creationId xmlns:a16="http://schemas.microsoft.com/office/drawing/2014/main" id="{7A29CBEB-FACF-F8DF-9EAA-7E7AE7780B0A}"/>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Rubrik 2">
            <a:extLst>
              <a:ext uri="{FF2B5EF4-FFF2-40B4-BE49-F238E27FC236}">
                <a16:creationId xmlns:a16="http://schemas.microsoft.com/office/drawing/2014/main" id="{DED0FD7D-8152-A5F1-9D50-05BE9F49469A}"/>
              </a:ext>
            </a:extLst>
          </p:cNvPr>
          <p:cNvSpPr txBox="1">
            <a:spLocks/>
          </p:cNvSpPr>
          <p:nvPr/>
        </p:nvSpPr>
        <p:spPr>
          <a:xfrm>
            <a:off x="-273907" y="3136570"/>
            <a:ext cx="7354137" cy="1660005"/>
          </a:xfrm>
          <a:prstGeom prst="rect">
            <a:avLst/>
          </a:prstGeom>
        </p:spPr>
        <p:txBody>
          <a:bodyPr lIns="91440" tIns="45720" rIns="91440" bIns="45720" anchor="t"/>
          <a:lst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a:lstStyle>
          <a:p>
            <a:pPr>
              <a:lnSpc>
                <a:spcPct val="100000"/>
              </a:lnSpc>
              <a:spcAft>
                <a:spcPts val="800"/>
              </a:spcAft>
            </a:pPr>
            <a:r>
              <a:rPr lang="sv-SE" sz="3600" b="0" dirty="0">
                <a:solidFill>
                  <a:schemeClr val="bg1"/>
                </a:solidFill>
                <a:cs typeface="Calibri"/>
              </a:rPr>
              <a:t>   </a:t>
            </a:r>
            <a:r>
              <a:rPr lang="sv-SE" sz="3600" b="0" dirty="0" err="1">
                <a:solidFill>
                  <a:schemeClr val="bg1"/>
                </a:solidFill>
                <a:cs typeface="Calibri"/>
              </a:rPr>
              <a:t>One</a:t>
            </a:r>
            <a:r>
              <a:rPr lang="sv-SE" sz="3600" b="0" dirty="0">
                <a:solidFill>
                  <a:schemeClr val="bg1"/>
                </a:solidFill>
                <a:cs typeface="Calibri"/>
              </a:rPr>
              <a:t> SLU – </a:t>
            </a:r>
            <a:br>
              <a:rPr lang="sv-SE" sz="3600" dirty="0">
                <a:cs typeface="Calibri"/>
              </a:rPr>
            </a:br>
            <a:r>
              <a:rPr lang="sv-SE" sz="3600" dirty="0">
                <a:cs typeface="Calibri"/>
              </a:rPr>
              <a:t>   </a:t>
            </a:r>
            <a:r>
              <a:rPr lang="sv-SE" sz="8000" dirty="0">
                <a:solidFill>
                  <a:schemeClr val="accent3">
                    <a:lumMod val="20000"/>
                    <a:lumOff val="80000"/>
                  </a:schemeClr>
                </a:solidFill>
                <a:cs typeface="Calibri"/>
              </a:rPr>
              <a:t>  </a:t>
            </a:r>
            <a:r>
              <a:rPr lang="sv-SE" sz="8000" dirty="0" err="1">
                <a:solidFill>
                  <a:schemeClr val="accent3">
                    <a:lumMod val="20000"/>
                    <a:lumOff val="80000"/>
                  </a:schemeClr>
                </a:solidFill>
                <a:cs typeface="Calibri"/>
              </a:rPr>
              <a:t>We</a:t>
            </a:r>
            <a:r>
              <a:rPr lang="sv-SE" sz="8000" dirty="0">
                <a:solidFill>
                  <a:schemeClr val="accent3">
                    <a:lumMod val="20000"/>
                    <a:lumOff val="80000"/>
                  </a:schemeClr>
                </a:solidFill>
                <a:cs typeface="Calibri"/>
              </a:rPr>
              <a:t> at SLU</a:t>
            </a:r>
            <a:endParaRPr lang="sv-SE" sz="8000" dirty="0">
              <a:solidFill>
                <a:schemeClr val="accent3">
                  <a:lumMod val="20000"/>
                  <a:lumOff val="80000"/>
                </a:schemeClr>
              </a:solidFill>
              <a:cs typeface="Arial"/>
            </a:endParaRPr>
          </a:p>
        </p:txBody>
      </p:sp>
      <p:sp>
        <p:nvSpPr>
          <p:cNvPr id="12" name="Rektangel 11">
            <a:extLst>
              <a:ext uri="{FF2B5EF4-FFF2-40B4-BE49-F238E27FC236}">
                <a16:creationId xmlns:a16="http://schemas.microsoft.com/office/drawing/2014/main" id="{9CF8765D-28CB-4763-696D-E2E09A6B7F54}"/>
              </a:ext>
            </a:extLst>
          </p:cNvPr>
          <p:cNvSpPr/>
          <p:nvPr/>
        </p:nvSpPr>
        <p:spPr>
          <a:xfrm>
            <a:off x="728281" y="4864611"/>
            <a:ext cx="1231150" cy="135564"/>
          </a:xfrm>
          <a:prstGeom prst="rect">
            <a:avLst/>
          </a:prstGeom>
          <a:solidFill>
            <a:schemeClr val="accent5">
              <a:lumMod val="50000"/>
              <a:alpha val="77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Rektangel 13">
            <a:extLst>
              <a:ext uri="{FF2B5EF4-FFF2-40B4-BE49-F238E27FC236}">
                <a16:creationId xmlns:a16="http://schemas.microsoft.com/office/drawing/2014/main" id="{CE54A30F-E9EA-F375-3373-29273A2E115F}"/>
              </a:ext>
            </a:extLst>
          </p:cNvPr>
          <p:cNvSpPr/>
          <p:nvPr/>
        </p:nvSpPr>
        <p:spPr>
          <a:xfrm>
            <a:off x="2334562" y="4864611"/>
            <a:ext cx="3102480" cy="135564"/>
          </a:xfrm>
          <a:prstGeom prst="rect">
            <a:avLst/>
          </a:prstGeom>
          <a:solidFill>
            <a:schemeClr val="accent5">
              <a:lumMod val="50000"/>
              <a:alpha val="743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495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EA91-629F-992D-E219-4C5A17576E66}"/>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DF72BCD-1967-0CEF-ACF8-B6A9FD61746B}"/>
              </a:ext>
            </a:extLst>
          </p:cNvPr>
          <p:cNvSpPr>
            <a:spLocks noGrp="1"/>
          </p:cNvSpPr>
          <p:nvPr>
            <p:ph type="title"/>
          </p:nvPr>
        </p:nvSpPr>
        <p:spPr/>
        <p:txBody>
          <a:bodyPr/>
          <a:lstStyle/>
          <a:p>
            <a:r>
              <a:rPr lang="sv-SE" sz="2800" dirty="0" err="1">
                <a:ea typeface="Times New Roman" panose="02020603050405020304" pitchFamily="18" charset="0"/>
                <a:cs typeface="Calibri" panose="020F0502020204030204" pitchFamily="34" charset="0"/>
              </a:rPr>
              <a:t>One</a:t>
            </a:r>
            <a:r>
              <a:rPr lang="sv-SE" sz="2800" dirty="0">
                <a:ea typeface="Times New Roman" panose="02020603050405020304" pitchFamily="18" charset="0"/>
                <a:cs typeface="Calibri" panose="020F0502020204030204" pitchFamily="34" charset="0"/>
              </a:rPr>
              <a:t> SLU – </a:t>
            </a:r>
            <a:r>
              <a:rPr lang="sv-SE" sz="2800" dirty="0" err="1">
                <a:ea typeface="Times New Roman" panose="02020603050405020304" pitchFamily="18" charset="0"/>
                <a:cs typeface="Calibri" panose="020F0502020204030204" pitchFamily="34" charset="0"/>
              </a:rPr>
              <a:t>We</a:t>
            </a:r>
            <a:r>
              <a:rPr lang="sv-SE" sz="2800" dirty="0">
                <a:ea typeface="Times New Roman" panose="02020603050405020304" pitchFamily="18" charset="0"/>
                <a:cs typeface="Calibri" panose="020F0502020204030204" pitchFamily="34" charset="0"/>
              </a:rPr>
              <a:t> at SLU</a:t>
            </a:r>
            <a:endParaRPr lang="sv-SE" sz="2800" dirty="0"/>
          </a:p>
        </p:txBody>
      </p:sp>
      <p:pic>
        <p:nvPicPr>
          <p:cNvPr id="6" name="Platshållare för bild 5">
            <a:extLst>
              <a:ext uri="{FF2B5EF4-FFF2-40B4-BE49-F238E27FC236}">
                <a16:creationId xmlns:a16="http://schemas.microsoft.com/office/drawing/2014/main" id="{427DBF1D-61B8-08B4-85F6-FC5D47D7FD4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98CD110E-4474-16AE-01C0-4187CF95EA88}"/>
              </a:ext>
            </a:extLst>
          </p:cNvPr>
          <p:cNvSpPr>
            <a:spLocks noGrp="1"/>
          </p:cNvSpPr>
          <p:nvPr>
            <p:ph idx="1"/>
          </p:nvPr>
        </p:nvSpPr>
        <p:spPr>
          <a:xfrm>
            <a:off x="576541" y="1798080"/>
            <a:ext cx="6964690"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1.</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sv-SE" dirty="0">
                <a:ea typeface="Times New Roman" panose="02020603050405020304" pitchFamily="18" charset="0"/>
                <a:cs typeface="Calibri"/>
              </a:rPr>
              <a:t>SLU </a:t>
            </a:r>
            <a:r>
              <a:rPr lang="sv-SE" dirty="0" err="1">
                <a:ea typeface="Times New Roman" panose="02020603050405020304" pitchFamily="18" charset="0"/>
                <a:cs typeface="Calibri"/>
              </a:rPr>
              <a:t>will</a:t>
            </a:r>
            <a:r>
              <a:rPr lang="sv-SE" dirty="0">
                <a:ea typeface="Times New Roman" panose="02020603050405020304" pitchFamily="18" charset="0"/>
                <a:cs typeface="Calibri"/>
              </a:rPr>
              <a:t> offer an </a:t>
            </a:r>
            <a:r>
              <a:rPr lang="en-US" b="1" dirty="0">
                <a:solidFill>
                  <a:schemeClr val="bg1"/>
                </a:solidFill>
                <a:highlight>
                  <a:srgbClr val="008000"/>
                </a:highlight>
              </a:rPr>
              <a:t>inclusive work and study environment </a:t>
            </a:r>
            <a:r>
              <a:rPr lang="en-US" dirty="0"/>
              <a:t>that fosters a sense of pride, commitment and participation throughout the university. </a:t>
            </a:r>
          </a:p>
          <a:p>
            <a:pPr marL="0" indent="0" defTabSz="914400">
              <a:lnSpc>
                <a:spcPct val="115000"/>
              </a:lnSpc>
              <a:spcBef>
                <a:spcPts val="0"/>
              </a:spcBef>
              <a:buSzTx/>
              <a:buNone/>
              <a:defRPr/>
            </a:pPr>
            <a:r>
              <a:rPr lang="en-US" dirty="0"/>
              <a:t>By providing more equal opportunities for professional development for staff and students, and through clear leadership and </a:t>
            </a:r>
            <a:r>
              <a:rPr lang="en-US" dirty="0" err="1"/>
              <a:t>employeeship</a:t>
            </a:r>
            <a:r>
              <a:rPr lang="en-US" dirty="0"/>
              <a:t>, we promote cohesion and long-term skills provision and strengthen the university's attractiveness.</a:t>
            </a:r>
            <a:endParaRPr lang="sv-SE" dirty="0"/>
          </a:p>
        </p:txBody>
      </p:sp>
      <p:sp>
        <p:nvSpPr>
          <p:cNvPr id="11" name="Platshållare för text 10">
            <a:extLst>
              <a:ext uri="{FF2B5EF4-FFF2-40B4-BE49-F238E27FC236}">
                <a16:creationId xmlns:a16="http://schemas.microsoft.com/office/drawing/2014/main" id="{9C0F7BB3-CBE5-6293-AFCF-48DA6187DA6F}"/>
              </a:ext>
            </a:extLst>
          </p:cNvPr>
          <p:cNvSpPr>
            <a:spLocks noGrp="1"/>
          </p:cNvSpPr>
          <p:nvPr>
            <p:ph type="body" sz="quarter" idx="11"/>
          </p:nvPr>
        </p:nvSpPr>
        <p:spPr>
          <a:solidFill>
            <a:schemeClr val="accent5">
              <a:lumMod val="75000"/>
            </a:schemeClr>
          </a:solidFill>
        </p:spPr>
        <p:txBody>
          <a:bodyPr/>
          <a:lstStyle/>
          <a:p>
            <a:endParaRPr lang="sv-SE" dirty="0"/>
          </a:p>
        </p:txBody>
      </p:sp>
    </p:spTree>
    <p:extLst>
      <p:ext uri="{BB962C8B-B14F-4D97-AF65-F5344CB8AC3E}">
        <p14:creationId xmlns:p14="http://schemas.microsoft.com/office/powerpoint/2010/main" val="1628684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91B72A-5921-59D8-A37F-59FDD148D6E8}"/>
              </a:ext>
            </a:extLst>
          </p:cNvPr>
          <p:cNvSpPr>
            <a:spLocks noGrp="1"/>
          </p:cNvSpPr>
          <p:nvPr>
            <p:ph type="ctrTitle"/>
          </p:nvPr>
        </p:nvSpPr>
        <p:spPr/>
        <p:txBody>
          <a:bodyPr/>
          <a:lstStyle/>
          <a:p>
            <a:r>
              <a:rPr lang="sv-SE" sz="3600" dirty="0" err="1"/>
              <a:t>SLU´s</a:t>
            </a:r>
            <a:r>
              <a:rPr lang="sv-SE" sz="3600" dirty="0"/>
              <a:t> </a:t>
            </a:r>
            <a:r>
              <a:rPr lang="sv-SE" sz="3600" dirty="0" err="1"/>
              <a:t>strategy</a:t>
            </a:r>
            <a:r>
              <a:rPr lang="sv-SE" sz="3600" dirty="0"/>
              <a:t> 2026–2030</a:t>
            </a:r>
          </a:p>
        </p:txBody>
      </p:sp>
      <p:sp>
        <p:nvSpPr>
          <p:cNvPr id="3" name="Underrubrik 2">
            <a:extLst>
              <a:ext uri="{FF2B5EF4-FFF2-40B4-BE49-F238E27FC236}">
                <a16:creationId xmlns:a16="http://schemas.microsoft.com/office/drawing/2014/main" id="{CF0BE3D7-B250-7C39-87ED-3909D6F989B6}"/>
              </a:ext>
            </a:extLst>
          </p:cNvPr>
          <p:cNvSpPr>
            <a:spLocks noGrp="1"/>
          </p:cNvSpPr>
          <p:nvPr>
            <p:ph type="subTitle" idx="1"/>
          </p:nvPr>
        </p:nvSpPr>
        <p:spPr/>
        <p:txBody>
          <a:bodyPr/>
          <a:lstStyle/>
          <a:p>
            <a:r>
              <a:rPr lang="sv-SE" dirty="0" err="1"/>
              <a:t>Name</a:t>
            </a:r>
            <a:r>
              <a:rPr lang="sv-SE" dirty="0"/>
              <a:t>, organisation</a:t>
            </a:r>
          </a:p>
        </p:txBody>
      </p:sp>
    </p:spTree>
    <p:extLst>
      <p:ext uri="{BB962C8B-B14F-4D97-AF65-F5344CB8AC3E}">
        <p14:creationId xmlns:p14="http://schemas.microsoft.com/office/powerpoint/2010/main" val="16772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E2E9-ACD6-5E8B-E6D2-20D1826FD07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51F13E02-3705-5DAA-EC5A-21D464B57251}"/>
              </a:ext>
            </a:extLst>
          </p:cNvPr>
          <p:cNvSpPr>
            <a:spLocks noGrp="1"/>
          </p:cNvSpPr>
          <p:nvPr>
            <p:ph type="title"/>
          </p:nvPr>
        </p:nvSpPr>
        <p:spPr/>
        <p:txBody>
          <a:bodyPr/>
          <a:lstStyle/>
          <a:p>
            <a:r>
              <a:rPr lang="sv-SE" sz="2800" dirty="0" err="1">
                <a:ea typeface="Times New Roman" panose="02020603050405020304" pitchFamily="18" charset="0"/>
                <a:cs typeface="Calibri" panose="020F0502020204030204" pitchFamily="34" charset="0"/>
              </a:rPr>
              <a:t>One</a:t>
            </a:r>
            <a:r>
              <a:rPr lang="sv-SE" sz="2800" dirty="0">
                <a:ea typeface="Times New Roman" panose="02020603050405020304" pitchFamily="18" charset="0"/>
                <a:cs typeface="Calibri" panose="020F0502020204030204" pitchFamily="34" charset="0"/>
              </a:rPr>
              <a:t> SLU – </a:t>
            </a:r>
            <a:r>
              <a:rPr lang="sv-SE" sz="2800" dirty="0" err="1">
                <a:ea typeface="Times New Roman" panose="02020603050405020304" pitchFamily="18" charset="0"/>
                <a:cs typeface="Calibri" panose="020F0502020204030204" pitchFamily="34" charset="0"/>
              </a:rPr>
              <a:t>We</a:t>
            </a:r>
            <a:r>
              <a:rPr lang="sv-SE" sz="2800" dirty="0">
                <a:ea typeface="Times New Roman" panose="02020603050405020304" pitchFamily="18" charset="0"/>
                <a:cs typeface="Calibri" panose="020F0502020204030204" pitchFamily="34" charset="0"/>
              </a:rPr>
              <a:t> at SLU</a:t>
            </a:r>
            <a:endParaRPr lang="sv-SE" sz="2800" dirty="0"/>
          </a:p>
        </p:txBody>
      </p:sp>
      <p:pic>
        <p:nvPicPr>
          <p:cNvPr id="6" name="Platshållare för bild 5">
            <a:extLst>
              <a:ext uri="{FF2B5EF4-FFF2-40B4-BE49-F238E27FC236}">
                <a16:creationId xmlns:a16="http://schemas.microsoft.com/office/drawing/2014/main" id="{D5F2ED6E-7DF2-4E54-344B-EACCF7C9AF6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44C57196-D7C4-EB02-7895-33DBF9E9F7DF}"/>
              </a:ext>
            </a:extLst>
          </p:cNvPr>
          <p:cNvSpPr>
            <a:spLocks noGrp="1"/>
          </p:cNvSpPr>
          <p:nvPr>
            <p:ph idx="1"/>
          </p:nvPr>
        </p:nvSpPr>
        <p:spPr>
          <a:xfrm>
            <a:off x="576540" y="1798080"/>
            <a:ext cx="6545477"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2.</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en-US" dirty="0"/>
              <a:t>SLU will create conditions for shared responsibility and understanding of our common mission – from the local to the strategic level. SLU will also raise awareness and increase knowledge of our national mission in society. </a:t>
            </a:r>
            <a:br>
              <a:rPr lang="sv-SE" dirty="0">
                <a:ea typeface="Times New Roman" panose="02020603050405020304" pitchFamily="18" charset="0"/>
                <a:cs typeface="Calibri"/>
              </a:rPr>
            </a:br>
            <a:r>
              <a:rPr lang="sv-SE" b="1" dirty="0" err="1">
                <a:solidFill>
                  <a:schemeClr val="bg1"/>
                </a:solidFill>
                <a:highlight>
                  <a:srgbClr val="008000"/>
                </a:highlight>
              </a:rPr>
              <a:t>Strengthened</a:t>
            </a:r>
            <a:r>
              <a:rPr lang="sv-SE" b="1" dirty="0">
                <a:solidFill>
                  <a:schemeClr val="bg1"/>
                </a:solidFill>
                <a:highlight>
                  <a:srgbClr val="008000"/>
                </a:highlight>
              </a:rPr>
              <a:t>, </a:t>
            </a:r>
            <a:r>
              <a:rPr lang="sv-SE" b="1" dirty="0" err="1">
                <a:solidFill>
                  <a:schemeClr val="bg1"/>
                </a:solidFill>
                <a:highlight>
                  <a:srgbClr val="008000"/>
                </a:highlight>
              </a:rPr>
              <a:t>cohesive</a:t>
            </a:r>
            <a:r>
              <a:rPr lang="sv-SE" b="1" dirty="0">
                <a:solidFill>
                  <a:schemeClr val="bg1"/>
                </a:solidFill>
                <a:highlight>
                  <a:srgbClr val="008000"/>
                </a:highlight>
              </a:rPr>
              <a:t> </a:t>
            </a:r>
            <a:r>
              <a:rPr lang="sv-SE" b="1" dirty="0" err="1">
                <a:solidFill>
                  <a:schemeClr val="bg1"/>
                </a:solidFill>
                <a:highlight>
                  <a:srgbClr val="008000"/>
                </a:highlight>
              </a:rPr>
              <a:t>strategic</a:t>
            </a:r>
            <a:r>
              <a:rPr lang="sv-SE" b="1" dirty="0">
                <a:solidFill>
                  <a:schemeClr val="bg1"/>
                </a:solidFill>
                <a:highlight>
                  <a:srgbClr val="008000"/>
                </a:highlight>
              </a:rPr>
              <a:t> </a:t>
            </a:r>
            <a:r>
              <a:rPr lang="sv-SE" b="1" dirty="0" err="1">
                <a:solidFill>
                  <a:schemeClr val="bg1"/>
                </a:solidFill>
                <a:highlight>
                  <a:srgbClr val="008000"/>
                </a:highlight>
              </a:rPr>
              <a:t>communication</a:t>
            </a:r>
            <a:r>
              <a:rPr lang="sv-SE" b="1" dirty="0">
                <a:solidFill>
                  <a:schemeClr val="bg1"/>
                </a:solidFill>
                <a:highlight>
                  <a:srgbClr val="008000"/>
                </a:highlight>
                <a:cs typeface="Calibri"/>
              </a:rPr>
              <a:t> </a:t>
            </a:r>
            <a:r>
              <a:rPr lang="en-US" dirty="0"/>
              <a:t>increases the opportunities for everyone at SLU to make a</a:t>
            </a:r>
            <a:br>
              <a:rPr lang="en-US" dirty="0"/>
            </a:br>
            <a:r>
              <a:rPr lang="en-US" dirty="0"/>
              <a:t>contribution.</a:t>
            </a:r>
            <a:endParaRPr lang="sv-SE" dirty="0"/>
          </a:p>
        </p:txBody>
      </p:sp>
      <p:sp>
        <p:nvSpPr>
          <p:cNvPr id="11" name="Platshållare för text 10">
            <a:extLst>
              <a:ext uri="{FF2B5EF4-FFF2-40B4-BE49-F238E27FC236}">
                <a16:creationId xmlns:a16="http://schemas.microsoft.com/office/drawing/2014/main" id="{8F932105-45FD-685D-36D7-DBBA28FB48BF}"/>
              </a:ext>
            </a:extLst>
          </p:cNvPr>
          <p:cNvSpPr>
            <a:spLocks noGrp="1"/>
          </p:cNvSpPr>
          <p:nvPr>
            <p:ph type="body" sz="quarter" idx="11"/>
          </p:nvPr>
        </p:nvSpPr>
        <p:spPr>
          <a:solidFill>
            <a:schemeClr val="accent5">
              <a:lumMod val="75000"/>
            </a:schemeClr>
          </a:solidFill>
        </p:spPr>
        <p:txBody>
          <a:bodyPr/>
          <a:lstStyle/>
          <a:p>
            <a:endParaRPr lang="sv-SE"/>
          </a:p>
        </p:txBody>
      </p:sp>
    </p:spTree>
    <p:extLst>
      <p:ext uri="{BB962C8B-B14F-4D97-AF65-F5344CB8AC3E}">
        <p14:creationId xmlns:p14="http://schemas.microsoft.com/office/powerpoint/2010/main" val="35063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7C17-4E2C-718A-1EEB-C29D61C34120}"/>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19BDA86-2B7F-DF27-94B8-C85DBA310FD4}"/>
              </a:ext>
            </a:extLst>
          </p:cNvPr>
          <p:cNvSpPr>
            <a:spLocks noGrp="1"/>
          </p:cNvSpPr>
          <p:nvPr>
            <p:ph type="title"/>
          </p:nvPr>
        </p:nvSpPr>
        <p:spPr/>
        <p:txBody>
          <a:bodyPr/>
          <a:lstStyle/>
          <a:p>
            <a:r>
              <a:rPr lang="sv-SE" sz="2800" dirty="0" err="1">
                <a:ea typeface="Times New Roman" panose="02020603050405020304" pitchFamily="18" charset="0"/>
                <a:cs typeface="Calibri" panose="020F0502020204030204" pitchFamily="34" charset="0"/>
              </a:rPr>
              <a:t>One</a:t>
            </a:r>
            <a:r>
              <a:rPr lang="sv-SE" sz="2800" dirty="0">
                <a:ea typeface="Times New Roman" panose="02020603050405020304" pitchFamily="18" charset="0"/>
                <a:cs typeface="Calibri" panose="020F0502020204030204" pitchFamily="34" charset="0"/>
              </a:rPr>
              <a:t> SLU – </a:t>
            </a:r>
            <a:r>
              <a:rPr lang="sv-SE" sz="2800" dirty="0" err="1">
                <a:ea typeface="Times New Roman" panose="02020603050405020304" pitchFamily="18" charset="0"/>
                <a:cs typeface="Calibri" panose="020F0502020204030204" pitchFamily="34" charset="0"/>
              </a:rPr>
              <a:t>We</a:t>
            </a:r>
            <a:r>
              <a:rPr lang="sv-SE" sz="2800" dirty="0">
                <a:ea typeface="Times New Roman" panose="02020603050405020304" pitchFamily="18" charset="0"/>
                <a:cs typeface="Calibri" panose="020F0502020204030204" pitchFamily="34" charset="0"/>
              </a:rPr>
              <a:t> at SLU</a:t>
            </a:r>
            <a:endParaRPr lang="sv-SE" sz="2800" dirty="0"/>
          </a:p>
        </p:txBody>
      </p:sp>
      <p:pic>
        <p:nvPicPr>
          <p:cNvPr id="6" name="Platshållare för bild 5">
            <a:extLst>
              <a:ext uri="{FF2B5EF4-FFF2-40B4-BE49-F238E27FC236}">
                <a16:creationId xmlns:a16="http://schemas.microsoft.com/office/drawing/2014/main" id="{3C410891-81DD-AFBC-922F-6FBEC2B1A42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55419E5B-F6BD-F627-AE48-DFD7FFF462FB}"/>
              </a:ext>
            </a:extLst>
          </p:cNvPr>
          <p:cNvSpPr>
            <a:spLocks noGrp="1"/>
          </p:cNvSpPr>
          <p:nvPr>
            <p:ph idx="1"/>
          </p:nvPr>
        </p:nvSpPr>
        <p:spPr>
          <a:xfrm>
            <a:off x="576540" y="1798080"/>
            <a:ext cx="6757978" cy="2736388"/>
          </a:xfrm>
        </p:spPr>
        <p:txBody>
          <a:bodyPr vert="horz" lIns="0" tIns="0" rIns="0" bIns="0" rtlCol="0" anchor="t">
            <a:noAutofit/>
          </a:bodyPr>
          <a:lstStyle/>
          <a:p>
            <a:pPr marL="0" indent="0" defTabSz="914400">
              <a:lnSpc>
                <a:spcPct val="115000"/>
              </a:lnSpc>
              <a:spcBef>
                <a:spcPts val="0"/>
              </a:spcBef>
              <a:buSzTx/>
              <a:buNone/>
              <a:defRPr/>
            </a:pPr>
            <a:r>
              <a:rPr lang="sv-SE" b="1" i="1" dirty="0" err="1">
                <a:ea typeface="Times New Roman" panose="02020603050405020304" pitchFamily="18" charset="0"/>
                <a:cs typeface="Calibri"/>
              </a:rPr>
              <a:t>Objective</a:t>
            </a:r>
            <a:r>
              <a:rPr lang="sv-SE" b="1" i="1" dirty="0">
                <a:ea typeface="Times New Roman" panose="02020603050405020304" pitchFamily="18" charset="0"/>
                <a:cs typeface="Calibri"/>
              </a:rPr>
              <a:t> 3.</a:t>
            </a:r>
            <a:r>
              <a:rPr lang="sv-SE" dirty="0">
                <a:ea typeface="Times New Roman" panose="02020603050405020304" pitchFamily="18" charset="0"/>
                <a:cs typeface="Calibri"/>
              </a:rPr>
              <a:t> </a:t>
            </a:r>
            <a:br>
              <a:rPr lang="sv-SE" dirty="0">
                <a:ea typeface="Times New Roman" panose="02020603050405020304" pitchFamily="18" charset="0"/>
                <a:cs typeface="Calibri"/>
              </a:rPr>
            </a:br>
            <a:r>
              <a:rPr lang="en-US" dirty="0"/>
              <a:t>As a place of study and work, SLU will be a pioneer socially,</a:t>
            </a:r>
            <a:br>
              <a:rPr lang="en-US" dirty="0"/>
            </a:br>
            <a:r>
              <a:rPr lang="en-US" dirty="0"/>
              <a:t>financially and ecologically to ensure that sustainability work is better integrated into its activities.</a:t>
            </a:r>
            <a:br>
              <a:rPr lang="sv-SE" dirty="0">
                <a:ea typeface="Times New Roman" panose="02020603050405020304" pitchFamily="18" charset="0"/>
                <a:cs typeface="Calibri"/>
              </a:rPr>
            </a:br>
            <a:r>
              <a:rPr lang="sv-SE" dirty="0" err="1">
                <a:ea typeface="Times New Roman" panose="02020603050405020304" pitchFamily="18" charset="0"/>
                <a:cs typeface="Calibri"/>
              </a:rPr>
              <a:t>Through</a:t>
            </a:r>
            <a:r>
              <a:rPr lang="en-US" b="1" dirty="0">
                <a:solidFill>
                  <a:schemeClr val="bg1"/>
                </a:solidFill>
                <a:highlight>
                  <a:srgbClr val="008000"/>
                </a:highlight>
                <a:ea typeface="Times New Roman" panose="02020603050405020304" pitchFamily="18" charset="0"/>
                <a:cs typeface="Calibri"/>
              </a:rPr>
              <a:t> </a:t>
            </a:r>
            <a:r>
              <a:rPr lang="en-US" b="1" dirty="0">
                <a:solidFill>
                  <a:schemeClr val="bg1"/>
                </a:solidFill>
                <a:highlight>
                  <a:srgbClr val="008000"/>
                </a:highlight>
              </a:rPr>
              <a:t>a balanced focus on the three</a:t>
            </a:r>
            <a:br>
              <a:rPr lang="en-US" b="1" dirty="0">
                <a:solidFill>
                  <a:schemeClr val="bg1"/>
                </a:solidFill>
                <a:highlight>
                  <a:srgbClr val="008000"/>
                </a:highlight>
              </a:rPr>
            </a:br>
            <a:r>
              <a:rPr lang="en-US" b="1" dirty="0">
                <a:solidFill>
                  <a:schemeClr val="bg1"/>
                </a:solidFill>
                <a:highlight>
                  <a:srgbClr val="008000"/>
                </a:highlight>
              </a:rPr>
              <a:t>pillars of sustainability in campus development, resource use, support processes and infrastructure </a:t>
            </a:r>
            <a:r>
              <a:rPr lang="en-US" b="1" dirty="0" err="1">
                <a:solidFill>
                  <a:schemeClr val="bg1"/>
                </a:solidFill>
                <a:highlight>
                  <a:srgbClr val="008000"/>
                </a:highlight>
              </a:rPr>
              <a:t>utilisation</a:t>
            </a:r>
            <a:r>
              <a:rPr lang="en-US" b="1" dirty="0">
                <a:solidFill>
                  <a:schemeClr val="bg1"/>
                </a:solidFill>
                <a:highlight>
                  <a:srgbClr val="008000"/>
                </a:highlight>
              </a:rPr>
              <a:t>, </a:t>
            </a:r>
            <a:r>
              <a:rPr lang="en-US" dirty="0"/>
              <a:t>we create the conditions for high quality and long-term development.</a:t>
            </a:r>
            <a:endParaRPr lang="sv-SE" dirty="0"/>
          </a:p>
        </p:txBody>
      </p:sp>
      <p:sp>
        <p:nvSpPr>
          <p:cNvPr id="11" name="Platshållare för text 10">
            <a:extLst>
              <a:ext uri="{FF2B5EF4-FFF2-40B4-BE49-F238E27FC236}">
                <a16:creationId xmlns:a16="http://schemas.microsoft.com/office/drawing/2014/main" id="{35DCB7C6-5FE4-D8DC-795A-7E201DF3C914}"/>
              </a:ext>
            </a:extLst>
          </p:cNvPr>
          <p:cNvSpPr>
            <a:spLocks noGrp="1"/>
          </p:cNvSpPr>
          <p:nvPr>
            <p:ph type="body" sz="quarter" idx="11"/>
          </p:nvPr>
        </p:nvSpPr>
        <p:spPr>
          <a:solidFill>
            <a:schemeClr val="accent5">
              <a:lumMod val="75000"/>
            </a:schemeClr>
          </a:solidFill>
        </p:spPr>
        <p:txBody>
          <a:bodyPr/>
          <a:lstStyle/>
          <a:p>
            <a:endParaRPr lang="sv-SE"/>
          </a:p>
        </p:txBody>
      </p:sp>
    </p:spTree>
    <p:extLst>
      <p:ext uri="{BB962C8B-B14F-4D97-AF65-F5344CB8AC3E}">
        <p14:creationId xmlns:p14="http://schemas.microsoft.com/office/powerpoint/2010/main" val="274866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5D13-A24A-14EF-D2F5-F676F54A29E3}"/>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A549AE26-3B94-18B8-7F8E-10D05DF98DEA}"/>
              </a:ext>
            </a:extLst>
          </p:cNvPr>
          <p:cNvSpPr>
            <a:spLocks noGrp="1"/>
          </p:cNvSpPr>
          <p:nvPr>
            <p:ph type="ctrTitle"/>
          </p:nvPr>
        </p:nvSpPr>
        <p:spPr>
          <a:xfrm>
            <a:off x="1143000" y="1064508"/>
            <a:ext cx="6858000" cy="1790700"/>
          </a:xfrm>
        </p:spPr>
        <p:txBody>
          <a:bodyPr/>
          <a:lstStyle/>
          <a:p>
            <a:r>
              <a:rPr lang="sv-SE" sz="3600" dirty="0" err="1"/>
              <a:t>SLU´s</a:t>
            </a:r>
            <a:r>
              <a:rPr lang="sv-SE" sz="3600" dirty="0"/>
              <a:t> </a:t>
            </a:r>
            <a:r>
              <a:rPr lang="sv-SE" sz="3600" dirty="0" err="1"/>
              <a:t>strategy</a:t>
            </a:r>
            <a:r>
              <a:rPr lang="sv-SE" sz="3600" dirty="0"/>
              <a:t> 2026–2030</a:t>
            </a:r>
          </a:p>
        </p:txBody>
      </p:sp>
      <p:sp>
        <p:nvSpPr>
          <p:cNvPr id="7" name="Underrubrik 2">
            <a:extLst>
              <a:ext uri="{FF2B5EF4-FFF2-40B4-BE49-F238E27FC236}">
                <a16:creationId xmlns:a16="http://schemas.microsoft.com/office/drawing/2014/main" id="{4413A4A6-C1CD-6A1A-011D-9CA8A25B3B0A}"/>
              </a:ext>
            </a:extLst>
          </p:cNvPr>
          <p:cNvSpPr txBox="1">
            <a:spLocks/>
          </p:cNvSpPr>
          <p:nvPr/>
        </p:nvSpPr>
        <p:spPr>
          <a:xfrm>
            <a:off x="1985319" y="2430552"/>
            <a:ext cx="5725297" cy="1224756"/>
          </a:xfrm>
          <a:prstGeom prst="rect">
            <a:avLst/>
          </a:prstGeom>
        </p:spPr>
        <p:txBody>
          <a:bodyPr vert="horz" lIns="0" tIns="0" rIns="0" bIns="0" rtlCol="0">
            <a:noAutofit/>
          </a:bodyPr>
          <a:lst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dirty="0">
                <a:solidFill>
                  <a:schemeClr val="bg1">
                    <a:lumMod val="50000"/>
                  </a:schemeClr>
                </a:solidFill>
              </a:rPr>
              <a:t>The </a:t>
            </a:r>
            <a:r>
              <a:rPr lang="sv-SE" dirty="0" err="1">
                <a:solidFill>
                  <a:schemeClr val="bg1">
                    <a:lumMod val="50000"/>
                  </a:schemeClr>
                </a:solidFill>
              </a:rPr>
              <a:t>three</a:t>
            </a:r>
            <a:r>
              <a:rPr lang="sv-SE" dirty="0">
                <a:solidFill>
                  <a:schemeClr val="bg1">
                    <a:lumMod val="50000"/>
                  </a:schemeClr>
                </a:solidFill>
              </a:rPr>
              <a:t> focus areas</a:t>
            </a:r>
          </a:p>
          <a:p>
            <a:r>
              <a:rPr lang="sv-SE" dirty="0">
                <a:solidFill>
                  <a:schemeClr val="accent2">
                    <a:lumMod val="60000"/>
                    <a:lumOff val="40000"/>
                  </a:schemeClr>
                </a:solidFill>
              </a:rPr>
              <a:t>The </a:t>
            </a:r>
            <a:r>
              <a:rPr lang="sv-SE" dirty="0" err="1">
                <a:solidFill>
                  <a:schemeClr val="accent2">
                    <a:lumMod val="60000"/>
                    <a:lumOff val="40000"/>
                  </a:schemeClr>
                </a:solidFill>
              </a:rPr>
              <a:t>strategy</a:t>
            </a:r>
            <a:r>
              <a:rPr lang="sv-SE" dirty="0">
                <a:solidFill>
                  <a:schemeClr val="accent2">
                    <a:lumMod val="60000"/>
                    <a:lumOff val="40000"/>
                  </a:schemeClr>
                </a:solidFill>
              </a:rPr>
              <a:t> </a:t>
            </a:r>
            <a:r>
              <a:rPr lang="sv-SE" dirty="0" err="1">
                <a:solidFill>
                  <a:schemeClr val="accent2">
                    <a:lumMod val="60000"/>
                    <a:lumOff val="40000"/>
                  </a:schemeClr>
                </a:solidFill>
              </a:rPr>
              <a:t>yesterday</a:t>
            </a:r>
            <a:r>
              <a:rPr lang="sv-SE" dirty="0">
                <a:solidFill>
                  <a:schemeClr val="accent2">
                    <a:lumMod val="60000"/>
                    <a:lumOff val="40000"/>
                  </a:schemeClr>
                </a:solidFill>
              </a:rPr>
              <a:t> and </a:t>
            </a:r>
            <a:r>
              <a:rPr lang="sv-SE" dirty="0" err="1">
                <a:solidFill>
                  <a:schemeClr val="accent2">
                    <a:lumMod val="60000"/>
                    <a:lumOff val="40000"/>
                  </a:schemeClr>
                </a:solidFill>
              </a:rPr>
              <a:t>tomorrow</a:t>
            </a:r>
            <a:endParaRPr lang="sv-SE" dirty="0">
              <a:solidFill>
                <a:schemeClr val="accent2">
                  <a:lumMod val="60000"/>
                  <a:lumOff val="40000"/>
                </a:schemeClr>
              </a:solidFill>
            </a:endParaRPr>
          </a:p>
          <a:p>
            <a:r>
              <a:rPr lang="sv-SE" dirty="0" err="1">
                <a:solidFill>
                  <a:schemeClr val="bg1">
                    <a:lumMod val="50000"/>
                  </a:schemeClr>
                </a:solidFill>
              </a:rPr>
              <a:t>Discussion</a:t>
            </a:r>
            <a:endParaRPr lang="sv-SE" dirty="0">
              <a:solidFill>
                <a:schemeClr val="bg1">
                  <a:lumMod val="50000"/>
                </a:schemeClr>
              </a:solidFill>
            </a:endParaRPr>
          </a:p>
        </p:txBody>
      </p:sp>
    </p:spTree>
    <p:extLst>
      <p:ext uri="{BB962C8B-B14F-4D97-AF65-F5344CB8AC3E}">
        <p14:creationId xmlns:p14="http://schemas.microsoft.com/office/powerpoint/2010/main" val="31386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8" descr="En bild som visar inomhus, byggnad, bänk, plattform&#10;&#10;Automatiskt genererad beskrivning">
            <a:extLst>
              <a:ext uri="{FF2B5EF4-FFF2-40B4-BE49-F238E27FC236}">
                <a16:creationId xmlns:a16="http://schemas.microsoft.com/office/drawing/2014/main" id="{6EF4D771-CC1A-F134-D73A-9B7C45DD0F90}"/>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extruta 2">
            <a:extLst>
              <a:ext uri="{FF2B5EF4-FFF2-40B4-BE49-F238E27FC236}">
                <a16:creationId xmlns:a16="http://schemas.microsoft.com/office/drawing/2014/main" id="{C09C31CE-D0FF-1AFF-B059-60EA7CD0D3D7}"/>
              </a:ext>
            </a:extLst>
          </p:cNvPr>
          <p:cNvSpPr txBox="1"/>
          <p:nvPr/>
        </p:nvSpPr>
        <p:spPr>
          <a:xfrm>
            <a:off x="955651" y="4262617"/>
            <a:ext cx="0" cy="0"/>
          </a:xfrm>
          <a:prstGeom prst="rect">
            <a:avLst/>
          </a:prstGeom>
          <a:noFill/>
        </p:spPr>
        <p:txBody>
          <a:bodyPr wrap="none" lIns="0" tIns="0" rIns="0" bIns="0" rtlCol="0">
            <a:noAutofit/>
          </a:bodyPr>
          <a:lstStyle/>
          <a:p>
            <a:pPr algn="l">
              <a:lnSpc>
                <a:spcPts val="3000"/>
              </a:lnSpc>
            </a:pPr>
            <a:endParaRPr lang="sv-SE" sz="2400"/>
          </a:p>
        </p:txBody>
      </p:sp>
      <p:sp>
        <p:nvSpPr>
          <p:cNvPr id="12" name="Rektangel 11">
            <a:extLst>
              <a:ext uri="{FF2B5EF4-FFF2-40B4-BE49-F238E27FC236}">
                <a16:creationId xmlns:a16="http://schemas.microsoft.com/office/drawing/2014/main" id="{B3A8EBEE-D1AE-A47E-6993-AB1014A78748}"/>
              </a:ext>
            </a:extLst>
          </p:cNvPr>
          <p:cNvSpPr/>
          <p:nvPr/>
        </p:nvSpPr>
        <p:spPr>
          <a:xfrm>
            <a:off x="1015678" y="4748514"/>
            <a:ext cx="6866681" cy="1653735"/>
          </a:xfrm>
          <a:prstGeom prst="rect">
            <a:avLst/>
          </a:prstGeom>
          <a:solidFill>
            <a:schemeClr val="accent5">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3" name="textruta 12">
            <a:extLst>
              <a:ext uri="{FF2B5EF4-FFF2-40B4-BE49-F238E27FC236}">
                <a16:creationId xmlns:a16="http://schemas.microsoft.com/office/drawing/2014/main" id="{B71AB4B8-2397-E1C3-BD96-965F8008753A}"/>
              </a:ext>
            </a:extLst>
          </p:cNvPr>
          <p:cNvSpPr txBox="1"/>
          <p:nvPr/>
        </p:nvSpPr>
        <p:spPr>
          <a:xfrm>
            <a:off x="859420" y="4653023"/>
            <a:ext cx="6866681" cy="1539434"/>
          </a:xfrm>
          <a:prstGeom prst="rect">
            <a:avLst/>
          </a:prstGeom>
          <a:noFill/>
        </p:spPr>
        <p:txBody>
          <a:bodyPr wrap="square" lIns="0" tIns="0" rIns="0" bIns="0" rtlCol="0">
            <a:noAutofit/>
          </a:bodyPr>
          <a:lstStyle/>
          <a:p>
            <a:pPr algn="ctr" defTabSz="685800">
              <a:lnSpc>
                <a:spcPct val="150000"/>
              </a:lnSpc>
            </a:pPr>
            <a:r>
              <a:rPr lang="sv-SE" sz="2400" b="1" dirty="0" err="1">
                <a:solidFill>
                  <a:prstClr val="white"/>
                </a:solidFill>
                <a:cs typeface="Calibri" panose="020F0502020204030204" pitchFamily="34" charset="0"/>
              </a:rPr>
              <a:t>Our</a:t>
            </a:r>
            <a:r>
              <a:rPr lang="sv-SE" sz="2400" b="1" dirty="0">
                <a:solidFill>
                  <a:prstClr val="white"/>
                </a:solidFill>
                <a:cs typeface="Calibri" panose="020F0502020204030204" pitchFamily="34" charset="0"/>
              </a:rPr>
              <a:t> mission </a:t>
            </a:r>
            <a:r>
              <a:rPr lang="sv-SE" sz="2400" b="1" dirty="0" err="1">
                <a:solidFill>
                  <a:prstClr val="white"/>
                </a:solidFill>
                <a:cs typeface="Calibri" panose="020F0502020204030204" pitchFamily="34" charset="0"/>
              </a:rPr>
              <a:t>statement</a:t>
            </a:r>
            <a:endParaRPr lang="sv-SE" sz="2400" dirty="0">
              <a:solidFill>
                <a:prstClr val="white"/>
              </a:solidFill>
            </a:endParaRPr>
          </a:p>
        </p:txBody>
      </p:sp>
      <p:sp>
        <p:nvSpPr>
          <p:cNvPr id="14" name="Rektangel 13">
            <a:extLst>
              <a:ext uri="{FF2B5EF4-FFF2-40B4-BE49-F238E27FC236}">
                <a16:creationId xmlns:a16="http://schemas.microsoft.com/office/drawing/2014/main" id="{2AF0503C-40BE-AEC6-EE78-88F338602A95}"/>
              </a:ext>
            </a:extLst>
          </p:cNvPr>
          <p:cNvSpPr/>
          <p:nvPr/>
        </p:nvSpPr>
        <p:spPr>
          <a:xfrm>
            <a:off x="1015679" y="0"/>
            <a:ext cx="6866680" cy="538223"/>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6" name="textruta 15">
            <a:extLst>
              <a:ext uri="{FF2B5EF4-FFF2-40B4-BE49-F238E27FC236}">
                <a16:creationId xmlns:a16="http://schemas.microsoft.com/office/drawing/2014/main" id="{14E6F566-78C5-E36E-15C7-22A751998241}"/>
              </a:ext>
            </a:extLst>
          </p:cNvPr>
          <p:cNvSpPr txBox="1"/>
          <p:nvPr/>
        </p:nvSpPr>
        <p:spPr>
          <a:xfrm>
            <a:off x="1836034" y="209791"/>
            <a:ext cx="4965539" cy="1004105"/>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21" name="Ellips 20">
            <a:extLst>
              <a:ext uri="{FF2B5EF4-FFF2-40B4-BE49-F238E27FC236}">
                <a16:creationId xmlns:a16="http://schemas.microsoft.com/office/drawing/2014/main" id="{B4E11C63-B04E-94FD-D7AF-146E0DAE7BD2}"/>
              </a:ext>
            </a:extLst>
          </p:cNvPr>
          <p:cNvSpPr/>
          <p:nvPr/>
        </p:nvSpPr>
        <p:spPr>
          <a:xfrm>
            <a:off x="4134632" y="2468622"/>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Rektangulär pratbubbla 17">
            <a:extLst>
              <a:ext uri="{FF2B5EF4-FFF2-40B4-BE49-F238E27FC236}">
                <a16:creationId xmlns:a16="http://schemas.microsoft.com/office/drawing/2014/main" id="{9A53D38A-3AA4-C14A-9D7B-079F6C2430E1}"/>
              </a:ext>
            </a:extLst>
          </p:cNvPr>
          <p:cNvSpPr/>
          <p:nvPr/>
        </p:nvSpPr>
        <p:spPr>
          <a:xfrm>
            <a:off x="4712713" y="1450568"/>
            <a:ext cx="3082837" cy="1082551"/>
          </a:xfrm>
          <a:prstGeom prst="wedgeRectCallout">
            <a:avLst>
              <a:gd name="adj1" fmla="val -66219"/>
              <a:gd name="adj2" fmla="val 55471"/>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dirty="0" err="1">
                <a:solidFill>
                  <a:prstClr val="white"/>
                </a:solidFill>
                <a:latin typeface="Arial"/>
              </a:rPr>
              <a:t>Our</a:t>
            </a:r>
            <a:r>
              <a:rPr lang="sv-SE" b="1" dirty="0">
                <a:solidFill>
                  <a:prstClr val="white"/>
                </a:solidFill>
                <a:latin typeface="Arial"/>
              </a:rPr>
              <a:t> </a:t>
            </a:r>
            <a:r>
              <a:rPr lang="sv-SE" b="1" dirty="0" err="1">
                <a:solidFill>
                  <a:prstClr val="white"/>
                </a:solidFill>
                <a:latin typeface="Arial"/>
              </a:rPr>
              <a:t>next</a:t>
            </a:r>
            <a:r>
              <a:rPr lang="sv-SE" b="1" dirty="0">
                <a:solidFill>
                  <a:prstClr val="white"/>
                </a:solidFill>
                <a:latin typeface="Arial"/>
              </a:rPr>
              <a:t> step for </a:t>
            </a:r>
            <a:r>
              <a:rPr lang="sv-SE" b="1" dirty="0" err="1">
                <a:solidFill>
                  <a:prstClr val="white"/>
                </a:solidFill>
                <a:latin typeface="Arial"/>
              </a:rPr>
              <a:t>sustainable</a:t>
            </a:r>
            <a:r>
              <a:rPr lang="sv-SE" b="1" dirty="0">
                <a:solidFill>
                  <a:prstClr val="white"/>
                </a:solidFill>
                <a:latin typeface="Arial"/>
              </a:rPr>
              <a:t> </a:t>
            </a:r>
            <a:r>
              <a:rPr lang="sv-SE" b="1" dirty="0" err="1">
                <a:solidFill>
                  <a:prstClr val="white"/>
                </a:solidFill>
                <a:latin typeface="Arial"/>
              </a:rPr>
              <a:t>development</a:t>
            </a:r>
            <a:endParaRPr lang="sv-SE" b="1" dirty="0">
              <a:solidFill>
                <a:prstClr val="white"/>
              </a:solidFill>
              <a:latin typeface="Arial"/>
            </a:endParaRPr>
          </a:p>
        </p:txBody>
      </p:sp>
      <p:sp>
        <p:nvSpPr>
          <p:cNvPr id="22" name="Ellips 21">
            <a:extLst>
              <a:ext uri="{FF2B5EF4-FFF2-40B4-BE49-F238E27FC236}">
                <a16:creationId xmlns:a16="http://schemas.microsoft.com/office/drawing/2014/main" id="{A6F182B7-A2FF-A443-8371-F0873A383615}"/>
              </a:ext>
            </a:extLst>
          </p:cNvPr>
          <p:cNvSpPr/>
          <p:nvPr/>
        </p:nvSpPr>
        <p:spPr>
          <a:xfrm>
            <a:off x="3467739" y="3713031"/>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3" name="Ellips 22">
            <a:extLst>
              <a:ext uri="{FF2B5EF4-FFF2-40B4-BE49-F238E27FC236}">
                <a16:creationId xmlns:a16="http://schemas.microsoft.com/office/drawing/2014/main" id="{D8B2C910-A1DA-F8A3-9963-991E6E78C89E}"/>
              </a:ext>
            </a:extLst>
          </p:cNvPr>
          <p:cNvSpPr/>
          <p:nvPr/>
        </p:nvSpPr>
        <p:spPr>
          <a:xfrm>
            <a:off x="5262163" y="3953662"/>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0" name="Rektangulär pratbubbla 9">
            <a:extLst>
              <a:ext uri="{FF2B5EF4-FFF2-40B4-BE49-F238E27FC236}">
                <a16:creationId xmlns:a16="http://schemas.microsoft.com/office/drawing/2014/main" id="{B6F238F2-281D-DF4B-ADA4-53ADD8C3B2D9}"/>
              </a:ext>
            </a:extLst>
          </p:cNvPr>
          <p:cNvSpPr/>
          <p:nvPr/>
        </p:nvSpPr>
        <p:spPr>
          <a:xfrm>
            <a:off x="1220015" y="2481997"/>
            <a:ext cx="2438286" cy="1004105"/>
          </a:xfrm>
          <a:prstGeom prst="wedgeRectCallout">
            <a:avLst>
              <a:gd name="adj1" fmla="val 47351"/>
              <a:gd name="adj2" fmla="val 82544"/>
            </a:avLst>
          </a:prstGeom>
          <a:solidFill>
            <a:schemeClr val="tx1">
              <a:lumMod val="65000"/>
              <a:lumOff val="3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dirty="0" err="1">
                <a:solidFill>
                  <a:prstClr val="white"/>
                </a:solidFill>
                <a:latin typeface="Arial"/>
              </a:rPr>
              <a:t>One</a:t>
            </a:r>
            <a:r>
              <a:rPr lang="sv-SE" b="1" dirty="0">
                <a:solidFill>
                  <a:prstClr val="white"/>
                </a:solidFill>
                <a:latin typeface="Arial"/>
              </a:rPr>
              <a:t> SLU</a:t>
            </a:r>
          </a:p>
        </p:txBody>
      </p:sp>
      <p:sp>
        <p:nvSpPr>
          <p:cNvPr id="19" name="Rektangulär pratbubbla 18">
            <a:extLst>
              <a:ext uri="{FF2B5EF4-FFF2-40B4-BE49-F238E27FC236}">
                <a16:creationId xmlns:a16="http://schemas.microsoft.com/office/drawing/2014/main" id="{739D478F-68AD-2647-9F20-63184E0E325C}"/>
              </a:ext>
            </a:extLst>
          </p:cNvPr>
          <p:cNvSpPr/>
          <p:nvPr/>
        </p:nvSpPr>
        <p:spPr>
          <a:xfrm>
            <a:off x="5017395" y="2791845"/>
            <a:ext cx="2778155" cy="873439"/>
          </a:xfrm>
          <a:prstGeom prst="wedgeRectCallout">
            <a:avLst>
              <a:gd name="adj1" fmla="val -37835"/>
              <a:gd name="adj2" fmla="val 95151"/>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dirty="0">
                <a:solidFill>
                  <a:prstClr val="white"/>
                </a:solidFill>
                <a:latin typeface="Arial"/>
              </a:rPr>
              <a:t>SLU in the digital </a:t>
            </a:r>
            <a:r>
              <a:rPr lang="sv-SE" b="1" dirty="0" err="1">
                <a:solidFill>
                  <a:prstClr val="white"/>
                </a:solidFill>
                <a:latin typeface="Arial"/>
              </a:rPr>
              <a:t>society</a:t>
            </a:r>
            <a:endParaRPr lang="sv-SE" b="1" dirty="0">
              <a:solidFill>
                <a:prstClr val="white"/>
              </a:solidFill>
              <a:latin typeface="Arial"/>
            </a:endParaRPr>
          </a:p>
        </p:txBody>
      </p:sp>
      <p:sp>
        <p:nvSpPr>
          <p:cNvPr id="17" name="Ellips 16">
            <a:extLst>
              <a:ext uri="{FF2B5EF4-FFF2-40B4-BE49-F238E27FC236}">
                <a16:creationId xmlns:a16="http://schemas.microsoft.com/office/drawing/2014/main" id="{05DA0DD9-43B6-7BF1-D9C5-3BD8FE207482}"/>
              </a:ext>
            </a:extLst>
          </p:cNvPr>
          <p:cNvSpPr/>
          <p:nvPr/>
        </p:nvSpPr>
        <p:spPr>
          <a:xfrm>
            <a:off x="111384" y="348014"/>
            <a:ext cx="2438286" cy="2355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t>The </a:t>
            </a:r>
            <a:r>
              <a:rPr lang="sv-SE" sz="2400" b="1" dirty="0" err="1"/>
              <a:t>strategy</a:t>
            </a:r>
            <a:r>
              <a:rPr lang="sv-SE" sz="2400" b="1" dirty="0"/>
              <a:t> </a:t>
            </a:r>
            <a:r>
              <a:rPr lang="sv-SE" sz="2400" b="1" dirty="0" err="1"/>
              <a:t>yesterday</a:t>
            </a:r>
            <a:endParaRPr lang="sv-SE" sz="2400" b="1" dirty="0"/>
          </a:p>
        </p:txBody>
      </p:sp>
    </p:spTree>
    <p:extLst>
      <p:ext uri="{BB962C8B-B14F-4D97-AF65-F5344CB8AC3E}">
        <p14:creationId xmlns:p14="http://schemas.microsoft.com/office/powerpoint/2010/main" val="127647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BE6D-7A1C-D989-15A4-495FF1F2DEC8}"/>
            </a:ext>
          </a:extLst>
        </p:cNvPr>
        <p:cNvGrpSpPr/>
        <p:nvPr/>
      </p:nvGrpSpPr>
      <p:grpSpPr>
        <a:xfrm>
          <a:off x="0" y="0"/>
          <a:ext cx="0" cy="0"/>
          <a:chOff x="0" y="0"/>
          <a:chExt cx="0" cy="0"/>
        </a:xfrm>
      </p:grpSpPr>
      <p:pic>
        <p:nvPicPr>
          <p:cNvPr id="8" name="Platshållare för innehåll 8" descr="En bild som visar inomhus, byggnad, bänk, plattform&#10;&#10;Automatiskt genererad beskrivning">
            <a:extLst>
              <a:ext uri="{FF2B5EF4-FFF2-40B4-BE49-F238E27FC236}">
                <a16:creationId xmlns:a16="http://schemas.microsoft.com/office/drawing/2014/main" id="{637F5D04-F05D-534E-C80D-6B2DDD722A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8" name="Rektangulär pratbubbla 17">
            <a:extLst>
              <a:ext uri="{FF2B5EF4-FFF2-40B4-BE49-F238E27FC236}">
                <a16:creationId xmlns:a16="http://schemas.microsoft.com/office/drawing/2014/main" id="{3806D529-8F01-4A2B-BCFA-D89BEED33AA6}"/>
              </a:ext>
            </a:extLst>
          </p:cNvPr>
          <p:cNvSpPr/>
          <p:nvPr/>
        </p:nvSpPr>
        <p:spPr>
          <a:xfrm>
            <a:off x="4053875" y="789535"/>
            <a:ext cx="3348281" cy="976318"/>
          </a:xfrm>
          <a:prstGeom prst="wedgeRectCallout">
            <a:avLst>
              <a:gd name="adj1" fmla="val -42145"/>
              <a:gd name="adj2" fmla="val 105976"/>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SLU's next steps towards sustainable development</a:t>
            </a:r>
          </a:p>
        </p:txBody>
      </p:sp>
      <p:sp>
        <p:nvSpPr>
          <p:cNvPr id="19" name="Rektangulär pratbubbla 18">
            <a:extLst>
              <a:ext uri="{FF2B5EF4-FFF2-40B4-BE49-F238E27FC236}">
                <a16:creationId xmlns:a16="http://schemas.microsoft.com/office/drawing/2014/main" id="{E9155CA7-BDCC-AC74-55B7-59A1616D3D23}"/>
              </a:ext>
            </a:extLst>
          </p:cNvPr>
          <p:cNvSpPr/>
          <p:nvPr/>
        </p:nvSpPr>
        <p:spPr>
          <a:xfrm>
            <a:off x="4947946" y="1818812"/>
            <a:ext cx="2778155" cy="1004105"/>
          </a:xfrm>
          <a:prstGeom prst="wedgeRectCallout">
            <a:avLst>
              <a:gd name="adj1" fmla="val -50456"/>
              <a:gd name="adj2" fmla="val 92790"/>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SLU and the data-driven present </a:t>
            </a:r>
          </a:p>
          <a:p>
            <a:pPr algn="ctr"/>
            <a:r>
              <a:rPr lang="en-US" b="1" dirty="0"/>
              <a:t>and future</a:t>
            </a:r>
          </a:p>
        </p:txBody>
      </p:sp>
      <p:sp>
        <p:nvSpPr>
          <p:cNvPr id="2" name="Rektangel 1">
            <a:extLst>
              <a:ext uri="{FF2B5EF4-FFF2-40B4-BE49-F238E27FC236}">
                <a16:creationId xmlns:a16="http://schemas.microsoft.com/office/drawing/2014/main" id="{364F7664-E0EA-21B4-89E9-EA71C4FBAE21}"/>
              </a:ext>
            </a:extLst>
          </p:cNvPr>
          <p:cNvSpPr/>
          <p:nvPr/>
        </p:nvSpPr>
        <p:spPr>
          <a:xfrm>
            <a:off x="1015678" y="4748514"/>
            <a:ext cx="6866681" cy="1653735"/>
          </a:xfrm>
          <a:prstGeom prst="rect">
            <a:avLst/>
          </a:prstGeom>
          <a:solidFill>
            <a:schemeClr val="accent5">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3" name="textruta 2">
            <a:extLst>
              <a:ext uri="{FF2B5EF4-FFF2-40B4-BE49-F238E27FC236}">
                <a16:creationId xmlns:a16="http://schemas.microsoft.com/office/drawing/2014/main" id="{F44B1EC4-F4D5-C784-80FF-FA44504FE3FB}"/>
              </a:ext>
            </a:extLst>
          </p:cNvPr>
          <p:cNvSpPr txBox="1"/>
          <p:nvPr/>
        </p:nvSpPr>
        <p:spPr>
          <a:xfrm>
            <a:off x="859420" y="4653023"/>
            <a:ext cx="6866681" cy="1539434"/>
          </a:xfrm>
          <a:prstGeom prst="rect">
            <a:avLst/>
          </a:prstGeom>
          <a:noFill/>
        </p:spPr>
        <p:txBody>
          <a:bodyPr wrap="square" lIns="0" tIns="0" rIns="0" bIns="0" rtlCol="0">
            <a:noAutofit/>
          </a:bodyPr>
          <a:lstStyle/>
          <a:p>
            <a:pPr algn="ctr" defTabSz="685800">
              <a:lnSpc>
                <a:spcPct val="150000"/>
              </a:lnSpc>
            </a:pPr>
            <a:r>
              <a:rPr lang="sv-SE" sz="2400" b="1" dirty="0" err="1">
                <a:solidFill>
                  <a:prstClr val="white"/>
                </a:solidFill>
                <a:cs typeface="Calibri" panose="020F0502020204030204" pitchFamily="34" charset="0"/>
              </a:rPr>
              <a:t>Our</a:t>
            </a:r>
            <a:r>
              <a:rPr lang="sv-SE" sz="2400" b="1" dirty="0">
                <a:solidFill>
                  <a:prstClr val="white"/>
                </a:solidFill>
                <a:cs typeface="Calibri" panose="020F0502020204030204" pitchFamily="34" charset="0"/>
              </a:rPr>
              <a:t> mission </a:t>
            </a:r>
            <a:r>
              <a:rPr lang="sv-SE" sz="2400" b="1" dirty="0" err="1">
                <a:solidFill>
                  <a:prstClr val="white"/>
                </a:solidFill>
                <a:cs typeface="Calibri" panose="020F0502020204030204" pitchFamily="34" charset="0"/>
              </a:rPr>
              <a:t>statement</a:t>
            </a:r>
            <a:endParaRPr lang="sv-SE" sz="2400" dirty="0">
              <a:solidFill>
                <a:prstClr val="white"/>
              </a:solidFill>
            </a:endParaRPr>
          </a:p>
        </p:txBody>
      </p:sp>
      <p:sp>
        <p:nvSpPr>
          <p:cNvPr id="4" name="Rektangel 3">
            <a:extLst>
              <a:ext uri="{FF2B5EF4-FFF2-40B4-BE49-F238E27FC236}">
                <a16:creationId xmlns:a16="http://schemas.microsoft.com/office/drawing/2014/main" id="{B6E678C1-D084-5439-B49B-742ACE8E7083}"/>
              </a:ext>
            </a:extLst>
          </p:cNvPr>
          <p:cNvSpPr/>
          <p:nvPr/>
        </p:nvSpPr>
        <p:spPr>
          <a:xfrm>
            <a:off x="1015679" y="0"/>
            <a:ext cx="6866680" cy="538223"/>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5" name="textruta 4">
            <a:extLst>
              <a:ext uri="{FF2B5EF4-FFF2-40B4-BE49-F238E27FC236}">
                <a16:creationId xmlns:a16="http://schemas.microsoft.com/office/drawing/2014/main" id="{A5BF7E9D-8F06-3D16-72FE-A26D59E2276C}"/>
              </a:ext>
            </a:extLst>
          </p:cNvPr>
          <p:cNvSpPr txBox="1"/>
          <p:nvPr/>
        </p:nvSpPr>
        <p:spPr>
          <a:xfrm>
            <a:off x="1836034" y="209791"/>
            <a:ext cx="4965539" cy="1004105"/>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6" name="Ellips 5">
            <a:extLst>
              <a:ext uri="{FF2B5EF4-FFF2-40B4-BE49-F238E27FC236}">
                <a16:creationId xmlns:a16="http://schemas.microsoft.com/office/drawing/2014/main" id="{56E0C9B5-34F0-4DFC-FE7E-E42FB46B5843}"/>
              </a:ext>
            </a:extLst>
          </p:cNvPr>
          <p:cNvSpPr/>
          <p:nvPr/>
        </p:nvSpPr>
        <p:spPr>
          <a:xfrm>
            <a:off x="4134632" y="2468622"/>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Ellips 6">
            <a:extLst>
              <a:ext uri="{FF2B5EF4-FFF2-40B4-BE49-F238E27FC236}">
                <a16:creationId xmlns:a16="http://schemas.microsoft.com/office/drawing/2014/main" id="{053819B7-1178-1F0A-1F2E-077CF9E11F29}"/>
              </a:ext>
            </a:extLst>
          </p:cNvPr>
          <p:cNvSpPr/>
          <p:nvPr/>
        </p:nvSpPr>
        <p:spPr>
          <a:xfrm>
            <a:off x="3467739" y="3713031"/>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Ellips 10">
            <a:extLst>
              <a:ext uri="{FF2B5EF4-FFF2-40B4-BE49-F238E27FC236}">
                <a16:creationId xmlns:a16="http://schemas.microsoft.com/office/drawing/2014/main" id="{EA96D6CB-8221-4F19-A790-01C263936397}"/>
              </a:ext>
            </a:extLst>
          </p:cNvPr>
          <p:cNvSpPr/>
          <p:nvPr/>
        </p:nvSpPr>
        <p:spPr>
          <a:xfrm>
            <a:off x="5262163" y="3953662"/>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cxnSp>
        <p:nvCxnSpPr>
          <p:cNvPr id="13" name="Rak 12">
            <a:extLst>
              <a:ext uri="{FF2B5EF4-FFF2-40B4-BE49-F238E27FC236}">
                <a16:creationId xmlns:a16="http://schemas.microsoft.com/office/drawing/2014/main" id="{ADE23F23-7832-1252-75C1-F48333743F51}"/>
              </a:ext>
            </a:extLst>
          </p:cNvPr>
          <p:cNvCxnSpPr>
            <a:cxnSpLocks/>
          </p:cNvCxnSpPr>
          <p:nvPr/>
        </p:nvCxnSpPr>
        <p:spPr>
          <a:xfrm>
            <a:off x="3361967" y="3410094"/>
            <a:ext cx="1973179" cy="0"/>
          </a:xfrm>
          <a:prstGeom prst="line">
            <a:avLst/>
          </a:prstGeom>
          <a:ln w="539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9142B7F0-F29A-8759-76A5-55A641AA47B0}"/>
              </a:ext>
            </a:extLst>
          </p:cNvPr>
          <p:cNvCxnSpPr>
            <a:cxnSpLocks/>
          </p:cNvCxnSpPr>
          <p:nvPr/>
        </p:nvCxnSpPr>
        <p:spPr>
          <a:xfrm>
            <a:off x="3467739" y="3231338"/>
            <a:ext cx="1794424"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8AE2F415-26C6-980C-77C4-DEDD4DFC7614}"/>
              </a:ext>
            </a:extLst>
          </p:cNvPr>
          <p:cNvCxnSpPr>
            <a:cxnSpLocks/>
          </p:cNvCxnSpPr>
          <p:nvPr/>
        </p:nvCxnSpPr>
        <p:spPr>
          <a:xfrm>
            <a:off x="3733999" y="2327020"/>
            <a:ext cx="1194093" cy="1"/>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Ellips 29">
            <a:extLst>
              <a:ext uri="{FF2B5EF4-FFF2-40B4-BE49-F238E27FC236}">
                <a16:creationId xmlns:a16="http://schemas.microsoft.com/office/drawing/2014/main" id="{192ACB97-1D1D-B0C3-C3F5-BED1B4C9A552}"/>
              </a:ext>
            </a:extLst>
          </p:cNvPr>
          <p:cNvSpPr/>
          <p:nvPr/>
        </p:nvSpPr>
        <p:spPr>
          <a:xfrm>
            <a:off x="66643" y="418255"/>
            <a:ext cx="2438286" cy="235589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accent2">
                    <a:lumMod val="50000"/>
                  </a:schemeClr>
                </a:solidFill>
              </a:rPr>
              <a:t>The </a:t>
            </a:r>
            <a:r>
              <a:rPr lang="sv-SE" sz="2400" b="1" dirty="0" err="1">
                <a:solidFill>
                  <a:schemeClr val="accent2">
                    <a:lumMod val="50000"/>
                  </a:schemeClr>
                </a:solidFill>
              </a:rPr>
              <a:t>strategy</a:t>
            </a:r>
            <a:r>
              <a:rPr lang="sv-SE" sz="2400" b="1" dirty="0">
                <a:solidFill>
                  <a:schemeClr val="accent2">
                    <a:lumMod val="50000"/>
                  </a:schemeClr>
                </a:solidFill>
              </a:rPr>
              <a:t> </a:t>
            </a:r>
            <a:r>
              <a:rPr lang="sv-SE" sz="2400" b="1" dirty="0" err="1">
                <a:solidFill>
                  <a:schemeClr val="accent2">
                    <a:lumMod val="50000"/>
                  </a:schemeClr>
                </a:solidFill>
              </a:rPr>
              <a:t>tomorrow</a:t>
            </a:r>
            <a:endParaRPr lang="sv-SE" sz="2400" b="1" dirty="0">
              <a:solidFill>
                <a:schemeClr val="accent2">
                  <a:lumMod val="50000"/>
                </a:schemeClr>
              </a:solidFill>
            </a:endParaRPr>
          </a:p>
          <a:p>
            <a:pPr algn="ctr"/>
            <a:endParaRPr lang="sv-SE" sz="2400" b="1" dirty="0">
              <a:solidFill>
                <a:schemeClr val="accent2">
                  <a:lumMod val="50000"/>
                </a:schemeClr>
              </a:solidFill>
            </a:endParaRPr>
          </a:p>
          <a:p>
            <a:pPr algn="ctr"/>
            <a:endParaRPr lang="sv-SE" sz="2400" b="1" dirty="0">
              <a:solidFill>
                <a:schemeClr val="accent2">
                  <a:lumMod val="50000"/>
                </a:schemeClr>
              </a:solidFill>
            </a:endParaRPr>
          </a:p>
        </p:txBody>
      </p:sp>
      <p:sp>
        <p:nvSpPr>
          <p:cNvPr id="10" name="Rektangulär pratbubbla 9">
            <a:extLst>
              <a:ext uri="{FF2B5EF4-FFF2-40B4-BE49-F238E27FC236}">
                <a16:creationId xmlns:a16="http://schemas.microsoft.com/office/drawing/2014/main" id="{B02FB571-B7D7-558E-8FC6-35A143E6922C}"/>
              </a:ext>
            </a:extLst>
          </p:cNvPr>
          <p:cNvSpPr/>
          <p:nvPr/>
        </p:nvSpPr>
        <p:spPr>
          <a:xfrm>
            <a:off x="1176475" y="1910848"/>
            <a:ext cx="2438286" cy="1004105"/>
          </a:xfrm>
          <a:prstGeom prst="wedgeRectCallout">
            <a:avLst>
              <a:gd name="adj1" fmla="val 52990"/>
              <a:gd name="adj2" fmla="val 99662"/>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dirty="0" err="1">
                <a:solidFill>
                  <a:prstClr val="white"/>
                </a:solidFill>
                <a:latin typeface="Arial"/>
              </a:rPr>
              <a:t>One</a:t>
            </a:r>
            <a:r>
              <a:rPr lang="sv-SE" b="1" dirty="0">
                <a:solidFill>
                  <a:prstClr val="white"/>
                </a:solidFill>
                <a:latin typeface="Arial"/>
              </a:rPr>
              <a:t> SLU </a:t>
            </a:r>
          </a:p>
          <a:p>
            <a:pPr algn="ctr" defTabSz="685800">
              <a:lnSpc>
                <a:spcPts val="2250"/>
              </a:lnSpc>
            </a:pPr>
            <a:r>
              <a:rPr lang="sv-SE" b="1" dirty="0">
                <a:solidFill>
                  <a:prstClr val="white"/>
                </a:solidFill>
                <a:latin typeface="Arial"/>
              </a:rPr>
              <a:t>– </a:t>
            </a:r>
            <a:r>
              <a:rPr lang="sv-SE" b="1" dirty="0" err="1">
                <a:solidFill>
                  <a:prstClr val="white"/>
                </a:solidFill>
                <a:latin typeface="Arial"/>
              </a:rPr>
              <a:t>We</a:t>
            </a:r>
            <a:r>
              <a:rPr lang="sv-SE" b="1" dirty="0">
                <a:solidFill>
                  <a:prstClr val="white"/>
                </a:solidFill>
                <a:latin typeface="Arial"/>
              </a:rPr>
              <a:t> at SLU</a:t>
            </a:r>
          </a:p>
        </p:txBody>
      </p:sp>
    </p:spTree>
    <p:extLst>
      <p:ext uri="{BB962C8B-B14F-4D97-AF65-F5344CB8AC3E}">
        <p14:creationId xmlns:p14="http://schemas.microsoft.com/office/powerpoint/2010/main" val="3677880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8" descr="En bild som visar inomhus, byggnad, bänk, plattform&#10;&#10;Automatiskt genererad beskrivning">
            <a:extLst>
              <a:ext uri="{FF2B5EF4-FFF2-40B4-BE49-F238E27FC236}">
                <a16:creationId xmlns:a16="http://schemas.microsoft.com/office/drawing/2014/main" id="{60015E11-5E80-2BA6-83A3-2A41DC7AE4DF}"/>
              </a:ext>
            </a:extLst>
          </p:cNvPr>
          <p:cNvPicPr>
            <a:picLocks noChangeAspect="1"/>
          </p:cNvPicPr>
          <p:nvPr/>
        </p:nvPicPr>
        <p:blipFill rotWithShape="1">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4000" contras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ruta 1">
            <a:extLst>
              <a:ext uri="{FF2B5EF4-FFF2-40B4-BE49-F238E27FC236}">
                <a16:creationId xmlns:a16="http://schemas.microsoft.com/office/drawing/2014/main" id="{7F641880-BFAE-CC71-295B-71986CFACCE1}"/>
              </a:ext>
            </a:extLst>
          </p:cNvPr>
          <p:cNvSpPr txBox="1"/>
          <p:nvPr/>
        </p:nvSpPr>
        <p:spPr>
          <a:xfrm>
            <a:off x="930536" y="1427744"/>
            <a:ext cx="7040880" cy="1979448"/>
          </a:xfrm>
          <a:prstGeom prst="rect">
            <a:avLst/>
          </a:prstGeom>
          <a:solidFill>
            <a:schemeClr val="accent5">
              <a:lumMod val="50000"/>
              <a:alpha val="73000"/>
            </a:schemeClr>
          </a:solidFill>
          <a:ln w="53975">
            <a:solidFill>
              <a:schemeClr val="accent3"/>
            </a:solidFill>
          </a:ln>
        </p:spPr>
        <p:txBody>
          <a:bodyPr wrap="square" lIns="0" tIns="0" rIns="0" bIns="108000" rtlCol="0" anchor="b">
            <a:noAutofit/>
          </a:bodyPr>
          <a:lstStyle/>
          <a:p>
            <a:pPr algn="ctr">
              <a:lnSpc>
                <a:spcPts val="3000"/>
              </a:lnSpc>
            </a:pPr>
            <a:r>
              <a:rPr lang="sv-SE" sz="2000" dirty="0" err="1">
                <a:solidFill>
                  <a:schemeClr val="bg1"/>
                </a:solidFill>
              </a:rPr>
              <a:t>Quality</a:t>
            </a:r>
            <a:r>
              <a:rPr lang="sv-SE" sz="2000" dirty="0">
                <a:solidFill>
                  <a:schemeClr val="bg1"/>
                </a:solidFill>
              </a:rPr>
              <a:t> and </a:t>
            </a:r>
            <a:r>
              <a:rPr lang="sv-SE" sz="2000" dirty="0" err="1">
                <a:solidFill>
                  <a:schemeClr val="bg1"/>
                </a:solidFill>
              </a:rPr>
              <a:t>resource</a:t>
            </a:r>
            <a:r>
              <a:rPr lang="sv-SE" sz="2000" dirty="0">
                <a:solidFill>
                  <a:schemeClr val="bg1"/>
                </a:solidFill>
              </a:rPr>
              <a:t> </a:t>
            </a:r>
            <a:r>
              <a:rPr lang="sv-SE" sz="2000" dirty="0" err="1">
                <a:solidFill>
                  <a:schemeClr val="bg1"/>
                </a:solidFill>
              </a:rPr>
              <a:t>efficiency</a:t>
            </a:r>
            <a:endParaRPr lang="sv-SE" sz="2000" dirty="0">
              <a:solidFill>
                <a:schemeClr val="bg1"/>
              </a:solidFill>
            </a:endParaRPr>
          </a:p>
        </p:txBody>
      </p:sp>
      <p:sp>
        <p:nvSpPr>
          <p:cNvPr id="20" name="Rektangel 19">
            <a:extLst>
              <a:ext uri="{FF2B5EF4-FFF2-40B4-BE49-F238E27FC236}">
                <a16:creationId xmlns:a16="http://schemas.microsoft.com/office/drawing/2014/main" id="{C689132E-4700-6741-9583-F4653A9BC114}"/>
              </a:ext>
            </a:extLst>
          </p:cNvPr>
          <p:cNvSpPr/>
          <p:nvPr/>
        </p:nvSpPr>
        <p:spPr>
          <a:xfrm>
            <a:off x="1015678" y="3628749"/>
            <a:ext cx="6866681" cy="1302914"/>
          </a:xfrm>
          <a:prstGeom prst="rect">
            <a:avLst/>
          </a:prstGeom>
          <a:solidFill>
            <a:schemeClr val="accent5">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5" name="textruta 14">
            <a:extLst>
              <a:ext uri="{FF2B5EF4-FFF2-40B4-BE49-F238E27FC236}">
                <a16:creationId xmlns:a16="http://schemas.microsoft.com/office/drawing/2014/main" id="{78EC7C7C-B19B-8749-A2E6-32FC39B5B586}"/>
              </a:ext>
            </a:extLst>
          </p:cNvPr>
          <p:cNvSpPr txBox="1"/>
          <p:nvPr/>
        </p:nvSpPr>
        <p:spPr>
          <a:xfrm>
            <a:off x="1015677" y="3628749"/>
            <a:ext cx="6866681" cy="1085089"/>
          </a:xfrm>
          <a:prstGeom prst="rect">
            <a:avLst/>
          </a:prstGeom>
          <a:noFill/>
        </p:spPr>
        <p:txBody>
          <a:bodyPr wrap="square" lIns="0" tIns="0" rIns="0" bIns="0" rtlCol="0" anchor="ctr">
            <a:noAutofit/>
          </a:bodyPr>
          <a:lstStyle/>
          <a:p>
            <a:pPr algn="ctr" defTabSz="685800">
              <a:lnSpc>
                <a:spcPct val="150000"/>
              </a:lnSpc>
            </a:pPr>
            <a:r>
              <a:rPr lang="sv-SE" sz="2400" b="1" dirty="0" err="1">
                <a:solidFill>
                  <a:prstClr val="white"/>
                </a:solidFill>
                <a:cs typeface="Calibri" panose="020F0502020204030204" pitchFamily="34" charset="0"/>
              </a:rPr>
              <a:t>Our</a:t>
            </a:r>
            <a:r>
              <a:rPr lang="sv-SE" sz="2400" b="1" dirty="0">
                <a:solidFill>
                  <a:prstClr val="white"/>
                </a:solidFill>
                <a:cs typeface="Calibri" panose="020F0502020204030204" pitchFamily="34" charset="0"/>
              </a:rPr>
              <a:t> mission </a:t>
            </a:r>
            <a:r>
              <a:rPr lang="sv-SE" sz="2400" b="1" dirty="0" err="1">
                <a:solidFill>
                  <a:prstClr val="white"/>
                </a:solidFill>
                <a:cs typeface="Calibri" panose="020F0502020204030204" pitchFamily="34" charset="0"/>
              </a:rPr>
              <a:t>statement</a:t>
            </a:r>
            <a:endParaRPr lang="sv-SE" sz="2400" dirty="0">
              <a:solidFill>
                <a:prstClr val="white"/>
              </a:solidFill>
            </a:endParaRPr>
          </a:p>
        </p:txBody>
      </p:sp>
      <p:sp>
        <p:nvSpPr>
          <p:cNvPr id="8" name="Rektangel 7">
            <a:extLst>
              <a:ext uri="{FF2B5EF4-FFF2-40B4-BE49-F238E27FC236}">
                <a16:creationId xmlns:a16="http://schemas.microsoft.com/office/drawing/2014/main" id="{7B484847-DEDD-8143-AA65-C33EF7672A0D}"/>
              </a:ext>
            </a:extLst>
          </p:cNvPr>
          <p:cNvSpPr/>
          <p:nvPr/>
        </p:nvSpPr>
        <p:spPr>
          <a:xfrm>
            <a:off x="1015679" y="268224"/>
            <a:ext cx="6866680" cy="100117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9" name="textruta 8">
            <a:extLst>
              <a:ext uri="{FF2B5EF4-FFF2-40B4-BE49-F238E27FC236}">
                <a16:creationId xmlns:a16="http://schemas.microsoft.com/office/drawing/2014/main" id="{E450FC81-40E0-1D46-BD5D-3F01C0A94E40}"/>
              </a:ext>
            </a:extLst>
          </p:cNvPr>
          <p:cNvSpPr txBox="1"/>
          <p:nvPr/>
        </p:nvSpPr>
        <p:spPr>
          <a:xfrm>
            <a:off x="1836034" y="690650"/>
            <a:ext cx="4965539" cy="472961"/>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10" name="Rektangulär pratbubbla 9">
            <a:extLst>
              <a:ext uri="{FF2B5EF4-FFF2-40B4-BE49-F238E27FC236}">
                <a16:creationId xmlns:a16="http://schemas.microsoft.com/office/drawing/2014/main" id="{B6F238F2-281D-DF4B-ADA4-53ADD8C3B2D9}"/>
              </a:ext>
            </a:extLst>
          </p:cNvPr>
          <p:cNvSpPr/>
          <p:nvPr/>
        </p:nvSpPr>
        <p:spPr>
          <a:xfrm>
            <a:off x="5956273" y="1537626"/>
            <a:ext cx="1910873" cy="1346201"/>
          </a:xfrm>
          <a:prstGeom prst="wedgeRectCallout">
            <a:avLst>
              <a:gd name="adj1" fmla="val 33722"/>
              <a:gd name="adj2" fmla="val 49837"/>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dirty="0" err="1">
                <a:solidFill>
                  <a:prstClr val="white"/>
                </a:solidFill>
              </a:rPr>
              <a:t>One</a:t>
            </a:r>
            <a:r>
              <a:rPr lang="sv-SE" b="1" dirty="0">
                <a:solidFill>
                  <a:prstClr val="white"/>
                </a:solidFill>
              </a:rPr>
              <a:t> SLU </a:t>
            </a:r>
          </a:p>
          <a:p>
            <a:pPr algn="ctr" defTabSz="685800">
              <a:lnSpc>
                <a:spcPts val="2250"/>
              </a:lnSpc>
            </a:pPr>
            <a:r>
              <a:rPr lang="sv-SE" b="1" dirty="0">
                <a:solidFill>
                  <a:prstClr val="white"/>
                </a:solidFill>
              </a:rPr>
              <a:t>– </a:t>
            </a:r>
            <a:r>
              <a:rPr lang="sv-SE" b="1" dirty="0" err="1">
                <a:solidFill>
                  <a:prstClr val="white"/>
                </a:solidFill>
              </a:rPr>
              <a:t>We</a:t>
            </a:r>
            <a:r>
              <a:rPr lang="sv-SE" b="1" dirty="0">
                <a:solidFill>
                  <a:prstClr val="white"/>
                </a:solidFill>
              </a:rPr>
              <a:t> at SLU</a:t>
            </a:r>
          </a:p>
        </p:txBody>
      </p:sp>
      <p:sp>
        <p:nvSpPr>
          <p:cNvPr id="18" name="Rektangulär pratbubbla 17">
            <a:extLst>
              <a:ext uri="{FF2B5EF4-FFF2-40B4-BE49-F238E27FC236}">
                <a16:creationId xmlns:a16="http://schemas.microsoft.com/office/drawing/2014/main" id="{9A53D38A-3AA4-C14A-9D7B-079F6C2430E1}"/>
              </a:ext>
            </a:extLst>
          </p:cNvPr>
          <p:cNvSpPr/>
          <p:nvPr/>
        </p:nvSpPr>
        <p:spPr>
          <a:xfrm>
            <a:off x="1015678" y="1537626"/>
            <a:ext cx="2549456" cy="1348046"/>
          </a:xfrm>
          <a:prstGeom prst="wedgeRectCallout">
            <a:avLst>
              <a:gd name="adj1" fmla="val -50031"/>
              <a:gd name="adj2" fmla="val 25625"/>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SLU and the data-driven present </a:t>
            </a:r>
          </a:p>
          <a:p>
            <a:pPr algn="ctr"/>
            <a:r>
              <a:rPr lang="en-US" b="1" dirty="0"/>
              <a:t>and future</a:t>
            </a:r>
          </a:p>
        </p:txBody>
      </p:sp>
      <p:sp>
        <p:nvSpPr>
          <p:cNvPr id="19" name="Rektangulär pratbubbla 18">
            <a:extLst>
              <a:ext uri="{FF2B5EF4-FFF2-40B4-BE49-F238E27FC236}">
                <a16:creationId xmlns:a16="http://schemas.microsoft.com/office/drawing/2014/main" id="{739D478F-68AD-2647-9F20-63184E0E325C}"/>
              </a:ext>
            </a:extLst>
          </p:cNvPr>
          <p:cNvSpPr/>
          <p:nvPr/>
        </p:nvSpPr>
        <p:spPr>
          <a:xfrm>
            <a:off x="3650276" y="1537626"/>
            <a:ext cx="2220855" cy="1346201"/>
          </a:xfrm>
          <a:prstGeom prst="wedgeRectCallout">
            <a:avLst>
              <a:gd name="adj1" fmla="val -22981"/>
              <a:gd name="adj2" fmla="val 49474"/>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SLU's next steps towards sustainable development</a:t>
            </a:r>
          </a:p>
        </p:txBody>
      </p:sp>
    </p:spTree>
    <p:extLst>
      <p:ext uri="{BB962C8B-B14F-4D97-AF65-F5344CB8AC3E}">
        <p14:creationId xmlns:p14="http://schemas.microsoft.com/office/powerpoint/2010/main" val="161626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E77E9A2-8D23-4F43-6769-74B6A2FF7D8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B4FA9A9-C435-4240-566A-338D0E95FB4A}"/>
              </a:ext>
            </a:extLst>
          </p:cNvPr>
          <p:cNvSpPr>
            <a:spLocks noGrp="1"/>
          </p:cNvSpPr>
          <p:nvPr>
            <p:ph type="ctrTitle"/>
          </p:nvPr>
        </p:nvSpPr>
        <p:spPr>
          <a:xfrm>
            <a:off x="1143000" y="1064508"/>
            <a:ext cx="6858000" cy="1790700"/>
          </a:xfrm>
        </p:spPr>
        <p:txBody>
          <a:bodyPr/>
          <a:lstStyle/>
          <a:p>
            <a:r>
              <a:rPr lang="sv-SE" sz="3600" dirty="0" err="1"/>
              <a:t>SLU´s</a:t>
            </a:r>
            <a:r>
              <a:rPr lang="sv-SE" sz="3600" dirty="0"/>
              <a:t> </a:t>
            </a:r>
            <a:r>
              <a:rPr lang="sv-SE" sz="3600" dirty="0" err="1"/>
              <a:t>strategy</a:t>
            </a:r>
            <a:r>
              <a:rPr lang="sv-SE" sz="3600" dirty="0"/>
              <a:t> 2026–2030</a:t>
            </a:r>
          </a:p>
        </p:txBody>
      </p:sp>
      <p:sp>
        <p:nvSpPr>
          <p:cNvPr id="3" name="Underrubrik 2">
            <a:extLst>
              <a:ext uri="{FF2B5EF4-FFF2-40B4-BE49-F238E27FC236}">
                <a16:creationId xmlns:a16="http://schemas.microsoft.com/office/drawing/2014/main" id="{A6248B77-2452-489E-481A-DCE86999A488}"/>
              </a:ext>
            </a:extLst>
          </p:cNvPr>
          <p:cNvSpPr>
            <a:spLocks noGrp="1"/>
          </p:cNvSpPr>
          <p:nvPr>
            <p:ph type="subTitle" idx="4294967295"/>
          </p:nvPr>
        </p:nvSpPr>
        <p:spPr>
          <a:xfrm>
            <a:off x="1985319" y="2430552"/>
            <a:ext cx="5725297" cy="1224756"/>
          </a:xfrm>
        </p:spPr>
        <p:txBody>
          <a:bodyPr/>
          <a:lstStyle/>
          <a:p>
            <a:r>
              <a:rPr lang="sv-SE" dirty="0">
                <a:solidFill>
                  <a:schemeClr val="bg1">
                    <a:lumMod val="50000"/>
                  </a:schemeClr>
                </a:solidFill>
              </a:rPr>
              <a:t>The </a:t>
            </a:r>
            <a:r>
              <a:rPr lang="sv-SE" dirty="0" err="1">
                <a:solidFill>
                  <a:schemeClr val="bg1">
                    <a:lumMod val="50000"/>
                  </a:schemeClr>
                </a:solidFill>
              </a:rPr>
              <a:t>three</a:t>
            </a:r>
            <a:r>
              <a:rPr lang="sv-SE" dirty="0">
                <a:solidFill>
                  <a:schemeClr val="bg1">
                    <a:lumMod val="50000"/>
                  </a:schemeClr>
                </a:solidFill>
              </a:rPr>
              <a:t> focus areas</a:t>
            </a:r>
          </a:p>
          <a:p>
            <a:r>
              <a:rPr lang="sv-SE" dirty="0">
                <a:solidFill>
                  <a:schemeClr val="bg1">
                    <a:lumMod val="50000"/>
                  </a:schemeClr>
                </a:solidFill>
              </a:rPr>
              <a:t>The </a:t>
            </a:r>
            <a:r>
              <a:rPr lang="sv-SE" dirty="0" err="1">
                <a:solidFill>
                  <a:schemeClr val="bg1">
                    <a:lumMod val="50000"/>
                  </a:schemeClr>
                </a:solidFill>
              </a:rPr>
              <a:t>strategy</a:t>
            </a:r>
            <a:r>
              <a:rPr lang="sv-SE" dirty="0">
                <a:solidFill>
                  <a:schemeClr val="bg1">
                    <a:lumMod val="50000"/>
                  </a:schemeClr>
                </a:solidFill>
              </a:rPr>
              <a:t> </a:t>
            </a:r>
            <a:r>
              <a:rPr lang="sv-SE" dirty="0" err="1">
                <a:solidFill>
                  <a:schemeClr val="bg1">
                    <a:lumMod val="50000"/>
                  </a:schemeClr>
                </a:solidFill>
              </a:rPr>
              <a:t>yesterday</a:t>
            </a:r>
            <a:r>
              <a:rPr lang="sv-SE" dirty="0">
                <a:solidFill>
                  <a:schemeClr val="bg1">
                    <a:lumMod val="50000"/>
                  </a:schemeClr>
                </a:solidFill>
              </a:rPr>
              <a:t> and </a:t>
            </a:r>
            <a:r>
              <a:rPr lang="sv-SE" dirty="0" err="1">
                <a:solidFill>
                  <a:schemeClr val="bg1">
                    <a:lumMod val="50000"/>
                  </a:schemeClr>
                </a:solidFill>
              </a:rPr>
              <a:t>tomorrow</a:t>
            </a:r>
            <a:endParaRPr lang="sv-SE" dirty="0">
              <a:solidFill>
                <a:schemeClr val="bg1">
                  <a:lumMod val="50000"/>
                </a:schemeClr>
              </a:solidFill>
            </a:endParaRPr>
          </a:p>
          <a:p>
            <a:r>
              <a:rPr lang="sv-SE" dirty="0" err="1">
                <a:solidFill>
                  <a:schemeClr val="accent2">
                    <a:lumMod val="60000"/>
                    <a:lumOff val="40000"/>
                  </a:schemeClr>
                </a:solidFill>
              </a:rPr>
              <a:t>Discussion</a:t>
            </a:r>
            <a:endParaRPr lang="sv-SE" dirty="0">
              <a:solidFill>
                <a:schemeClr val="accent2">
                  <a:lumMod val="60000"/>
                  <a:lumOff val="40000"/>
                </a:schemeClr>
              </a:solidFill>
            </a:endParaRPr>
          </a:p>
        </p:txBody>
      </p:sp>
    </p:spTree>
    <p:extLst>
      <p:ext uri="{BB962C8B-B14F-4D97-AF65-F5344CB8AC3E}">
        <p14:creationId xmlns:p14="http://schemas.microsoft.com/office/powerpoint/2010/main" val="290687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6385-0B8E-76A7-1039-8663F616EE4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B08EB660-F009-FE4E-AF59-7D9EDF56C486}"/>
              </a:ext>
            </a:extLst>
          </p:cNvPr>
          <p:cNvSpPr/>
          <p:nvPr/>
        </p:nvSpPr>
        <p:spPr>
          <a:xfrm>
            <a:off x="217642" y="1041991"/>
            <a:ext cx="4183564" cy="3353704"/>
          </a:xfrm>
          <a:prstGeom prst="rect">
            <a:avLst/>
          </a:prstGeom>
          <a:solidFill>
            <a:schemeClr val="accent2">
              <a:lumMod val="50000"/>
              <a:alpha val="766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5CC75FD3-27B4-107F-9DD3-D4D3DAD57073}"/>
              </a:ext>
            </a:extLst>
          </p:cNvPr>
          <p:cNvSpPr/>
          <p:nvPr/>
        </p:nvSpPr>
        <p:spPr>
          <a:xfrm>
            <a:off x="4644228" y="1044339"/>
            <a:ext cx="4312163" cy="3353704"/>
          </a:xfrm>
          <a:prstGeom prst="rect">
            <a:avLst/>
          </a:prstGeom>
          <a:solidFill>
            <a:schemeClr val="accent5">
              <a:lumMod val="50000"/>
              <a:alpha val="759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CC29C2DC-B7E5-ABC7-93BC-E5C5926106FB}"/>
              </a:ext>
            </a:extLst>
          </p:cNvPr>
          <p:cNvSpPr>
            <a:spLocks noGrp="1"/>
          </p:cNvSpPr>
          <p:nvPr>
            <p:ph type="title"/>
          </p:nvPr>
        </p:nvSpPr>
        <p:spPr>
          <a:xfrm>
            <a:off x="405745" y="1209558"/>
            <a:ext cx="3085737" cy="660148"/>
          </a:xfrm>
        </p:spPr>
        <p:txBody>
          <a:bodyPr/>
          <a:lstStyle/>
          <a:p>
            <a:r>
              <a:rPr lang="sv-SE" dirty="0" err="1"/>
              <a:t>What</a:t>
            </a:r>
            <a:r>
              <a:rPr lang="sv-SE" dirty="0"/>
              <a:t> the </a:t>
            </a:r>
            <a:br>
              <a:rPr lang="sv-SE" dirty="0"/>
            </a:br>
            <a:r>
              <a:rPr lang="sv-SE" dirty="0" err="1"/>
              <a:t>strategy</a:t>
            </a:r>
            <a:r>
              <a:rPr lang="sv-SE" dirty="0"/>
              <a:t> is …</a:t>
            </a:r>
          </a:p>
        </p:txBody>
      </p:sp>
      <p:sp>
        <p:nvSpPr>
          <p:cNvPr id="3" name="Platshållare för innehåll 2">
            <a:extLst>
              <a:ext uri="{FF2B5EF4-FFF2-40B4-BE49-F238E27FC236}">
                <a16:creationId xmlns:a16="http://schemas.microsoft.com/office/drawing/2014/main" id="{56C0AFF2-13D4-D891-6356-2DAAE3EFE992}"/>
              </a:ext>
            </a:extLst>
          </p:cNvPr>
          <p:cNvSpPr>
            <a:spLocks noGrp="1"/>
          </p:cNvSpPr>
          <p:nvPr>
            <p:ph idx="1"/>
          </p:nvPr>
        </p:nvSpPr>
        <p:spPr>
          <a:xfrm>
            <a:off x="391525" y="2077502"/>
            <a:ext cx="3433500" cy="2224042"/>
          </a:xfrm>
        </p:spPr>
        <p:txBody>
          <a:bodyPr/>
          <a:lstStyle/>
          <a:p>
            <a:pPr marL="342900" indent="-342900">
              <a:lnSpc>
                <a:spcPct val="100000"/>
              </a:lnSpc>
              <a:spcBef>
                <a:spcPts val="0"/>
              </a:spcBef>
              <a:spcAft>
                <a:spcPts val="600"/>
              </a:spcAft>
            </a:pPr>
            <a:r>
              <a:rPr lang="sv-SE" sz="1800" dirty="0"/>
              <a:t>a guide and inspiration</a:t>
            </a:r>
          </a:p>
          <a:p>
            <a:pPr marL="342900" indent="-342900">
              <a:lnSpc>
                <a:spcPct val="100000"/>
              </a:lnSpc>
              <a:spcBef>
                <a:spcPts val="0"/>
              </a:spcBef>
              <a:spcAft>
                <a:spcPts val="600"/>
              </a:spcAft>
            </a:pPr>
            <a:r>
              <a:rPr lang="sv-SE" sz="1800" dirty="0"/>
              <a:t>support for </a:t>
            </a:r>
            <a:r>
              <a:rPr lang="sv-SE" sz="1800" dirty="0" err="1"/>
              <a:t>prioritising</a:t>
            </a:r>
            <a:r>
              <a:rPr lang="sv-SE" sz="1800" dirty="0"/>
              <a:t> and </a:t>
            </a:r>
            <a:r>
              <a:rPr lang="sv-SE" sz="1800" dirty="0" err="1"/>
              <a:t>making</a:t>
            </a:r>
            <a:r>
              <a:rPr lang="sv-SE" sz="1800" dirty="0"/>
              <a:t> </a:t>
            </a:r>
            <a:r>
              <a:rPr lang="sv-SE" sz="1800" dirty="0" err="1"/>
              <a:t>decisions</a:t>
            </a:r>
            <a:endParaRPr lang="sv-SE" sz="1800" dirty="0"/>
          </a:p>
          <a:p>
            <a:pPr marL="342900" indent="-342900">
              <a:lnSpc>
                <a:spcPct val="100000"/>
              </a:lnSpc>
              <a:spcBef>
                <a:spcPts val="0"/>
              </a:spcBef>
              <a:spcAft>
                <a:spcPts val="600"/>
              </a:spcAft>
            </a:pPr>
            <a:r>
              <a:rPr lang="sv-SE" sz="1800" dirty="0"/>
              <a:t>a support for </a:t>
            </a:r>
            <a:r>
              <a:rPr lang="sv-SE" sz="1800" dirty="0" err="1"/>
              <a:t>dialogue</a:t>
            </a:r>
            <a:r>
              <a:rPr lang="sv-SE" sz="1800" dirty="0"/>
              <a:t> in management and </a:t>
            </a:r>
            <a:r>
              <a:rPr lang="sv-SE" sz="1800" dirty="0" err="1"/>
              <a:t>working</a:t>
            </a:r>
            <a:r>
              <a:rPr lang="sv-SE" sz="1800" dirty="0"/>
              <a:t> </a:t>
            </a:r>
            <a:r>
              <a:rPr lang="sv-SE" sz="1800" dirty="0" err="1"/>
              <a:t>groups</a:t>
            </a:r>
            <a:r>
              <a:rPr lang="sv-SE" sz="1800" dirty="0"/>
              <a:t> and </a:t>
            </a:r>
            <a:r>
              <a:rPr lang="sv-SE" sz="1800" dirty="0" err="1"/>
              <a:t>our</a:t>
            </a:r>
            <a:r>
              <a:rPr lang="sv-SE" sz="1800" dirty="0"/>
              <a:t> </a:t>
            </a:r>
            <a:r>
              <a:rPr lang="sv-SE" sz="1800" dirty="0" err="1"/>
              <a:t>departments</a:t>
            </a:r>
            <a:r>
              <a:rPr lang="sv-SE" sz="1800" dirty="0"/>
              <a:t>.</a:t>
            </a:r>
          </a:p>
          <a:p>
            <a:pPr marL="0" indent="0">
              <a:lnSpc>
                <a:spcPct val="100000"/>
              </a:lnSpc>
              <a:buNone/>
            </a:pPr>
            <a:endParaRPr lang="sv-SE" dirty="0"/>
          </a:p>
        </p:txBody>
      </p:sp>
      <p:sp>
        <p:nvSpPr>
          <p:cNvPr id="4" name="Platshållare för innehåll 2">
            <a:extLst>
              <a:ext uri="{FF2B5EF4-FFF2-40B4-BE49-F238E27FC236}">
                <a16:creationId xmlns:a16="http://schemas.microsoft.com/office/drawing/2014/main" id="{F4553B66-9BCA-C956-0B7E-852C9C626E20}"/>
              </a:ext>
            </a:extLst>
          </p:cNvPr>
          <p:cNvSpPr txBox="1">
            <a:spLocks/>
          </p:cNvSpPr>
          <p:nvPr/>
        </p:nvSpPr>
        <p:spPr>
          <a:xfrm>
            <a:off x="4827289" y="2077502"/>
            <a:ext cx="3743602" cy="2224042"/>
          </a:xfrm>
          <a:prstGeom prst="rect">
            <a:avLst/>
          </a:prstGeom>
        </p:spPr>
        <p:txBody>
          <a:bodyPr vert="horz" lIns="0" tIns="0" rIns="0" bIns="0" rtlCol="0">
            <a:noAutofit/>
          </a:bodyPr>
          <a:lstStyle>
            <a:lvl1pPr marL="171450" indent="-171450" algn="l" defTabSz="685800" rtl="0" eaLnBrk="1" latinLnBrk="0" hangingPunct="1">
              <a:lnSpc>
                <a:spcPct val="150000"/>
              </a:lnSpc>
              <a:spcBef>
                <a:spcPts val="750"/>
              </a:spcBef>
              <a:buSzPct val="90000"/>
              <a:buFont typeface="Arial" panose="020B0604020202020204" pitchFamily="34" charset="0"/>
              <a:buChar char="•"/>
              <a:defRPr sz="2000" kern="1200">
                <a:solidFill>
                  <a:schemeClr val="bg1"/>
                </a:solidFill>
                <a:latin typeface="+mn-lt"/>
                <a:ea typeface="+mn-ea"/>
                <a:cs typeface="+mn-cs"/>
              </a:defRPr>
            </a:lvl1pPr>
            <a:lvl2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2pPr>
            <a:lvl3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3pPr>
            <a:lvl4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4pPr>
            <a:lvl5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spcBef>
                <a:spcPts val="0"/>
              </a:spcBef>
              <a:spcAft>
                <a:spcPts val="600"/>
              </a:spcAft>
            </a:pPr>
            <a:r>
              <a:rPr lang="sv-SE" sz="1800" dirty="0"/>
              <a:t>a </a:t>
            </a:r>
            <a:r>
              <a:rPr lang="sv-SE" sz="1800" dirty="0" err="1"/>
              <a:t>checklist</a:t>
            </a:r>
            <a:r>
              <a:rPr lang="sv-SE" sz="1800" dirty="0"/>
              <a:t> to tick off</a:t>
            </a:r>
          </a:p>
          <a:p>
            <a:pPr marL="342900" indent="-342900">
              <a:lnSpc>
                <a:spcPct val="100000"/>
              </a:lnSpc>
              <a:spcBef>
                <a:spcPts val="0"/>
              </a:spcBef>
              <a:spcAft>
                <a:spcPts val="600"/>
              </a:spcAft>
            </a:pPr>
            <a:r>
              <a:rPr lang="sv-SE" sz="1800" dirty="0"/>
              <a:t>an action plan for </a:t>
            </a:r>
            <a:r>
              <a:rPr lang="sv-SE" sz="1800" dirty="0" err="1"/>
              <a:t>every</a:t>
            </a:r>
            <a:r>
              <a:rPr lang="sv-SE" sz="1800" dirty="0"/>
              <a:t> part of the </a:t>
            </a:r>
            <a:r>
              <a:rPr lang="sv-SE" sz="1800" dirty="0" err="1"/>
              <a:t>university</a:t>
            </a:r>
            <a:endParaRPr lang="sv-SE" sz="1800" dirty="0"/>
          </a:p>
          <a:p>
            <a:pPr marL="342900" indent="-342900">
              <a:lnSpc>
                <a:spcPct val="100000"/>
              </a:lnSpc>
              <a:spcBef>
                <a:spcPts val="0"/>
              </a:spcBef>
              <a:spcAft>
                <a:spcPts val="600"/>
              </a:spcAft>
            </a:pPr>
            <a:r>
              <a:rPr lang="sv-SE" sz="1800" dirty="0"/>
              <a:t>a list of </a:t>
            </a:r>
            <a:r>
              <a:rPr lang="sv-SE" sz="1800" dirty="0" err="1"/>
              <a:t>requirements</a:t>
            </a:r>
            <a:r>
              <a:rPr lang="sv-SE" sz="1800" dirty="0"/>
              <a:t> to </a:t>
            </a:r>
            <a:r>
              <a:rPr lang="sv-SE" sz="1800" dirty="0" err="1"/>
              <a:t>fulfil</a:t>
            </a:r>
            <a:r>
              <a:rPr lang="sv-SE" sz="1800" dirty="0"/>
              <a:t>.</a:t>
            </a:r>
            <a:endParaRPr lang="sv-SE" dirty="0"/>
          </a:p>
        </p:txBody>
      </p:sp>
      <p:sp>
        <p:nvSpPr>
          <p:cNvPr id="5" name="Rubrik 1">
            <a:extLst>
              <a:ext uri="{FF2B5EF4-FFF2-40B4-BE49-F238E27FC236}">
                <a16:creationId xmlns:a16="http://schemas.microsoft.com/office/drawing/2014/main" id="{D459FBB5-54B4-516D-ADFC-46B52830A4EC}"/>
              </a:ext>
            </a:extLst>
          </p:cNvPr>
          <p:cNvSpPr txBox="1">
            <a:spLocks/>
          </p:cNvSpPr>
          <p:nvPr/>
        </p:nvSpPr>
        <p:spPr>
          <a:xfrm>
            <a:off x="4821438" y="1209558"/>
            <a:ext cx="3494497" cy="660148"/>
          </a:xfrm>
          <a:prstGeom prst="rect">
            <a:avLst/>
          </a:prstGeom>
        </p:spPr>
        <p:txBody>
          <a:bodyPr vert="horz" lIns="0" tIns="0" rIns="0" bIns="0" rtlCol="0" anchor="b" anchorCtr="0">
            <a:noAutofit/>
          </a:bodyPr>
          <a:lstStyle>
            <a:lvl1pPr algn="l" defTabSz="685800" rtl="0" eaLnBrk="1" latinLnBrk="0" hangingPunct="1">
              <a:lnSpc>
                <a:spcPts val="2700"/>
              </a:lnSpc>
              <a:spcBef>
                <a:spcPct val="0"/>
              </a:spcBef>
              <a:buNone/>
              <a:defRPr sz="2800" b="1" kern="1200">
                <a:solidFill>
                  <a:schemeClr val="bg1"/>
                </a:solidFill>
                <a:latin typeface="+mj-lt"/>
                <a:ea typeface="+mj-ea"/>
                <a:cs typeface="+mj-cs"/>
              </a:defRPr>
            </a:lvl1pPr>
          </a:lstStyle>
          <a:p>
            <a:r>
              <a:rPr lang="sv-SE" dirty="0"/>
              <a:t>.. and </a:t>
            </a:r>
            <a:r>
              <a:rPr lang="sv-SE" dirty="0" err="1"/>
              <a:t>what</a:t>
            </a:r>
            <a:r>
              <a:rPr lang="sv-SE" dirty="0"/>
              <a:t> it is NOT</a:t>
            </a:r>
          </a:p>
        </p:txBody>
      </p:sp>
      <p:sp>
        <p:nvSpPr>
          <p:cNvPr id="7" name="textruta 6">
            <a:extLst>
              <a:ext uri="{FF2B5EF4-FFF2-40B4-BE49-F238E27FC236}">
                <a16:creationId xmlns:a16="http://schemas.microsoft.com/office/drawing/2014/main" id="{A0FB4B3D-42DA-89D2-6CE9-51B0F7FAE6F7}"/>
              </a:ext>
            </a:extLst>
          </p:cNvPr>
          <p:cNvSpPr txBox="1"/>
          <p:nvPr/>
        </p:nvSpPr>
        <p:spPr>
          <a:xfrm>
            <a:off x="5314950" y="1706336"/>
            <a:ext cx="0" cy="0"/>
          </a:xfrm>
          <a:prstGeom prst="rect">
            <a:avLst/>
          </a:prstGeom>
          <a:noFill/>
        </p:spPr>
        <p:txBody>
          <a:bodyPr wrap="none" lIns="0" tIns="0" rIns="0" bIns="0" rtlCol="0">
            <a:noAutofit/>
          </a:bodyPr>
          <a:lstStyle/>
          <a:p>
            <a:pPr algn="l">
              <a:lnSpc>
                <a:spcPts val="3000"/>
              </a:lnSpc>
            </a:pPr>
            <a:endParaRPr lang="sv-SE" sz="2400"/>
          </a:p>
        </p:txBody>
      </p:sp>
      <p:sp>
        <p:nvSpPr>
          <p:cNvPr id="16" name="Multiplikation 15">
            <a:extLst>
              <a:ext uri="{FF2B5EF4-FFF2-40B4-BE49-F238E27FC236}">
                <a16:creationId xmlns:a16="http://schemas.microsoft.com/office/drawing/2014/main" id="{2B8C1F28-BE70-0C00-B306-1406BF219788}"/>
              </a:ext>
            </a:extLst>
          </p:cNvPr>
          <p:cNvSpPr/>
          <p:nvPr/>
        </p:nvSpPr>
        <p:spPr>
          <a:xfrm>
            <a:off x="8315935" y="1211313"/>
            <a:ext cx="514140" cy="51414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5-udd 17">
            <a:extLst>
              <a:ext uri="{FF2B5EF4-FFF2-40B4-BE49-F238E27FC236}">
                <a16:creationId xmlns:a16="http://schemas.microsoft.com/office/drawing/2014/main" id="{A7F1C27C-C478-1618-A503-63C4496ED362}"/>
              </a:ext>
            </a:extLst>
          </p:cNvPr>
          <p:cNvSpPr/>
          <p:nvPr/>
        </p:nvSpPr>
        <p:spPr>
          <a:xfrm>
            <a:off x="3734505" y="1167026"/>
            <a:ext cx="514140" cy="5141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7328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F4F7DFB5-89BC-1842-9C22-B66411123670}"/>
              </a:ext>
            </a:extLst>
          </p:cNvPr>
          <p:cNvSpPr/>
          <p:nvPr/>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5" name="textruta 14">
            <a:extLst>
              <a:ext uri="{FF2B5EF4-FFF2-40B4-BE49-F238E27FC236}">
                <a16:creationId xmlns:a16="http://schemas.microsoft.com/office/drawing/2014/main" id="{78EC7C7C-B19B-8749-A2E6-32FC39B5B586}"/>
              </a:ext>
            </a:extLst>
          </p:cNvPr>
          <p:cNvSpPr txBox="1"/>
          <p:nvPr/>
        </p:nvSpPr>
        <p:spPr>
          <a:xfrm>
            <a:off x="1138659" y="1148930"/>
            <a:ext cx="6866681" cy="3339250"/>
          </a:xfrm>
          <a:prstGeom prst="rect">
            <a:avLst/>
          </a:prstGeom>
          <a:noFill/>
        </p:spPr>
        <p:txBody>
          <a:bodyPr wrap="square" lIns="0" tIns="0" rIns="0" bIns="0" rtlCol="0">
            <a:noAutofit/>
          </a:bodyPr>
          <a:lstStyle/>
          <a:p>
            <a:pPr algn="ctr" defTabSz="685800">
              <a:lnSpc>
                <a:spcPct val="150000"/>
              </a:lnSpc>
            </a:pPr>
            <a:r>
              <a:rPr lang="sv-SE" sz="3600" b="1" dirty="0" err="1">
                <a:solidFill>
                  <a:prstClr val="white"/>
                </a:solidFill>
                <a:latin typeface="Arial"/>
                <a:cs typeface="Calibri" panose="020F0502020204030204" pitchFamily="34" charset="0"/>
              </a:rPr>
              <a:t>Our</a:t>
            </a:r>
            <a:r>
              <a:rPr lang="sv-SE" sz="3600" b="1" dirty="0">
                <a:solidFill>
                  <a:prstClr val="white"/>
                </a:solidFill>
                <a:latin typeface="Arial"/>
                <a:cs typeface="Calibri" panose="020F0502020204030204" pitchFamily="34" charset="0"/>
              </a:rPr>
              <a:t> mission </a:t>
            </a:r>
            <a:r>
              <a:rPr lang="sv-SE" sz="3600" b="1" dirty="0" err="1">
                <a:solidFill>
                  <a:prstClr val="white"/>
                </a:solidFill>
                <a:latin typeface="Arial"/>
                <a:cs typeface="Calibri" panose="020F0502020204030204" pitchFamily="34" charset="0"/>
              </a:rPr>
              <a:t>statement</a:t>
            </a:r>
            <a:endParaRPr lang="sv-SE" sz="3600" dirty="0">
              <a:solidFill>
                <a:prstClr val="white"/>
              </a:solidFill>
              <a:latin typeface="Arial"/>
            </a:endParaRPr>
          </a:p>
          <a:p>
            <a:pPr algn="ctr" defTabSz="685800">
              <a:lnSpc>
                <a:spcPts val="2600"/>
              </a:lnSpc>
            </a:pPr>
            <a:r>
              <a:rPr lang="en-US" sz="2000" dirty="0">
                <a:solidFill>
                  <a:prstClr val="white"/>
                </a:solidFill>
                <a:latin typeface="Arial"/>
              </a:rPr>
              <a:t>SLU conducts education, research and environmental monitoring and assessment in collaboration </a:t>
            </a:r>
          </a:p>
          <a:p>
            <a:pPr algn="ctr" defTabSz="685800">
              <a:lnSpc>
                <a:spcPts val="2600"/>
              </a:lnSpc>
            </a:pPr>
            <a:r>
              <a:rPr lang="en-US" sz="2000" dirty="0">
                <a:solidFill>
                  <a:prstClr val="white"/>
                </a:solidFill>
                <a:latin typeface="Arial"/>
              </a:rPr>
              <a:t>with society at large.</a:t>
            </a:r>
            <a:endParaRPr lang="sv-SE" sz="2000" dirty="0">
              <a:solidFill>
                <a:prstClr val="white"/>
              </a:solidFill>
              <a:latin typeface="Arial"/>
            </a:endParaRPr>
          </a:p>
          <a:p>
            <a:pPr algn="ctr" defTabSz="685800">
              <a:lnSpc>
                <a:spcPts val="2600"/>
              </a:lnSpc>
            </a:pPr>
            <a:br>
              <a:rPr lang="sv-SE" sz="2000" dirty="0">
                <a:solidFill>
                  <a:prstClr val="white"/>
                </a:solidFill>
                <a:latin typeface="Arial"/>
              </a:rPr>
            </a:br>
            <a:r>
              <a:rPr lang="en-US" sz="2000" dirty="0">
                <a:solidFill>
                  <a:prstClr val="white"/>
                </a:solidFill>
                <a:latin typeface="Arial"/>
              </a:rPr>
              <a:t>Through our focus on the interaction between humans, animals and ecosystems and the responsible use of natural resources, we contribute to sustainable societal development and good living conditions on our planet.</a:t>
            </a:r>
            <a:endParaRPr lang="sv-SE" sz="2000" dirty="0">
              <a:solidFill>
                <a:prstClr val="white"/>
              </a:solidFill>
              <a:latin typeface="Arial"/>
            </a:endParaRPr>
          </a:p>
        </p:txBody>
      </p:sp>
      <p:grpSp>
        <p:nvGrpSpPr>
          <p:cNvPr id="2" name="Grupp 1">
            <a:extLst>
              <a:ext uri="{FF2B5EF4-FFF2-40B4-BE49-F238E27FC236}">
                <a16:creationId xmlns:a16="http://schemas.microsoft.com/office/drawing/2014/main" id="{5423E52B-0D40-40F6-7832-E84097FC1003}"/>
              </a:ext>
            </a:extLst>
          </p:cNvPr>
          <p:cNvGrpSpPr/>
          <p:nvPr/>
        </p:nvGrpSpPr>
        <p:grpSpPr>
          <a:xfrm>
            <a:off x="195262" y="194072"/>
            <a:ext cx="377429" cy="379809"/>
            <a:chOff x="260350" y="258763"/>
            <a:chExt cx="503238" cy="506412"/>
          </a:xfrm>
        </p:grpSpPr>
        <p:sp>
          <p:nvSpPr>
            <p:cNvPr id="3" name="Freeform 5">
              <a:extLst>
                <a:ext uri="{FF2B5EF4-FFF2-40B4-BE49-F238E27FC236}">
                  <a16:creationId xmlns:a16="http://schemas.microsoft.com/office/drawing/2014/main" id="{FE656925-CF34-B239-60EA-1059B33AFDC1}"/>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4" name="Freeform 6">
              <a:extLst>
                <a:ext uri="{FF2B5EF4-FFF2-40B4-BE49-F238E27FC236}">
                  <a16:creationId xmlns:a16="http://schemas.microsoft.com/office/drawing/2014/main" id="{0E020DB4-482E-9BA1-A9E7-CB955DB4700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5" name="Freeform 7">
              <a:extLst>
                <a:ext uri="{FF2B5EF4-FFF2-40B4-BE49-F238E27FC236}">
                  <a16:creationId xmlns:a16="http://schemas.microsoft.com/office/drawing/2014/main" id="{3A2D3B18-6711-93C7-D863-12834C145D2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8">
              <a:extLst>
                <a:ext uri="{FF2B5EF4-FFF2-40B4-BE49-F238E27FC236}">
                  <a16:creationId xmlns:a16="http://schemas.microsoft.com/office/drawing/2014/main" id="{F4DD2B12-0D08-7EC7-CB90-44213C41433D}"/>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9">
              <a:extLst>
                <a:ext uri="{FF2B5EF4-FFF2-40B4-BE49-F238E27FC236}">
                  <a16:creationId xmlns:a16="http://schemas.microsoft.com/office/drawing/2014/main" id="{EF285B9E-EB1D-FB0C-A4D8-F7B2603FD590}"/>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190057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4B66-16F9-C0AD-37C2-C8FFCC2010CE}"/>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868ACA8F-4BCF-67C2-369D-A653E2F8E856}"/>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4" name="textruta 3">
            <a:extLst>
              <a:ext uri="{FF2B5EF4-FFF2-40B4-BE49-F238E27FC236}">
                <a16:creationId xmlns:a16="http://schemas.microsoft.com/office/drawing/2014/main" id="{939F77DD-B6F4-6D71-831F-7857DB09D4AB}"/>
              </a:ext>
            </a:extLst>
          </p:cNvPr>
          <p:cNvSpPr txBox="1"/>
          <p:nvPr/>
        </p:nvSpPr>
        <p:spPr>
          <a:xfrm>
            <a:off x="2000057" y="1791416"/>
            <a:ext cx="5143886" cy="1560667"/>
          </a:xfrm>
          <a:prstGeom prst="rect">
            <a:avLst/>
          </a:prstGeom>
          <a:noFill/>
        </p:spPr>
        <p:txBody>
          <a:bodyPr wrap="square" lIns="0" tIns="0" rIns="0" bIns="0" rtlCol="0">
            <a:noAutofit/>
          </a:bodyPr>
          <a:lstStyle/>
          <a:p>
            <a:pPr algn="ctr" defTabSz="685800">
              <a:lnSpc>
                <a:spcPts val="2250"/>
              </a:lnSpc>
            </a:pPr>
            <a:r>
              <a:rPr lang="sv-SE" sz="3600" b="1" dirty="0" err="1">
                <a:solidFill>
                  <a:prstClr val="white"/>
                </a:solidFill>
                <a:latin typeface="Arial"/>
                <a:cs typeface="Calibri" panose="020F0502020204030204" pitchFamily="34" charset="0"/>
              </a:rPr>
              <a:t>Our</a:t>
            </a:r>
            <a:r>
              <a:rPr lang="sv-SE" sz="3600" b="1" dirty="0">
                <a:solidFill>
                  <a:prstClr val="white"/>
                </a:solidFill>
                <a:latin typeface="Arial"/>
                <a:cs typeface="Calibri" panose="020F0502020204030204" pitchFamily="34" charset="0"/>
              </a:rPr>
              <a:t> vision</a:t>
            </a:r>
          </a:p>
          <a:p>
            <a:pPr algn="ctr" defTabSz="685800">
              <a:lnSpc>
                <a:spcPts val="2250"/>
              </a:lnSpc>
            </a:pPr>
            <a:endParaRPr lang="sv-SE" sz="2000" dirty="0">
              <a:solidFill>
                <a:prstClr val="white"/>
              </a:solidFill>
              <a:latin typeface="Arial"/>
              <a:cs typeface="Calibri" panose="020F0502020204030204" pitchFamily="34" charset="0"/>
            </a:endParaRPr>
          </a:p>
          <a:p>
            <a:pPr algn="ctr" defTabSz="685800">
              <a:lnSpc>
                <a:spcPts val="2600"/>
              </a:lnSpc>
            </a:pPr>
            <a:r>
              <a:rPr lang="en-US" sz="2000" dirty="0">
                <a:solidFill>
                  <a:prstClr val="white"/>
                </a:solidFill>
                <a:latin typeface="Arial"/>
                <a:cs typeface="Calibri" panose="020F0502020204030204" pitchFamily="34" charset="0"/>
              </a:rPr>
              <a:t>SLU plays a key role in development </a:t>
            </a:r>
          </a:p>
          <a:p>
            <a:pPr algn="ctr" defTabSz="685800">
              <a:lnSpc>
                <a:spcPts val="2600"/>
              </a:lnSpc>
            </a:pPr>
            <a:r>
              <a:rPr lang="en-US" sz="2000" dirty="0">
                <a:solidFill>
                  <a:prstClr val="white"/>
                </a:solidFill>
                <a:latin typeface="Arial"/>
                <a:cs typeface="Calibri" panose="020F0502020204030204" pitchFamily="34" charset="0"/>
              </a:rPr>
              <a:t>for sustainable life, based on science </a:t>
            </a:r>
          </a:p>
          <a:p>
            <a:pPr algn="ctr" defTabSz="685800">
              <a:lnSpc>
                <a:spcPts val="2600"/>
              </a:lnSpc>
            </a:pPr>
            <a:r>
              <a:rPr lang="en-US" sz="2000" dirty="0">
                <a:solidFill>
                  <a:prstClr val="white"/>
                </a:solidFill>
                <a:latin typeface="Arial"/>
                <a:cs typeface="Calibri" panose="020F0502020204030204" pitchFamily="34" charset="0"/>
              </a:rPr>
              <a:t>and education.</a:t>
            </a:r>
            <a:endParaRPr lang="en-SE" sz="2000" dirty="0">
              <a:solidFill>
                <a:prstClr val="white"/>
              </a:solidFill>
              <a:latin typeface="Arial"/>
              <a:cs typeface="Calibri" panose="020F0502020204030204" pitchFamily="34" charset="0"/>
            </a:endParaRPr>
          </a:p>
        </p:txBody>
      </p:sp>
      <p:grpSp>
        <p:nvGrpSpPr>
          <p:cNvPr id="2" name="Grupp 1">
            <a:extLst>
              <a:ext uri="{FF2B5EF4-FFF2-40B4-BE49-F238E27FC236}">
                <a16:creationId xmlns:a16="http://schemas.microsoft.com/office/drawing/2014/main" id="{EF749E7B-B0EB-9A42-466A-553E66F07A58}"/>
              </a:ext>
            </a:extLst>
          </p:cNvPr>
          <p:cNvGrpSpPr/>
          <p:nvPr/>
        </p:nvGrpSpPr>
        <p:grpSpPr>
          <a:xfrm>
            <a:off x="195262" y="194072"/>
            <a:ext cx="377429" cy="379809"/>
            <a:chOff x="260350" y="258763"/>
            <a:chExt cx="503238" cy="506412"/>
          </a:xfrm>
        </p:grpSpPr>
        <p:sp>
          <p:nvSpPr>
            <p:cNvPr id="5" name="Freeform 5">
              <a:extLst>
                <a:ext uri="{FF2B5EF4-FFF2-40B4-BE49-F238E27FC236}">
                  <a16:creationId xmlns:a16="http://schemas.microsoft.com/office/drawing/2014/main" id="{0D5976CE-501E-953A-C4E7-04337A22BDE8}"/>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6">
              <a:extLst>
                <a:ext uri="{FF2B5EF4-FFF2-40B4-BE49-F238E27FC236}">
                  <a16:creationId xmlns:a16="http://schemas.microsoft.com/office/drawing/2014/main" id="{F847A3BF-F4B7-DF0B-7C89-5D54687BDF38}"/>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7">
              <a:extLst>
                <a:ext uri="{FF2B5EF4-FFF2-40B4-BE49-F238E27FC236}">
                  <a16:creationId xmlns:a16="http://schemas.microsoft.com/office/drawing/2014/main" id="{65AD19A1-5B8B-2BEA-4E91-BA82F86ED2C2}"/>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8">
              <a:extLst>
                <a:ext uri="{FF2B5EF4-FFF2-40B4-BE49-F238E27FC236}">
                  <a16:creationId xmlns:a16="http://schemas.microsoft.com/office/drawing/2014/main" id="{66660830-97B9-41DC-6E9C-9118E347B4BF}"/>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9">
              <a:extLst>
                <a:ext uri="{FF2B5EF4-FFF2-40B4-BE49-F238E27FC236}">
                  <a16:creationId xmlns:a16="http://schemas.microsoft.com/office/drawing/2014/main" id="{31B38C0A-2588-E261-A684-953B2C74124B}"/>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2389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5B831B6C-5649-1B20-2C83-9216F14EAEAB}"/>
            </a:ext>
          </a:extLst>
        </p:cNvPr>
        <p:cNvGrpSpPr/>
        <p:nvPr/>
      </p:nvGrpSpPr>
      <p:grpSpPr>
        <a:xfrm>
          <a:off x="0" y="0"/>
          <a:ext cx="0" cy="0"/>
          <a:chOff x="0" y="0"/>
          <a:chExt cx="0" cy="0"/>
        </a:xfrm>
      </p:grpSpPr>
      <p:pic>
        <p:nvPicPr>
          <p:cNvPr id="13" name="Bildobjekt 12">
            <a:extLst>
              <a:ext uri="{FF2B5EF4-FFF2-40B4-BE49-F238E27FC236}">
                <a16:creationId xmlns:a16="http://schemas.microsoft.com/office/drawing/2014/main" id="{19476BE4-4FC3-FB3A-43B6-D906A1F99E90}"/>
              </a:ext>
            </a:extLst>
          </p:cNvPr>
          <p:cNvPicPr>
            <a:picLocks noChangeAspect="1"/>
          </p:cNvPicPr>
          <p:nvPr/>
        </p:nvPicPr>
        <p:blipFill>
          <a:blip r:embed="rId3" cstate="email">
            <a:alphaModFix amt="72000"/>
            <a:duotone>
              <a:schemeClr val="accent2">
                <a:shade val="45000"/>
                <a:satMod val="135000"/>
              </a:schemeClr>
              <a:prstClr val="white"/>
            </a:duotone>
            <a:extLst>
              <a:ext uri="{BEBA8EAE-BF5A-486C-A8C5-ECC9F3942E4B}">
                <a14:imgProps xmlns:a14="http://schemas.microsoft.com/office/drawing/2010/main">
                  <a14:imgLayer r:embed="rId4">
                    <a14:imgEffect>
                      <a14:sharpenSoften amount="41000"/>
                    </a14:imgEffect>
                    <a14:imgEffect>
                      <a14:brightnessContrast bright="-18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6" name="textruta 5">
            <a:extLst>
              <a:ext uri="{FF2B5EF4-FFF2-40B4-BE49-F238E27FC236}">
                <a16:creationId xmlns:a16="http://schemas.microsoft.com/office/drawing/2014/main" id="{321CD17F-8E9E-A905-C24D-0F8805136ACA}"/>
              </a:ext>
            </a:extLst>
          </p:cNvPr>
          <p:cNvSpPr txBox="1"/>
          <p:nvPr/>
        </p:nvSpPr>
        <p:spPr>
          <a:xfrm>
            <a:off x="179882" y="4714407"/>
            <a:ext cx="2480872" cy="344773"/>
          </a:xfrm>
          <a:prstGeom prst="rect">
            <a:avLst/>
          </a:prstGeom>
          <a:noFill/>
        </p:spPr>
        <p:txBody>
          <a:bodyPr wrap="square" lIns="0" tIns="0" rIns="0" bIns="0" rtlCol="0" anchor="ctr">
            <a:noAutofit/>
          </a:bodyPr>
          <a:lstStyle/>
          <a:p>
            <a:pPr algn="l">
              <a:lnSpc>
                <a:spcPts val="3000"/>
              </a:lnSpc>
            </a:pPr>
            <a:r>
              <a:rPr lang="sv-SE" sz="1200" dirty="0">
                <a:solidFill>
                  <a:schemeClr val="bg1"/>
                </a:solidFill>
              </a:rPr>
              <a:t>Photo: NASA</a:t>
            </a:r>
          </a:p>
        </p:txBody>
      </p:sp>
      <p:grpSp>
        <p:nvGrpSpPr>
          <p:cNvPr id="7" name="Grupp 6">
            <a:extLst>
              <a:ext uri="{FF2B5EF4-FFF2-40B4-BE49-F238E27FC236}">
                <a16:creationId xmlns:a16="http://schemas.microsoft.com/office/drawing/2014/main" id="{170EE0F3-BD79-329E-D265-631160CE5065}"/>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F2574AC1-40F1-845D-A612-AB8DF09DD0D6}"/>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0E72DC3E-6707-FF43-9AD7-D4951F6372E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27D27704-B024-8F21-1BD0-F07FEB52FE5E}"/>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BE673A95-D768-582C-D26A-941E6C2C4B8D}"/>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D6EB060C-C8C9-53AF-D0D0-9F5EFD3D381F}"/>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4" name="textruta 13">
            <a:extLst>
              <a:ext uri="{FF2B5EF4-FFF2-40B4-BE49-F238E27FC236}">
                <a16:creationId xmlns:a16="http://schemas.microsoft.com/office/drawing/2014/main" id="{FFA4169A-EF60-7EDB-CEE9-1D85CE250E1A}"/>
              </a:ext>
            </a:extLst>
          </p:cNvPr>
          <p:cNvSpPr txBox="1"/>
          <p:nvPr/>
        </p:nvSpPr>
        <p:spPr>
          <a:xfrm>
            <a:off x="1920116" y="1583288"/>
            <a:ext cx="5229527" cy="826892"/>
          </a:xfrm>
          <a:prstGeom prst="rect">
            <a:avLst/>
          </a:prstGeom>
          <a:noFill/>
        </p:spPr>
        <p:txBody>
          <a:bodyPr wrap="square" lIns="0" tIns="0" rIns="0" bIns="0" rtlCol="0">
            <a:noAutofit/>
          </a:bodyPr>
          <a:lstStyle/>
          <a:p>
            <a:pPr algn="l">
              <a:lnSpc>
                <a:spcPts val="3000"/>
              </a:lnSpc>
            </a:pPr>
            <a:r>
              <a:rPr lang="sv-SE" sz="3600" b="1" dirty="0" err="1">
                <a:solidFill>
                  <a:schemeClr val="bg1"/>
                </a:solidFill>
              </a:rPr>
              <a:t>External</a:t>
            </a:r>
            <a:r>
              <a:rPr lang="sv-SE" sz="3600" b="1" dirty="0">
                <a:solidFill>
                  <a:schemeClr val="bg1"/>
                </a:solidFill>
              </a:rPr>
              <a:t> </a:t>
            </a:r>
            <a:r>
              <a:rPr lang="sv-SE" sz="3600" b="1" dirty="0" err="1">
                <a:solidFill>
                  <a:schemeClr val="bg1"/>
                </a:solidFill>
              </a:rPr>
              <a:t>challenges</a:t>
            </a:r>
            <a:endParaRPr lang="sv-SE" sz="3600" b="1" dirty="0">
              <a:solidFill>
                <a:schemeClr val="bg1"/>
              </a:solidFill>
            </a:endParaRPr>
          </a:p>
        </p:txBody>
      </p:sp>
      <p:sp>
        <p:nvSpPr>
          <p:cNvPr id="3" name="Rektangel 2">
            <a:extLst>
              <a:ext uri="{FF2B5EF4-FFF2-40B4-BE49-F238E27FC236}">
                <a16:creationId xmlns:a16="http://schemas.microsoft.com/office/drawing/2014/main" id="{45F5C3A1-7E2F-B445-61C2-0920266E31C6}"/>
              </a:ext>
            </a:extLst>
          </p:cNvPr>
          <p:cNvSpPr/>
          <p:nvPr/>
        </p:nvSpPr>
        <p:spPr>
          <a:xfrm rot="5400000">
            <a:off x="1261615" y="3068681"/>
            <a:ext cx="1648112" cy="33111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textruta 1">
            <a:extLst>
              <a:ext uri="{FF2B5EF4-FFF2-40B4-BE49-F238E27FC236}">
                <a16:creationId xmlns:a16="http://schemas.microsoft.com/office/drawing/2014/main" id="{AC4D2166-2C1C-BD28-EBAE-EABA2424CD2A}"/>
              </a:ext>
            </a:extLst>
          </p:cNvPr>
          <p:cNvSpPr txBox="1"/>
          <p:nvPr/>
        </p:nvSpPr>
        <p:spPr>
          <a:xfrm>
            <a:off x="3380014" y="212271"/>
            <a:ext cx="0" cy="0"/>
          </a:xfrm>
          <a:prstGeom prst="rect">
            <a:avLst/>
          </a:prstGeom>
          <a:noFill/>
        </p:spPr>
        <p:txBody>
          <a:bodyPr wrap="none" lIns="0" tIns="0" rIns="0" bIns="0" rtlCol="0">
            <a:noAutofit/>
          </a:bodyPr>
          <a:lstStyle/>
          <a:p>
            <a:pPr algn="l">
              <a:lnSpc>
                <a:spcPts val="3000"/>
              </a:lnSpc>
            </a:pPr>
            <a:endParaRPr lang="sv-SE" sz="2400"/>
          </a:p>
        </p:txBody>
      </p:sp>
      <p:sp>
        <p:nvSpPr>
          <p:cNvPr id="5" name="textruta 4">
            <a:extLst>
              <a:ext uri="{FF2B5EF4-FFF2-40B4-BE49-F238E27FC236}">
                <a16:creationId xmlns:a16="http://schemas.microsoft.com/office/drawing/2014/main" id="{CB7692BC-46F4-90F0-3239-6DABC17D59EB}"/>
              </a:ext>
            </a:extLst>
          </p:cNvPr>
          <p:cNvSpPr txBox="1"/>
          <p:nvPr/>
        </p:nvSpPr>
        <p:spPr>
          <a:xfrm>
            <a:off x="2025353" y="2481452"/>
            <a:ext cx="5865200" cy="2390931"/>
          </a:xfrm>
          <a:prstGeom prst="rect">
            <a:avLst/>
          </a:prstGeom>
          <a:noFill/>
        </p:spPr>
        <p:txBody>
          <a:bodyPr wrap="square" lIns="0" tIns="0" rIns="0" bIns="0" rtlCol="0" anchor="t">
            <a:noAutofit/>
          </a:bodyPr>
          <a:lstStyle/>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en-US" dirty="0">
                <a:solidFill>
                  <a:schemeClr val="bg1"/>
                </a:solidFill>
                <a:ea typeface="Times New Roman" panose="02020603050405020304" pitchFamily="18" charset="0"/>
                <a:cs typeface="Calibri"/>
              </a:rPr>
              <a:t>Climate change and resource needs</a:t>
            </a: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en-US" dirty="0">
                <a:solidFill>
                  <a:schemeClr val="bg1"/>
                </a:solidFill>
                <a:ea typeface="Times New Roman" panose="02020603050405020304" pitchFamily="18" charset="0"/>
                <a:cs typeface="Calibri"/>
              </a:rPr>
              <a:t>Geopolitical instability and competition for resources</a:t>
            </a: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a:solidFill>
                  <a:schemeClr val="bg1"/>
                </a:solidFill>
                <a:ea typeface="Times New Roman" panose="02020603050405020304" pitchFamily="18" charset="0"/>
                <a:cs typeface="Calibri"/>
              </a:rPr>
              <a:t>Rapid, </a:t>
            </a:r>
            <a:r>
              <a:rPr lang="sv-SE" dirty="0" err="1">
                <a:solidFill>
                  <a:schemeClr val="bg1"/>
                </a:solidFill>
                <a:ea typeface="Times New Roman" panose="02020603050405020304" pitchFamily="18" charset="0"/>
                <a:cs typeface="Calibri"/>
              </a:rPr>
              <a:t>disruptive</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technological</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development</a:t>
            </a:r>
            <a:endParaRPr lang="sv-SE" dirty="0">
              <a:solidFill>
                <a:schemeClr val="bg1"/>
              </a:solidFill>
              <a:ea typeface="Times New Roman" panose="02020603050405020304" pitchFamily="18" charset="0"/>
              <a:cs typeface="Calibri"/>
            </a:endParaRP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err="1">
                <a:solidFill>
                  <a:schemeClr val="bg1"/>
                </a:solidFill>
                <a:ea typeface="Times New Roman" panose="02020603050405020304" pitchFamily="18" charset="0"/>
                <a:cs typeface="Calibri"/>
              </a:rPr>
              <a:t>Changing</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conditions</a:t>
            </a:r>
            <a:r>
              <a:rPr lang="sv-SE" dirty="0">
                <a:solidFill>
                  <a:schemeClr val="bg1"/>
                </a:solidFill>
                <a:ea typeface="Times New Roman" panose="02020603050405020304" pitchFamily="18" charset="0"/>
                <a:cs typeface="Calibri"/>
              </a:rPr>
              <a:t> for </a:t>
            </a:r>
            <a:r>
              <a:rPr lang="sv-SE" dirty="0" err="1">
                <a:solidFill>
                  <a:schemeClr val="bg1"/>
                </a:solidFill>
                <a:ea typeface="Times New Roman" panose="02020603050405020304" pitchFamily="18" charset="0"/>
                <a:cs typeface="Calibri"/>
              </a:rPr>
              <a:t>academia</a:t>
            </a:r>
            <a:endParaRPr lang="sv-SE" dirty="0">
              <a:solidFill>
                <a:schemeClr val="bg1"/>
              </a:solidFill>
              <a:ea typeface="Times New Roman" panose="02020603050405020304" pitchFamily="18" charset="0"/>
              <a:cs typeface="Calibri"/>
            </a:endParaRPr>
          </a:p>
        </p:txBody>
      </p:sp>
    </p:spTree>
    <p:extLst>
      <p:ext uri="{BB962C8B-B14F-4D97-AF65-F5344CB8AC3E}">
        <p14:creationId xmlns:p14="http://schemas.microsoft.com/office/powerpoint/2010/main" val="156985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E4060F04-658F-E262-2BE3-197AFB58DDF4}"/>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65EA1597-B416-BB30-7F23-89870CCC92BA}"/>
              </a:ext>
            </a:extLst>
          </p:cNvPr>
          <p:cNvPicPr>
            <a:picLocks noChangeAspect="1"/>
          </p:cNvPicPr>
          <p:nvPr/>
        </p:nvPicPr>
        <p:blipFill>
          <a:blip r:embed="rId3" cstate="email">
            <a:duotone>
              <a:schemeClr val="accent2">
                <a:shade val="45000"/>
                <a:satMod val="135000"/>
              </a:schemeClr>
              <a:prstClr val="white"/>
            </a:duotone>
            <a:alphaModFix amt="73000"/>
            <a:extLst>
              <a:ext uri="{BEBA8EAE-BF5A-486C-A8C5-ECC9F3942E4B}">
                <a14:imgProps xmlns:a14="http://schemas.microsoft.com/office/drawing/2010/main">
                  <a14:imgLayer r:embed="rId4">
                    <a14:imgEffect>
                      <a14:sharpenSoften amount="-25000"/>
                    </a14:imgEffect>
                    <a14:imgEffect>
                      <a14:colorTemperature colorTemp="4700"/>
                    </a14:imgEffect>
                    <a14:imgEffect>
                      <a14:saturation sat="179000"/>
                    </a14:imgEffect>
                    <a14:imgEffect>
                      <a14:brightnessContrast bright="-65000" contrast="31000"/>
                    </a14:imgEffect>
                  </a14:imgLayer>
                </a14:imgProps>
              </a:ext>
              <a:ext uri="{28A0092B-C50C-407E-A947-70E740481C1C}">
                <a14:useLocalDpi xmlns:a14="http://schemas.microsoft.com/office/drawing/2010/main"/>
              </a:ext>
            </a:extLst>
          </a:blip>
          <a:stretch>
            <a:fillRect/>
          </a:stretch>
        </p:blipFill>
        <p:spPr>
          <a:xfrm>
            <a:off x="-3057" y="1718"/>
            <a:ext cx="9147057" cy="5141782"/>
          </a:xfrm>
          <a:prstGeom prst="rect">
            <a:avLst/>
          </a:prstGeom>
        </p:spPr>
      </p:pic>
      <p:grpSp>
        <p:nvGrpSpPr>
          <p:cNvPr id="7" name="Grupp 6">
            <a:extLst>
              <a:ext uri="{FF2B5EF4-FFF2-40B4-BE49-F238E27FC236}">
                <a16:creationId xmlns:a16="http://schemas.microsoft.com/office/drawing/2014/main" id="{90B6C83E-5F53-D3F5-C8CA-AF5AEEA2984A}"/>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4AD049DA-ABEC-1E46-2F2E-C1EF5ED6C4E6}"/>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76161147-6A59-52E2-D950-6BAC72B8CC45}"/>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7785881F-E249-0277-1E59-F503F260D0FE}"/>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DF544967-317B-A1F8-7A2D-ECACCFAFED4A}"/>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BF1EFA7F-D001-D355-8BD7-A7795F4ECDF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2" name="textruta 1">
            <a:extLst>
              <a:ext uri="{FF2B5EF4-FFF2-40B4-BE49-F238E27FC236}">
                <a16:creationId xmlns:a16="http://schemas.microsoft.com/office/drawing/2014/main" id="{BC1D32EF-CD19-DE80-6182-AE959695564A}"/>
              </a:ext>
            </a:extLst>
          </p:cNvPr>
          <p:cNvSpPr txBox="1"/>
          <p:nvPr/>
        </p:nvSpPr>
        <p:spPr>
          <a:xfrm>
            <a:off x="3380014" y="212271"/>
            <a:ext cx="0" cy="0"/>
          </a:xfrm>
          <a:prstGeom prst="rect">
            <a:avLst/>
          </a:prstGeom>
          <a:noFill/>
        </p:spPr>
        <p:txBody>
          <a:bodyPr wrap="none" lIns="0" tIns="0" rIns="0" bIns="0" rtlCol="0">
            <a:noAutofit/>
          </a:bodyPr>
          <a:lstStyle/>
          <a:p>
            <a:pPr algn="l">
              <a:lnSpc>
                <a:spcPts val="3000"/>
              </a:lnSpc>
            </a:pPr>
            <a:endParaRPr lang="sv-SE" sz="2400"/>
          </a:p>
        </p:txBody>
      </p:sp>
      <p:sp>
        <p:nvSpPr>
          <p:cNvPr id="15" name="textruta 14">
            <a:extLst>
              <a:ext uri="{FF2B5EF4-FFF2-40B4-BE49-F238E27FC236}">
                <a16:creationId xmlns:a16="http://schemas.microsoft.com/office/drawing/2014/main" id="{8EC1B521-A09A-E3D1-AE71-248CC9594787}"/>
              </a:ext>
            </a:extLst>
          </p:cNvPr>
          <p:cNvSpPr txBox="1"/>
          <p:nvPr/>
        </p:nvSpPr>
        <p:spPr>
          <a:xfrm>
            <a:off x="1723988" y="954627"/>
            <a:ext cx="6846055" cy="1199645"/>
          </a:xfrm>
          <a:prstGeom prst="rect">
            <a:avLst/>
          </a:prstGeom>
          <a:noFill/>
        </p:spPr>
        <p:txBody>
          <a:bodyPr wrap="square" lIns="0" tIns="0" rIns="0" bIns="0" rtlCol="0">
            <a:noAutofit/>
          </a:bodyPr>
          <a:lstStyle/>
          <a:p>
            <a:r>
              <a:rPr lang="sv-SE" sz="3600" b="1" dirty="0">
                <a:solidFill>
                  <a:schemeClr val="bg1"/>
                </a:solidFill>
              </a:rPr>
              <a:t>Three </a:t>
            </a:r>
            <a:r>
              <a:rPr lang="sv-SE" sz="3600" b="1" dirty="0" err="1">
                <a:solidFill>
                  <a:schemeClr val="bg1"/>
                </a:solidFill>
              </a:rPr>
              <a:t>prioritised</a:t>
            </a:r>
            <a:r>
              <a:rPr lang="sv-SE" sz="3600" b="1" dirty="0">
                <a:solidFill>
                  <a:schemeClr val="bg1"/>
                </a:solidFill>
              </a:rPr>
              <a:t> focus areas</a:t>
            </a:r>
          </a:p>
        </p:txBody>
      </p:sp>
      <p:sp>
        <p:nvSpPr>
          <p:cNvPr id="17" name="textruta 16">
            <a:extLst>
              <a:ext uri="{FF2B5EF4-FFF2-40B4-BE49-F238E27FC236}">
                <a16:creationId xmlns:a16="http://schemas.microsoft.com/office/drawing/2014/main" id="{B406A1A0-8F3C-911F-014B-BF5439AF51F6}"/>
              </a:ext>
            </a:extLst>
          </p:cNvPr>
          <p:cNvSpPr txBox="1"/>
          <p:nvPr/>
        </p:nvSpPr>
        <p:spPr>
          <a:xfrm>
            <a:off x="1812357" y="3317597"/>
            <a:ext cx="6735447" cy="585728"/>
          </a:xfrm>
          <a:prstGeom prst="rect">
            <a:avLst/>
          </a:prstGeom>
          <a:noFill/>
        </p:spPr>
        <p:txBody>
          <a:bodyPr wrap="square" lIns="0" tIns="0" rIns="0" bIns="0" rtlCol="0" anchor="t">
            <a:noAutofit/>
          </a:bodyPr>
          <a:lstStyle/>
          <a:p>
            <a:r>
              <a:rPr lang="sv-SE" sz="3600" b="1" dirty="0" err="1">
                <a:solidFill>
                  <a:schemeClr val="bg1"/>
                </a:solidFill>
              </a:rPr>
              <a:t>Two</a:t>
            </a:r>
            <a:r>
              <a:rPr lang="sv-SE" sz="3600" b="1" dirty="0">
                <a:solidFill>
                  <a:schemeClr val="bg1"/>
                </a:solidFill>
              </a:rPr>
              <a:t> </a:t>
            </a:r>
            <a:r>
              <a:rPr lang="sv-SE" sz="3600" b="1" dirty="0" err="1">
                <a:solidFill>
                  <a:schemeClr val="bg1"/>
                </a:solidFill>
              </a:rPr>
              <a:t>overarching</a:t>
            </a:r>
            <a:r>
              <a:rPr lang="sv-SE" sz="3600" b="1" dirty="0">
                <a:solidFill>
                  <a:schemeClr val="bg1"/>
                </a:solidFill>
              </a:rPr>
              <a:t> </a:t>
            </a:r>
            <a:r>
              <a:rPr lang="sv-SE" sz="3600" b="1" dirty="0" err="1">
                <a:solidFill>
                  <a:schemeClr val="bg1"/>
                </a:solidFill>
              </a:rPr>
              <a:t>principles</a:t>
            </a:r>
            <a:endParaRPr lang="sv-SE" sz="3600" b="1" dirty="0">
              <a:solidFill>
                <a:schemeClr val="bg1"/>
              </a:solidFill>
            </a:endParaRPr>
          </a:p>
        </p:txBody>
      </p:sp>
      <p:sp>
        <p:nvSpPr>
          <p:cNvPr id="24" name="Rektangel 23">
            <a:extLst>
              <a:ext uri="{FF2B5EF4-FFF2-40B4-BE49-F238E27FC236}">
                <a16:creationId xmlns:a16="http://schemas.microsoft.com/office/drawing/2014/main" id="{AD9BE1F3-D320-8997-B01D-A1F8205A1DC4}"/>
              </a:ext>
            </a:extLst>
          </p:cNvPr>
          <p:cNvSpPr/>
          <p:nvPr/>
        </p:nvSpPr>
        <p:spPr>
          <a:xfrm flipH="1">
            <a:off x="1736157" y="1733856"/>
            <a:ext cx="336967" cy="121222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1" name="textruta 20">
            <a:extLst>
              <a:ext uri="{FF2B5EF4-FFF2-40B4-BE49-F238E27FC236}">
                <a16:creationId xmlns:a16="http://schemas.microsoft.com/office/drawing/2014/main" id="{DE6BC102-FA76-DA39-9A96-E07E3FAE8093}"/>
              </a:ext>
            </a:extLst>
          </p:cNvPr>
          <p:cNvSpPr txBox="1"/>
          <p:nvPr/>
        </p:nvSpPr>
        <p:spPr>
          <a:xfrm>
            <a:off x="1857654" y="1747841"/>
            <a:ext cx="6544856" cy="1361289"/>
          </a:xfrm>
          <a:prstGeom prst="rect">
            <a:avLst/>
          </a:prstGeom>
          <a:noFill/>
        </p:spPr>
        <p:txBody>
          <a:bodyPr wrap="square" lIns="0" tIns="0" rIns="0" bIns="0" rtlCol="0" anchor="t">
            <a:noAutofit/>
          </a:bodyPr>
          <a:lstStyle/>
          <a:p>
            <a:pPr marL="342900" lvl="0" indent="-342900" defTabSz="914400">
              <a:lnSpc>
                <a:spcPct val="107000"/>
              </a:lnSpc>
              <a:spcAft>
                <a:spcPts val="800"/>
              </a:spcAft>
              <a:buFont typeface="Arial" panose="020B0604020202020204" pitchFamily="34" charset="0"/>
              <a:buChar char="•"/>
              <a:defRPr/>
            </a:pPr>
            <a:r>
              <a:rPr lang="sv-SE" dirty="0" err="1">
                <a:solidFill>
                  <a:schemeClr val="bg1"/>
                </a:solidFill>
                <a:ea typeface="Times New Roman" panose="02020603050405020304" pitchFamily="18" charset="0"/>
                <a:cs typeface="Calibri"/>
              </a:rPr>
              <a:t>SLU´s</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next</a:t>
            </a:r>
            <a:r>
              <a:rPr lang="sv-SE" dirty="0">
                <a:solidFill>
                  <a:schemeClr val="bg1"/>
                </a:solidFill>
                <a:ea typeface="Times New Roman" panose="02020603050405020304" pitchFamily="18" charset="0"/>
                <a:cs typeface="Calibri"/>
              </a:rPr>
              <a:t> steps </a:t>
            </a:r>
            <a:r>
              <a:rPr lang="sv-SE" dirty="0" err="1">
                <a:solidFill>
                  <a:schemeClr val="bg1"/>
                </a:solidFill>
                <a:ea typeface="Times New Roman" panose="02020603050405020304" pitchFamily="18" charset="0"/>
                <a:cs typeface="Calibri"/>
              </a:rPr>
              <a:t>towards</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sustainable</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development</a:t>
            </a:r>
            <a:endParaRPr lang="sv-SE" dirty="0">
              <a:solidFill>
                <a:schemeClr val="bg1"/>
              </a:solidFill>
              <a:ea typeface="Times New Roman" panose="02020603050405020304" pitchFamily="18" charset="0"/>
              <a:cs typeface="Calibri"/>
            </a:endParaRPr>
          </a:p>
          <a:p>
            <a:pPr marL="342900" lvl="0" indent="-342900" defTabSz="914400">
              <a:lnSpc>
                <a:spcPct val="107000"/>
              </a:lnSpc>
              <a:spcAft>
                <a:spcPts val="800"/>
              </a:spcAft>
              <a:buFont typeface="Arial" panose="020B0604020202020204" pitchFamily="34" charset="0"/>
              <a:buChar char="•"/>
              <a:defRPr/>
            </a:pPr>
            <a:r>
              <a:rPr lang="sv-SE" dirty="0">
                <a:solidFill>
                  <a:schemeClr val="bg1"/>
                </a:solidFill>
                <a:ea typeface="Times New Roman" panose="02020603050405020304" pitchFamily="18" charset="0"/>
                <a:cs typeface="Calibri"/>
              </a:rPr>
              <a:t>SLU and the data-driven present and </a:t>
            </a:r>
            <a:r>
              <a:rPr lang="sv-SE" dirty="0" err="1">
                <a:solidFill>
                  <a:schemeClr val="bg1"/>
                </a:solidFill>
                <a:ea typeface="Times New Roman" panose="02020603050405020304" pitchFamily="18" charset="0"/>
                <a:cs typeface="Calibri"/>
              </a:rPr>
              <a:t>future</a:t>
            </a:r>
            <a:endParaRPr lang="sv-SE" dirty="0">
              <a:solidFill>
                <a:schemeClr val="bg1"/>
              </a:solidFill>
              <a:ea typeface="Times New Roman" panose="02020603050405020304" pitchFamily="18" charset="0"/>
              <a:cs typeface="Calibri"/>
            </a:endParaRPr>
          </a:p>
          <a:p>
            <a:pPr marL="342900" lvl="0" indent="-342900" defTabSz="914400">
              <a:lnSpc>
                <a:spcPct val="107000"/>
              </a:lnSpc>
              <a:spcAft>
                <a:spcPts val="800"/>
              </a:spcAft>
              <a:buFont typeface="Arial" panose="020B0604020202020204" pitchFamily="34" charset="0"/>
              <a:buChar char="•"/>
              <a:defRPr/>
            </a:pPr>
            <a:r>
              <a:rPr lang="sv-SE" dirty="0" err="1">
                <a:solidFill>
                  <a:schemeClr val="bg1"/>
                </a:solidFill>
                <a:ea typeface="Times New Roman" panose="02020603050405020304" pitchFamily="18" charset="0"/>
                <a:cs typeface="Calibri"/>
              </a:rPr>
              <a:t>One</a:t>
            </a:r>
            <a:r>
              <a:rPr lang="sv-SE" dirty="0">
                <a:solidFill>
                  <a:schemeClr val="bg1"/>
                </a:solidFill>
                <a:ea typeface="Times New Roman" panose="02020603050405020304" pitchFamily="18" charset="0"/>
                <a:cs typeface="Calibri"/>
              </a:rPr>
              <a:t> SLU – </a:t>
            </a:r>
            <a:r>
              <a:rPr lang="sv-SE" dirty="0" err="1">
                <a:solidFill>
                  <a:schemeClr val="bg1"/>
                </a:solidFill>
                <a:ea typeface="Times New Roman" panose="02020603050405020304" pitchFamily="18" charset="0"/>
                <a:cs typeface="Calibri"/>
              </a:rPr>
              <a:t>We</a:t>
            </a:r>
            <a:r>
              <a:rPr lang="sv-SE" dirty="0">
                <a:solidFill>
                  <a:schemeClr val="bg1"/>
                </a:solidFill>
                <a:ea typeface="Times New Roman" panose="02020603050405020304" pitchFamily="18" charset="0"/>
                <a:cs typeface="Calibri"/>
              </a:rPr>
              <a:t> at SLU</a:t>
            </a:r>
          </a:p>
        </p:txBody>
      </p:sp>
      <p:sp>
        <p:nvSpPr>
          <p:cNvPr id="33" name="Rektangel 32">
            <a:extLst>
              <a:ext uri="{FF2B5EF4-FFF2-40B4-BE49-F238E27FC236}">
                <a16:creationId xmlns:a16="http://schemas.microsoft.com/office/drawing/2014/main" id="{672EC7C4-0B49-3728-7211-40A443ADA4D5}"/>
              </a:ext>
            </a:extLst>
          </p:cNvPr>
          <p:cNvSpPr/>
          <p:nvPr/>
        </p:nvSpPr>
        <p:spPr>
          <a:xfrm flipH="1">
            <a:off x="2073124" y="4030964"/>
            <a:ext cx="5541688" cy="58572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textruta 17">
            <a:extLst>
              <a:ext uri="{FF2B5EF4-FFF2-40B4-BE49-F238E27FC236}">
                <a16:creationId xmlns:a16="http://schemas.microsoft.com/office/drawing/2014/main" id="{D798FD41-9A52-140D-7BE3-EE119930389E}"/>
              </a:ext>
            </a:extLst>
          </p:cNvPr>
          <p:cNvSpPr txBox="1"/>
          <p:nvPr/>
        </p:nvSpPr>
        <p:spPr>
          <a:xfrm>
            <a:off x="3323231" y="4198904"/>
            <a:ext cx="3799604" cy="837406"/>
          </a:xfrm>
          <a:prstGeom prst="rect">
            <a:avLst/>
          </a:prstGeom>
          <a:noFill/>
        </p:spPr>
        <p:txBody>
          <a:bodyPr wrap="square" lIns="0" tIns="0" rIns="0" bIns="0" rtlCol="0" anchor="t">
            <a:noAutofit/>
          </a:bodyPr>
          <a:lstStyle/>
          <a:p>
            <a:pPr lvl="0" defTabSz="914400">
              <a:lnSpc>
                <a:spcPct val="107000"/>
              </a:lnSpc>
              <a:spcAft>
                <a:spcPts val="800"/>
              </a:spcAft>
              <a:defRPr/>
            </a:pPr>
            <a:r>
              <a:rPr lang="sv-SE" dirty="0" err="1">
                <a:solidFill>
                  <a:schemeClr val="bg1"/>
                </a:solidFill>
                <a:ea typeface="Times New Roman" panose="02020603050405020304" pitchFamily="18" charset="0"/>
                <a:cs typeface="Calibri"/>
              </a:rPr>
              <a:t>Quality</a:t>
            </a:r>
            <a:r>
              <a:rPr lang="sv-SE" dirty="0">
                <a:solidFill>
                  <a:schemeClr val="bg1"/>
                </a:solidFill>
                <a:ea typeface="Times New Roman" panose="02020603050405020304" pitchFamily="18" charset="0"/>
                <a:cs typeface="Calibri"/>
              </a:rPr>
              <a:t>   </a:t>
            </a:r>
            <a:r>
              <a:rPr lang="sv-SE" i="1" dirty="0">
                <a:solidFill>
                  <a:schemeClr val="accent5">
                    <a:lumMod val="40000"/>
                    <a:lumOff val="60000"/>
                  </a:schemeClr>
                </a:solidFill>
              </a:rPr>
              <a:t>•</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Resource</a:t>
            </a:r>
            <a:r>
              <a:rPr lang="sv-SE" dirty="0">
                <a:solidFill>
                  <a:schemeClr val="bg1"/>
                </a:solidFill>
                <a:ea typeface="Times New Roman" panose="02020603050405020304" pitchFamily="18" charset="0"/>
                <a:cs typeface="Calibri"/>
              </a:rPr>
              <a:t> </a:t>
            </a:r>
            <a:r>
              <a:rPr lang="sv-SE" dirty="0" err="1">
                <a:solidFill>
                  <a:schemeClr val="bg1"/>
                </a:solidFill>
                <a:ea typeface="Times New Roman" panose="02020603050405020304" pitchFamily="18" charset="0"/>
                <a:cs typeface="Calibri"/>
              </a:rPr>
              <a:t>efficiency</a:t>
            </a:r>
            <a:endParaRPr lang="sv-SE" dirty="0">
              <a:solidFill>
                <a:schemeClr val="bg1"/>
              </a:solidFill>
              <a:ea typeface="Times New Roman" panose="02020603050405020304" pitchFamily="18" charset="0"/>
              <a:cs typeface="Calibri"/>
            </a:endParaRPr>
          </a:p>
        </p:txBody>
      </p:sp>
      <p:sp>
        <p:nvSpPr>
          <p:cNvPr id="34" name="Triangel 33">
            <a:extLst>
              <a:ext uri="{FF2B5EF4-FFF2-40B4-BE49-F238E27FC236}">
                <a16:creationId xmlns:a16="http://schemas.microsoft.com/office/drawing/2014/main" id="{F71DFC8E-B6DA-1509-1842-F7FB4DD42351}"/>
              </a:ext>
            </a:extLst>
          </p:cNvPr>
          <p:cNvSpPr/>
          <p:nvPr/>
        </p:nvSpPr>
        <p:spPr>
          <a:xfrm rot="16200000">
            <a:off x="1618057" y="4155345"/>
            <a:ext cx="585728"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5" name="Triangel 34">
            <a:extLst>
              <a:ext uri="{FF2B5EF4-FFF2-40B4-BE49-F238E27FC236}">
                <a16:creationId xmlns:a16="http://schemas.microsoft.com/office/drawing/2014/main" id="{D157983D-76BF-CDBF-AE2F-6EA3A4B3F515}"/>
              </a:ext>
            </a:extLst>
          </p:cNvPr>
          <p:cNvSpPr/>
          <p:nvPr/>
        </p:nvSpPr>
        <p:spPr>
          <a:xfrm rot="5400000">
            <a:off x="7490431" y="4155347"/>
            <a:ext cx="585727"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01927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C208-9BF3-1216-A928-36CC40F1198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D9A71C2-A3D9-B6F5-3C27-B68029113F59}"/>
              </a:ext>
            </a:extLst>
          </p:cNvPr>
          <p:cNvSpPr>
            <a:spLocks noGrp="1"/>
          </p:cNvSpPr>
          <p:nvPr>
            <p:ph type="ctrTitle"/>
          </p:nvPr>
        </p:nvSpPr>
        <p:spPr>
          <a:xfrm>
            <a:off x="1143000" y="1064508"/>
            <a:ext cx="6858000" cy="1790700"/>
          </a:xfrm>
        </p:spPr>
        <p:txBody>
          <a:bodyPr/>
          <a:lstStyle/>
          <a:p>
            <a:r>
              <a:rPr lang="sv-SE" sz="3600" dirty="0" err="1"/>
              <a:t>SLU´s</a:t>
            </a:r>
            <a:r>
              <a:rPr lang="sv-SE" sz="3600" dirty="0"/>
              <a:t> </a:t>
            </a:r>
            <a:r>
              <a:rPr lang="sv-SE" sz="3600" dirty="0" err="1"/>
              <a:t>strategy</a:t>
            </a:r>
            <a:r>
              <a:rPr lang="sv-SE" sz="3600" dirty="0"/>
              <a:t> 2026–2030</a:t>
            </a:r>
          </a:p>
        </p:txBody>
      </p:sp>
      <p:sp>
        <p:nvSpPr>
          <p:cNvPr id="3" name="Underrubrik 2">
            <a:extLst>
              <a:ext uri="{FF2B5EF4-FFF2-40B4-BE49-F238E27FC236}">
                <a16:creationId xmlns:a16="http://schemas.microsoft.com/office/drawing/2014/main" id="{5076D734-9A97-CE32-7FF8-C3373699D2DC}"/>
              </a:ext>
            </a:extLst>
          </p:cNvPr>
          <p:cNvSpPr>
            <a:spLocks noGrp="1"/>
          </p:cNvSpPr>
          <p:nvPr>
            <p:ph type="subTitle" idx="4294967295"/>
          </p:nvPr>
        </p:nvSpPr>
        <p:spPr>
          <a:xfrm>
            <a:off x="1985319" y="2430552"/>
            <a:ext cx="5725297" cy="1224756"/>
          </a:xfrm>
        </p:spPr>
        <p:txBody>
          <a:bodyPr vert="horz" lIns="0" tIns="0" rIns="0" bIns="0" rtlCol="0" anchor="t">
            <a:noAutofit/>
          </a:bodyPr>
          <a:lstStyle/>
          <a:p>
            <a:r>
              <a:rPr lang="sv-SE" dirty="0">
                <a:solidFill>
                  <a:schemeClr val="accent2">
                    <a:lumMod val="60000"/>
                    <a:lumOff val="40000"/>
                  </a:schemeClr>
                </a:solidFill>
              </a:rPr>
              <a:t>The </a:t>
            </a:r>
            <a:r>
              <a:rPr lang="sv-SE" dirty="0" err="1">
                <a:solidFill>
                  <a:schemeClr val="accent2">
                    <a:lumMod val="60000"/>
                    <a:lumOff val="40000"/>
                  </a:schemeClr>
                </a:solidFill>
              </a:rPr>
              <a:t>three</a:t>
            </a:r>
            <a:r>
              <a:rPr lang="sv-SE" dirty="0">
                <a:solidFill>
                  <a:schemeClr val="accent2">
                    <a:lumMod val="60000"/>
                    <a:lumOff val="40000"/>
                  </a:schemeClr>
                </a:solidFill>
              </a:rPr>
              <a:t> focus areas</a:t>
            </a:r>
          </a:p>
          <a:p>
            <a:r>
              <a:rPr lang="sv-SE" dirty="0">
                <a:solidFill>
                  <a:schemeClr val="bg1">
                    <a:lumMod val="50000"/>
                  </a:schemeClr>
                </a:solidFill>
              </a:rPr>
              <a:t>The </a:t>
            </a:r>
            <a:r>
              <a:rPr lang="sv-SE" dirty="0" err="1">
                <a:solidFill>
                  <a:schemeClr val="bg1">
                    <a:lumMod val="50000"/>
                  </a:schemeClr>
                </a:solidFill>
              </a:rPr>
              <a:t>strategy</a:t>
            </a:r>
            <a:r>
              <a:rPr lang="sv-SE" dirty="0">
                <a:solidFill>
                  <a:schemeClr val="bg1">
                    <a:lumMod val="50000"/>
                  </a:schemeClr>
                </a:solidFill>
              </a:rPr>
              <a:t> </a:t>
            </a:r>
            <a:r>
              <a:rPr lang="sv-SE" dirty="0" err="1">
                <a:solidFill>
                  <a:schemeClr val="bg1">
                    <a:lumMod val="50000"/>
                  </a:schemeClr>
                </a:solidFill>
              </a:rPr>
              <a:t>yesterday</a:t>
            </a:r>
            <a:r>
              <a:rPr lang="sv-SE" dirty="0">
                <a:solidFill>
                  <a:schemeClr val="bg1">
                    <a:lumMod val="50000"/>
                  </a:schemeClr>
                </a:solidFill>
              </a:rPr>
              <a:t> and </a:t>
            </a:r>
            <a:r>
              <a:rPr lang="sv-SE" dirty="0" err="1">
                <a:solidFill>
                  <a:schemeClr val="bg1">
                    <a:lumMod val="50000"/>
                  </a:schemeClr>
                </a:solidFill>
              </a:rPr>
              <a:t>tomorrow</a:t>
            </a:r>
            <a:endParaRPr lang="sv-SE" dirty="0">
              <a:solidFill>
                <a:schemeClr val="bg1">
                  <a:lumMod val="50000"/>
                </a:schemeClr>
              </a:solidFill>
              <a:cs typeface="Arial"/>
            </a:endParaRPr>
          </a:p>
          <a:p>
            <a:r>
              <a:rPr lang="sv-SE" dirty="0" err="1">
                <a:solidFill>
                  <a:schemeClr val="bg1">
                    <a:lumMod val="50000"/>
                  </a:schemeClr>
                </a:solidFill>
              </a:rPr>
              <a:t>Discussion</a:t>
            </a:r>
            <a:endParaRPr lang="sv-SE" dirty="0">
              <a:solidFill>
                <a:schemeClr val="bg1">
                  <a:lumMod val="50000"/>
                </a:schemeClr>
              </a:solidFill>
            </a:endParaRPr>
          </a:p>
        </p:txBody>
      </p:sp>
      <p:sp>
        <p:nvSpPr>
          <p:cNvPr id="4" name="textruta 3">
            <a:extLst>
              <a:ext uri="{FF2B5EF4-FFF2-40B4-BE49-F238E27FC236}">
                <a16:creationId xmlns:a16="http://schemas.microsoft.com/office/drawing/2014/main" id="{33EB7AB1-1B7E-8E6F-EF55-09C332683700}"/>
              </a:ext>
            </a:extLst>
          </p:cNvPr>
          <p:cNvSpPr txBox="1"/>
          <p:nvPr/>
        </p:nvSpPr>
        <p:spPr>
          <a:xfrm>
            <a:off x="8617226" y="646043"/>
            <a:ext cx="0" cy="0"/>
          </a:xfrm>
          <a:prstGeom prst="rect">
            <a:avLst/>
          </a:prstGeom>
          <a:noFill/>
        </p:spPr>
        <p:txBody>
          <a:bodyPr wrap="none" lIns="0" tIns="0" rIns="0" bIns="0" rtlCol="0">
            <a:noAutofit/>
          </a:bodyPr>
          <a:lstStyle/>
          <a:p>
            <a:pPr algn="l">
              <a:lnSpc>
                <a:spcPts val="3000"/>
              </a:lnSpc>
            </a:pPr>
            <a:endParaRPr lang="sv-SE" sz="2400"/>
          </a:p>
        </p:txBody>
      </p:sp>
    </p:spTree>
    <p:extLst>
      <p:ext uri="{BB962C8B-B14F-4D97-AF65-F5344CB8AC3E}">
        <p14:creationId xmlns:p14="http://schemas.microsoft.com/office/powerpoint/2010/main" val="126666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51797E-8BE2-706B-227D-7B4110874D6F}"/>
            </a:ext>
          </a:extLst>
        </p:cNvPr>
        <p:cNvGrpSpPr/>
        <p:nvPr/>
      </p:nvGrpSpPr>
      <p:grpSpPr>
        <a:xfrm>
          <a:off x="0" y="0"/>
          <a:ext cx="0" cy="0"/>
          <a:chOff x="0" y="0"/>
          <a:chExt cx="0" cy="0"/>
        </a:xfrm>
      </p:grpSpPr>
      <p:pic>
        <p:nvPicPr>
          <p:cNvPr id="2" name="Bildobjekt 1">
            <a:extLst>
              <a:ext uri="{FF2B5EF4-FFF2-40B4-BE49-F238E27FC236}">
                <a16:creationId xmlns:a16="http://schemas.microsoft.com/office/drawing/2014/main" id="{E8CB5F33-F2D4-7712-3E3B-D27DD64E6CC5}"/>
              </a:ext>
            </a:extLst>
          </p:cNvPr>
          <p:cNvPicPr>
            <a:picLocks noChangeAspect="1"/>
          </p:cNvPicPr>
          <p:nvPr/>
        </p:nvPicPr>
        <p:blipFill>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sharpenSoften amount="55000"/>
                    </a14:imgEffect>
                    <a14:imgEffect>
                      <a14:brightnessContrast bright="-56000"/>
                    </a14:imgEffect>
                  </a14:imgLayer>
                </a14:imgProps>
              </a:ext>
              <a:ext uri="{28A0092B-C50C-407E-A947-70E740481C1C}">
                <a14:useLocalDpi xmlns:a14="http://schemas.microsoft.com/office/drawing/2010/main"/>
              </a:ext>
            </a:extLst>
          </a:blip>
          <a:srcRect/>
          <a:stretch>
            <a:fillRect/>
          </a:stretch>
        </p:blipFill>
        <p:spPr>
          <a:xfrm>
            <a:off x="403" y="-118"/>
            <a:ext cx="9144000" cy="5143500"/>
          </a:xfrm>
          <a:prstGeom prst="rect">
            <a:avLst/>
          </a:prstGeom>
        </p:spPr>
      </p:pic>
      <p:grpSp>
        <p:nvGrpSpPr>
          <p:cNvPr id="7" name="Grupp 6">
            <a:extLst>
              <a:ext uri="{FF2B5EF4-FFF2-40B4-BE49-F238E27FC236}">
                <a16:creationId xmlns:a16="http://schemas.microsoft.com/office/drawing/2014/main" id="{3553BE4D-DF45-86B1-94E8-B7C87FEF9649}"/>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FAAC7D03-7AA9-2353-8580-11F79478DCA3}"/>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52BBA636-BEFA-0F8D-B58C-0932A34BD701}"/>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96228B91-B076-7CB9-B35F-5CAA96FC28DA}"/>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026FB1B5-9D71-DD06-35BE-8E474507D07F}"/>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1321FB7F-E72D-3F2E-A4C0-A0D27E453E0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Ellips 14">
            <a:extLst>
              <a:ext uri="{FF2B5EF4-FFF2-40B4-BE49-F238E27FC236}">
                <a16:creationId xmlns:a16="http://schemas.microsoft.com/office/drawing/2014/main" id="{4C2D85A7-62A1-5DC5-C11A-FCF82982146F}"/>
              </a:ext>
            </a:extLst>
          </p:cNvPr>
          <p:cNvSpPr/>
          <p:nvPr/>
        </p:nvSpPr>
        <p:spPr>
          <a:xfrm>
            <a:off x="-1283419" y="713856"/>
            <a:ext cx="1977336" cy="3532908"/>
          </a:xfrm>
          <a:prstGeom prst="ellipse">
            <a:avLst/>
          </a:prstGeom>
          <a:solidFill>
            <a:schemeClr val="accent1">
              <a:hueOff val="0"/>
              <a:satOff val="0"/>
              <a:lumOff val="0"/>
              <a:alpha val="77208"/>
            </a:schemeClr>
          </a:solidFill>
          <a:ln w="31750">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sv-SE"/>
          </a:p>
        </p:txBody>
      </p:sp>
      <p:sp>
        <p:nvSpPr>
          <p:cNvPr id="17" name="Frihandsfigur 16">
            <a:extLst>
              <a:ext uri="{FF2B5EF4-FFF2-40B4-BE49-F238E27FC236}">
                <a16:creationId xmlns:a16="http://schemas.microsoft.com/office/drawing/2014/main" id="{BC14E7CB-2D05-510A-9F1D-BF3CE45F4D21}"/>
              </a:ext>
            </a:extLst>
          </p:cNvPr>
          <p:cNvSpPr/>
          <p:nvPr/>
        </p:nvSpPr>
        <p:spPr>
          <a:xfrm>
            <a:off x="854090" y="242126"/>
            <a:ext cx="1691026"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41275">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None/>
            </a:pPr>
            <a:r>
              <a:rPr lang="sv-SE" sz="1600" kern="1200" dirty="0" err="1"/>
              <a:t>SLU´s</a:t>
            </a:r>
            <a:r>
              <a:rPr lang="sv-SE" sz="1600" kern="1200" dirty="0"/>
              <a:t> </a:t>
            </a:r>
            <a:r>
              <a:rPr lang="sv-SE" sz="1600" kern="1200" dirty="0" err="1"/>
              <a:t>next</a:t>
            </a:r>
            <a:r>
              <a:rPr lang="sv-SE" sz="1600" kern="1200" dirty="0"/>
              <a:t> step </a:t>
            </a:r>
            <a:r>
              <a:rPr lang="sv-SE" sz="1600" dirty="0" err="1"/>
              <a:t>towards</a:t>
            </a:r>
            <a:r>
              <a:rPr lang="sv-SE" sz="1600" dirty="0"/>
              <a:t> </a:t>
            </a:r>
            <a:r>
              <a:rPr lang="sv-SE" sz="1600" dirty="0" err="1"/>
              <a:t>sustainable</a:t>
            </a:r>
            <a:r>
              <a:rPr lang="sv-SE" sz="1600" dirty="0"/>
              <a:t> </a:t>
            </a:r>
            <a:r>
              <a:rPr lang="sv-SE" sz="1600" dirty="0" err="1"/>
              <a:t>development</a:t>
            </a:r>
            <a:endParaRPr lang="sv-SE" sz="1600" kern="1200" dirty="0"/>
          </a:p>
        </p:txBody>
      </p:sp>
      <p:sp>
        <p:nvSpPr>
          <p:cNvPr id="18" name="Frihandsfigur 17">
            <a:extLst>
              <a:ext uri="{FF2B5EF4-FFF2-40B4-BE49-F238E27FC236}">
                <a16:creationId xmlns:a16="http://schemas.microsoft.com/office/drawing/2014/main" id="{C323B46B-DCD9-9089-2928-C2F8A84184B7}"/>
              </a:ext>
            </a:extLst>
          </p:cNvPr>
          <p:cNvSpPr/>
          <p:nvPr/>
        </p:nvSpPr>
        <p:spPr>
          <a:xfrm>
            <a:off x="3546266" y="169474"/>
            <a:ext cx="5262976" cy="1574119"/>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65972"/>
            </a:srgbClr>
          </a:solidFill>
          <a:ln w="41275" cap="flat">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sv-SE" sz="1200" dirty="0" err="1">
                <a:solidFill>
                  <a:schemeClr val="bg1"/>
                </a:solidFill>
                <a:cs typeface="Calibri"/>
              </a:rPr>
              <a:t>Excellence</a:t>
            </a:r>
            <a:r>
              <a:rPr lang="sv-SE" sz="1200" dirty="0">
                <a:solidFill>
                  <a:schemeClr val="bg1"/>
                </a:solidFill>
                <a:cs typeface="Calibri"/>
              </a:rPr>
              <a:t> and </a:t>
            </a:r>
            <a:r>
              <a:rPr lang="sv-SE" sz="1200" dirty="0" err="1">
                <a:solidFill>
                  <a:schemeClr val="bg1"/>
                </a:solidFill>
                <a:cs typeface="Calibri"/>
              </a:rPr>
              <a:t>relevance</a:t>
            </a:r>
            <a:r>
              <a:rPr lang="sv-SE" sz="1200" dirty="0">
                <a:solidFill>
                  <a:schemeClr val="bg1"/>
                </a:solidFill>
                <a:cs typeface="Calibri"/>
              </a:rPr>
              <a:t> in research, </a:t>
            </a:r>
            <a:r>
              <a:rPr lang="sv-SE" sz="1200" dirty="0" err="1">
                <a:solidFill>
                  <a:schemeClr val="bg1"/>
                </a:solidFill>
                <a:cs typeface="Calibri"/>
              </a:rPr>
              <a:t>education</a:t>
            </a:r>
            <a:r>
              <a:rPr lang="sv-SE" sz="1200" dirty="0">
                <a:solidFill>
                  <a:schemeClr val="bg1"/>
                </a:solidFill>
                <a:cs typeface="Calibri"/>
              </a:rPr>
              <a:t> and </a:t>
            </a:r>
            <a:r>
              <a:rPr lang="sv-SE" sz="1200" dirty="0" err="1">
                <a:solidFill>
                  <a:schemeClr val="bg1"/>
                </a:solidFill>
                <a:cs typeface="Calibri"/>
              </a:rPr>
              <a:t>environmental</a:t>
            </a:r>
            <a:r>
              <a:rPr lang="sv-SE" sz="1200" dirty="0">
                <a:solidFill>
                  <a:schemeClr val="bg1"/>
                </a:solidFill>
                <a:cs typeface="Calibri"/>
              </a:rPr>
              <a:t> </a:t>
            </a:r>
            <a:r>
              <a:rPr lang="sv-SE" sz="1200" dirty="0" err="1">
                <a:solidFill>
                  <a:schemeClr val="bg1"/>
                </a:solidFill>
                <a:cs typeface="Calibri"/>
              </a:rPr>
              <a:t>assessment</a:t>
            </a:r>
            <a:r>
              <a:rPr lang="sv-SE" sz="1200" dirty="0">
                <a:solidFill>
                  <a:schemeClr val="bg1"/>
                </a:solidFill>
                <a:cs typeface="Calibri"/>
              </a:rPr>
              <a:t>, </a:t>
            </a:r>
            <a:r>
              <a:rPr lang="en-US" sz="1200" dirty="0">
                <a:solidFill>
                  <a:schemeClr val="bg1"/>
                </a:solidFill>
                <a:cs typeface="Calibri"/>
              </a:rPr>
              <a:t>strengthening the attractiveness of our degree </a:t>
            </a:r>
            <a:r>
              <a:rPr lang="en-US" sz="1200" dirty="0" err="1">
                <a:solidFill>
                  <a:schemeClr val="bg1"/>
                </a:solidFill>
                <a:cs typeface="Calibri"/>
              </a:rPr>
              <a:t>programmes</a:t>
            </a:r>
            <a:r>
              <a:rPr lang="sv-SE" sz="1200" dirty="0">
                <a:solidFill>
                  <a:schemeClr val="bg1"/>
                </a:solidFill>
                <a:cs typeface="Calibri"/>
              </a:rPr>
              <a:t>. </a:t>
            </a:r>
          </a:p>
          <a:p>
            <a:pPr marL="171450" lvl="1" indent="-171450" defTabSz="266700">
              <a:spcBef>
                <a:spcPct val="0"/>
              </a:spcBef>
              <a:spcAft>
                <a:spcPts val="800"/>
              </a:spcAft>
              <a:buFont typeface="Arial" panose="020B0604020202020204" pitchFamily="34" charset="0"/>
              <a:buChar char="•"/>
            </a:pPr>
            <a:r>
              <a:rPr lang="en-US" sz="1200" dirty="0">
                <a:solidFill>
                  <a:schemeClr val="bg1"/>
                </a:solidFill>
                <a:cs typeface="Calibri"/>
              </a:rPr>
              <a:t>A leading global position in resilient ecosystems, future-proof sustainable crop production systems and One Health. </a:t>
            </a:r>
          </a:p>
          <a:p>
            <a:pPr marL="171450" lvl="1" indent="-171450" defTabSz="266700">
              <a:spcBef>
                <a:spcPct val="0"/>
              </a:spcBef>
              <a:spcAft>
                <a:spcPts val="800"/>
              </a:spcAft>
              <a:buFont typeface="Arial" panose="020B0604020202020204" pitchFamily="34" charset="0"/>
              <a:buChar char="•"/>
            </a:pPr>
            <a:r>
              <a:rPr lang="en-US" sz="1200" dirty="0">
                <a:solidFill>
                  <a:schemeClr val="bg1"/>
                </a:solidFill>
                <a:cs typeface="Calibri"/>
              </a:rPr>
              <a:t>Driving innovation and competitive solutions for sustainable living in international collaborations.</a:t>
            </a:r>
            <a:endParaRPr lang="sv-SE" sz="1200" dirty="0">
              <a:solidFill>
                <a:schemeClr val="bg1"/>
              </a:solidFill>
              <a:cs typeface="Calibri"/>
            </a:endParaRPr>
          </a:p>
        </p:txBody>
      </p:sp>
      <p:sp>
        <p:nvSpPr>
          <p:cNvPr id="20" name="Frihandsfigur 19">
            <a:extLst>
              <a:ext uri="{FF2B5EF4-FFF2-40B4-BE49-F238E27FC236}">
                <a16:creationId xmlns:a16="http://schemas.microsoft.com/office/drawing/2014/main" id="{7A003D2B-9940-6821-93F1-4FBC4E579E56}"/>
              </a:ext>
            </a:extLst>
          </p:cNvPr>
          <p:cNvSpPr/>
          <p:nvPr/>
        </p:nvSpPr>
        <p:spPr>
          <a:xfrm>
            <a:off x="3542366" y="1863619"/>
            <a:ext cx="5266876" cy="1302045"/>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72407"/>
            </a:srgbClr>
          </a:solidFill>
          <a:ln w="41275">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sv-SE" sz="1200" dirty="0">
                <a:solidFill>
                  <a:schemeClr val="bg1"/>
                </a:solidFill>
                <a:ea typeface="Times New Roman" panose="02020603050405020304" pitchFamily="18" charset="0"/>
                <a:cs typeface="Arial"/>
              </a:rPr>
              <a:t>D</a:t>
            </a:r>
            <a:r>
              <a:rPr lang="en-US" sz="1200" dirty="0" err="1">
                <a:solidFill>
                  <a:schemeClr val="bg1"/>
                </a:solidFill>
                <a:ea typeface="Times New Roman" panose="02020603050405020304" pitchFamily="18" charset="0"/>
                <a:cs typeface="Arial"/>
              </a:rPr>
              <a:t>evelop</a:t>
            </a:r>
            <a:r>
              <a:rPr lang="en-US" sz="1200" dirty="0">
                <a:solidFill>
                  <a:schemeClr val="bg1"/>
                </a:solidFill>
                <a:ea typeface="Times New Roman" panose="02020603050405020304" pitchFamily="18" charset="0"/>
                <a:cs typeface="Arial"/>
              </a:rPr>
              <a:t> and implement data-driven solutions using our expertise or strategic partnerships</a:t>
            </a:r>
            <a:r>
              <a:rPr lang="sv-SE" sz="1200" dirty="0">
                <a:solidFill>
                  <a:schemeClr val="bg1"/>
                </a:solidFill>
                <a:ea typeface="Times New Roman" panose="02020603050405020304" pitchFamily="18" charset="0"/>
                <a:cs typeface="Arial"/>
              </a:rPr>
              <a:t>. </a:t>
            </a:r>
            <a:endParaRPr lang="sv-SE" sz="1200" dirty="0">
              <a:solidFill>
                <a:schemeClr val="bg1"/>
              </a:solidFill>
              <a:ea typeface="Times New Roman" panose="02020603050405020304" pitchFamily="18" charset="0"/>
              <a:cs typeface="Calibri"/>
            </a:endParaRPr>
          </a:p>
          <a:p>
            <a:pPr marL="171450" lvl="1" indent="-171450" defTabSz="266700">
              <a:spcBef>
                <a:spcPct val="0"/>
              </a:spcBef>
              <a:spcAft>
                <a:spcPts val="800"/>
              </a:spcAft>
              <a:buFont typeface="Arial" panose="020B0604020202020204" pitchFamily="34" charset="0"/>
              <a:buChar char="•"/>
            </a:pPr>
            <a:r>
              <a:rPr lang="en-US" sz="1200" dirty="0">
                <a:solidFill>
                  <a:schemeClr val="bg1"/>
                </a:solidFill>
                <a:ea typeface="Times New Roman" panose="02020603050405020304" pitchFamily="18" charset="0"/>
                <a:cs typeface="Arial"/>
              </a:rPr>
              <a:t>Continually strengthen our digital infrastructure</a:t>
            </a:r>
            <a:r>
              <a:rPr lang="sv-SE" sz="1200" dirty="0">
                <a:solidFill>
                  <a:schemeClr val="bg1"/>
                </a:solidFill>
                <a:ea typeface="Times New Roman" panose="02020603050405020304" pitchFamily="18" charset="0"/>
                <a:cs typeface="Arial"/>
              </a:rPr>
              <a:t>.</a:t>
            </a:r>
            <a:endParaRPr lang="sv-SE" sz="1200" dirty="0">
              <a:solidFill>
                <a:schemeClr val="bg1"/>
              </a:solidFill>
              <a:ea typeface="Times New Roman" panose="02020603050405020304" pitchFamily="18" charset="0"/>
              <a:cs typeface="Calibri"/>
            </a:endParaRPr>
          </a:p>
          <a:p>
            <a:pPr marL="171450" lvl="1" indent="-171450" defTabSz="266700">
              <a:spcBef>
                <a:spcPct val="0"/>
              </a:spcBef>
              <a:spcAft>
                <a:spcPts val="800"/>
              </a:spcAft>
              <a:buFont typeface="Arial" panose="020B0604020202020204" pitchFamily="34" charset="0"/>
              <a:buChar char="•"/>
            </a:pPr>
            <a:r>
              <a:rPr lang="en-US" sz="1200" dirty="0">
                <a:solidFill>
                  <a:schemeClr val="bg1"/>
                </a:solidFill>
                <a:ea typeface="Times New Roman" panose="02020603050405020304" pitchFamily="18" charset="0"/>
                <a:cs typeface="Calibri"/>
              </a:rPr>
              <a:t>Responsibly integrate digital and AI-based tools into </a:t>
            </a:r>
            <a:r>
              <a:rPr lang="en-US" sz="1200" dirty="0" err="1">
                <a:solidFill>
                  <a:schemeClr val="bg1"/>
                </a:solidFill>
                <a:ea typeface="Times New Roman" panose="02020603050405020304" pitchFamily="18" charset="0"/>
                <a:cs typeface="Calibri"/>
              </a:rPr>
              <a:t>programmes</a:t>
            </a:r>
            <a:r>
              <a:rPr lang="en-US" sz="1200" dirty="0">
                <a:solidFill>
                  <a:schemeClr val="bg1"/>
                </a:solidFill>
                <a:ea typeface="Times New Roman" panose="02020603050405020304" pitchFamily="18" charset="0"/>
                <a:cs typeface="Calibri"/>
              </a:rPr>
              <a:t> and courses.</a:t>
            </a:r>
            <a:endParaRPr lang="sv-SE" sz="1200" kern="1200" dirty="0">
              <a:solidFill>
                <a:schemeClr val="bg1"/>
              </a:solidFill>
              <a:cs typeface="Calibri"/>
            </a:endParaRPr>
          </a:p>
        </p:txBody>
      </p:sp>
      <p:sp>
        <p:nvSpPr>
          <p:cNvPr id="21" name="Frihandsfigur 20">
            <a:extLst>
              <a:ext uri="{FF2B5EF4-FFF2-40B4-BE49-F238E27FC236}">
                <a16:creationId xmlns:a16="http://schemas.microsoft.com/office/drawing/2014/main" id="{6ABB23E6-482F-3F0C-779A-AA2C0CEFFA64}"/>
              </a:ext>
            </a:extLst>
          </p:cNvPr>
          <p:cNvSpPr/>
          <p:nvPr/>
        </p:nvSpPr>
        <p:spPr>
          <a:xfrm>
            <a:off x="845637" y="3013562"/>
            <a:ext cx="1695095"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31750">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Font typeface="Arial" panose="020B0604020202020204" pitchFamily="34" charset="0"/>
              <a:buNone/>
            </a:pPr>
            <a:r>
              <a:rPr lang="sv-SE" sz="1600" kern="1200" dirty="0" err="1">
                <a:ea typeface="Times New Roman" panose="02020603050405020304" pitchFamily="18" charset="0"/>
                <a:cs typeface="Calibri" panose="020F0502020204030204" pitchFamily="34" charset="0"/>
              </a:rPr>
              <a:t>One</a:t>
            </a:r>
            <a:r>
              <a:rPr lang="sv-SE" sz="1600" kern="1200" dirty="0">
                <a:ea typeface="Times New Roman" panose="02020603050405020304" pitchFamily="18" charset="0"/>
                <a:cs typeface="Calibri" panose="020F0502020204030204" pitchFamily="34" charset="0"/>
              </a:rPr>
              <a:t> SLU </a:t>
            </a:r>
            <a:br>
              <a:rPr lang="sv-SE" sz="1600" kern="1200" dirty="0">
                <a:ea typeface="Times New Roman" panose="02020603050405020304" pitchFamily="18" charset="0"/>
                <a:cs typeface="Calibri" panose="020F0502020204030204" pitchFamily="34" charset="0"/>
              </a:rPr>
            </a:br>
            <a:r>
              <a:rPr lang="sv-SE" sz="1600" kern="1200" dirty="0">
                <a:ea typeface="Times New Roman" panose="02020603050405020304" pitchFamily="18" charset="0"/>
                <a:cs typeface="Calibri" panose="020F0502020204030204" pitchFamily="34" charset="0"/>
              </a:rPr>
              <a:t>– </a:t>
            </a:r>
            <a:r>
              <a:rPr lang="sv-SE" sz="1600" kern="1200" dirty="0" err="1">
                <a:ea typeface="Times New Roman" panose="02020603050405020304" pitchFamily="18" charset="0"/>
                <a:cs typeface="Calibri" panose="020F0502020204030204" pitchFamily="34" charset="0"/>
              </a:rPr>
              <a:t>We</a:t>
            </a:r>
            <a:r>
              <a:rPr lang="sv-SE" sz="1600" kern="1200" dirty="0">
                <a:ea typeface="Times New Roman" panose="02020603050405020304" pitchFamily="18" charset="0"/>
                <a:cs typeface="Calibri" panose="020F0502020204030204" pitchFamily="34" charset="0"/>
              </a:rPr>
              <a:t> </a:t>
            </a:r>
            <a:r>
              <a:rPr lang="sv-SE" sz="1600" dirty="0">
                <a:ea typeface="Times New Roman" panose="02020603050405020304" pitchFamily="18" charset="0"/>
                <a:cs typeface="Calibri" panose="020F0502020204030204" pitchFamily="34" charset="0"/>
              </a:rPr>
              <a:t>at</a:t>
            </a:r>
            <a:r>
              <a:rPr lang="sv-SE" sz="1600" kern="1200" dirty="0">
                <a:ea typeface="Times New Roman" panose="02020603050405020304" pitchFamily="18" charset="0"/>
                <a:cs typeface="Calibri" panose="020F0502020204030204" pitchFamily="34" charset="0"/>
              </a:rPr>
              <a:t> SLU</a:t>
            </a:r>
            <a:endParaRPr lang="sv-SE" sz="1600" kern="1200" dirty="0"/>
          </a:p>
        </p:txBody>
      </p:sp>
      <p:sp>
        <p:nvSpPr>
          <p:cNvPr id="22" name="Frihandsfigur 21">
            <a:extLst>
              <a:ext uri="{FF2B5EF4-FFF2-40B4-BE49-F238E27FC236}">
                <a16:creationId xmlns:a16="http://schemas.microsoft.com/office/drawing/2014/main" id="{9E710755-CA4D-495F-7A21-7E1343624FFB}"/>
              </a:ext>
            </a:extLst>
          </p:cNvPr>
          <p:cNvSpPr/>
          <p:nvPr/>
        </p:nvSpPr>
        <p:spPr>
          <a:xfrm>
            <a:off x="3546266" y="3266514"/>
            <a:ext cx="5262411" cy="1397656"/>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78706"/>
            </a:srgbClr>
          </a:solidFill>
          <a:ln w="41275">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en-US" sz="1200" dirty="0">
                <a:solidFill>
                  <a:schemeClr val="bg1"/>
                </a:solidFill>
                <a:ea typeface="Times New Roman" panose="02020603050405020304" pitchFamily="18" charset="0"/>
                <a:cs typeface="Arial"/>
              </a:rPr>
              <a:t>Offer an inclusive work and study environment that builds pride, engagement and participation</a:t>
            </a:r>
            <a:r>
              <a:rPr lang="sv-SE" sz="1200" dirty="0">
                <a:solidFill>
                  <a:schemeClr val="bg1"/>
                </a:solidFill>
                <a:ea typeface="Times New Roman" panose="02020603050405020304" pitchFamily="18" charset="0"/>
                <a:cs typeface="Calibri"/>
              </a:rPr>
              <a:t>.</a:t>
            </a:r>
          </a:p>
          <a:p>
            <a:pPr marL="171450" lvl="1" indent="-171450" defTabSz="266700">
              <a:spcBef>
                <a:spcPct val="0"/>
              </a:spcBef>
              <a:spcAft>
                <a:spcPts val="800"/>
              </a:spcAft>
              <a:buFont typeface="Arial" panose="020B0604020202020204" pitchFamily="34" charset="0"/>
              <a:buChar char="•"/>
            </a:pPr>
            <a:r>
              <a:rPr lang="en-US" sz="1200" dirty="0">
                <a:solidFill>
                  <a:schemeClr val="bg1"/>
                </a:solidFill>
                <a:ea typeface="Times New Roman" panose="02020603050405020304" pitchFamily="18" charset="0"/>
                <a:cs typeface="Arial"/>
              </a:rPr>
              <a:t>Strengthen shared responsibility and understanding of our mission through cohesive, strategic c</a:t>
            </a:r>
            <a:r>
              <a:rPr lang="sv-SE" sz="1200" dirty="0" err="1">
                <a:solidFill>
                  <a:schemeClr val="bg1"/>
                </a:solidFill>
                <a:ea typeface="Times New Roman" panose="02020603050405020304" pitchFamily="18" charset="0"/>
                <a:cs typeface="Arial"/>
              </a:rPr>
              <a:t>ommunication</a:t>
            </a:r>
            <a:r>
              <a:rPr lang="sv-SE" sz="1200" dirty="0">
                <a:solidFill>
                  <a:schemeClr val="bg1"/>
                </a:solidFill>
                <a:ea typeface="Times New Roman" panose="02020603050405020304" pitchFamily="18" charset="0"/>
                <a:cs typeface="Arial"/>
              </a:rPr>
              <a:t>.</a:t>
            </a:r>
          </a:p>
          <a:p>
            <a:pPr marL="171450" lvl="1" indent="-171450" defTabSz="266700">
              <a:spcBef>
                <a:spcPct val="0"/>
              </a:spcBef>
              <a:spcAft>
                <a:spcPts val="800"/>
              </a:spcAft>
              <a:buFont typeface="Arial" panose="020B0604020202020204" pitchFamily="34" charset="0"/>
              <a:buChar char="•"/>
            </a:pPr>
            <a:r>
              <a:rPr lang="en-US" sz="1200" dirty="0">
                <a:solidFill>
                  <a:schemeClr val="bg1"/>
                </a:solidFill>
                <a:ea typeface="Times New Roman" panose="02020603050405020304" pitchFamily="18" charset="0"/>
                <a:cs typeface="Arial"/>
              </a:rPr>
              <a:t>Focus on the three pillars of sustainability for long-term development</a:t>
            </a:r>
            <a:r>
              <a:rPr lang="sv-SE" sz="1200" dirty="0">
                <a:solidFill>
                  <a:schemeClr val="bg1"/>
                </a:solidFill>
                <a:ea typeface="Times New Roman" panose="02020603050405020304" pitchFamily="18" charset="0"/>
                <a:cs typeface="Arial"/>
              </a:rPr>
              <a:t>.</a:t>
            </a:r>
            <a:endParaRPr lang="sv-SE" sz="1200" kern="1200" dirty="0">
              <a:solidFill>
                <a:schemeClr val="bg1"/>
              </a:solidFill>
              <a:cs typeface="Calibri"/>
            </a:endParaRPr>
          </a:p>
        </p:txBody>
      </p:sp>
      <p:sp>
        <p:nvSpPr>
          <p:cNvPr id="23" name="textruta 22">
            <a:extLst>
              <a:ext uri="{FF2B5EF4-FFF2-40B4-BE49-F238E27FC236}">
                <a16:creationId xmlns:a16="http://schemas.microsoft.com/office/drawing/2014/main" id="{2081E3C7-C0A2-B3B4-E1D4-557CA642CAC6}"/>
              </a:ext>
            </a:extLst>
          </p:cNvPr>
          <p:cNvSpPr txBox="1"/>
          <p:nvPr/>
        </p:nvSpPr>
        <p:spPr>
          <a:xfrm rot="16200000">
            <a:off x="-498248" y="2228113"/>
            <a:ext cx="1728440" cy="470334"/>
          </a:xfrm>
          <a:prstGeom prst="rect">
            <a:avLst/>
          </a:prstGeom>
          <a:noFill/>
        </p:spPr>
        <p:txBody>
          <a:bodyPr wrap="square" lIns="0" tIns="0" rIns="0" bIns="0" rtlCol="0">
            <a:noAutofit/>
          </a:bodyPr>
          <a:lstStyle/>
          <a:p>
            <a:pPr algn="ctr">
              <a:lnSpc>
                <a:spcPts val="3000"/>
              </a:lnSpc>
            </a:pPr>
            <a:r>
              <a:rPr lang="sv-SE" sz="2000" b="1" dirty="0" err="1">
                <a:solidFill>
                  <a:schemeClr val="bg1"/>
                </a:solidFill>
              </a:rPr>
              <a:t>Strategy</a:t>
            </a:r>
            <a:endParaRPr lang="sv-SE" sz="2000" b="1" dirty="0">
              <a:solidFill>
                <a:schemeClr val="bg1"/>
              </a:solidFill>
            </a:endParaRPr>
          </a:p>
        </p:txBody>
      </p:sp>
      <p:sp>
        <p:nvSpPr>
          <p:cNvPr id="29" name="textruta 28">
            <a:extLst>
              <a:ext uri="{FF2B5EF4-FFF2-40B4-BE49-F238E27FC236}">
                <a16:creationId xmlns:a16="http://schemas.microsoft.com/office/drawing/2014/main" id="{2A578119-6D8F-9963-83BF-36646F9F5E30}"/>
              </a:ext>
            </a:extLst>
          </p:cNvPr>
          <p:cNvSpPr txBox="1"/>
          <p:nvPr/>
        </p:nvSpPr>
        <p:spPr>
          <a:xfrm rot="16200000">
            <a:off x="2713729" y="669522"/>
            <a:ext cx="1083836" cy="532927"/>
          </a:xfrm>
          <a:prstGeom prst="rect">
            <a:avLst/>
          </a:prstGeom>
          <a:noFill/>
        </p:spPr>
        <p:txBody>
          <a:bodyPr wrap="square" lIns="0" tIns="0" rIns="0" bIns="0" rtlCol="0" anchor="t">
            <a:noAutofit/>
          </a:bodyPr>
          <a:lstStyle/>
          <a:p>
            <a:pPr algn="ctr">
              <a:lnSpc>
                <a:spcPts val="3000"/>
              </a:lnSpc>
            </a:pPr>
            <a:r>
              <a:rPr lang="sv-SE" sz="1400" b="1" err="1">
                <a:solidFill>
                  <a:schemeClr val="bg1"/>
                </a:solidFill>
              </a:rPr>
              <a:t>Objective</a:t>
            </a:r>
            <a:endParaRPr lang="sv-SE" sz="1400" b="1">
              <a:solidFill>
                <a:schemeClr val="bg1"/>
              </a:solidFill>
              <a:cs typeface="Arial"/>
            </a:endParaRPr>
          </a:p>
        </p:txBody>
      </p:sp>
      <p:sp>
        <p:nvSpPr>
          <p:cNvPr id="19" name="Frihandsfigur 18">
            <a:extLst>
              <a:ext uri="{FF2B5EF4-FFF2-40B4-BE49-F238E27FC236}">
                <a16:creationId xmlns:a16="http://schemas.microsoft.com/office/drawing/2014/main" id="{2E1671DD-5FF2-CCFA-8A91-D1AA149647B3}"/>
              </a:ext>
            </a:extLst>
          </p:cNvPr>
          <p:cNvSpPr/>
          <p:nvPr/>
        </p:nvSpPr>
        <p:spPr>
          <a:xfrm>
            <a:off x="1069927" y="1667512"/>
            <a:ext cx="1691028"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31750">
            <a:solidFill>
              <a:schemeClr val="accent2">
                <a:lumMod val="40000"/>
                <a:lumOff val="6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Font typeface="Arial" panose="020B0604020202020204" pitchFamily="34" charset="0"/>
              <a:buNone/>
            </a:pPr>
            <a:r>
              <a:rPr lang="en-US" sz="1600" kern="1200" dirty="0">
                <a:ea typeface="Times New Roman" panose="02020603050405020304" pitchFamily="18" charset="0"/>
                <a:cs typeface="Calibri" panose="020F0502020204030204" pitchFamily="34" charset="0"/>
              </a:rPr>
              <a:t>SLU and the data-driven present and future</a:t>
            </a:r>
            <a:endParaRPr lang="sv-SE" sz="1600" kern="1200" dirty="0"/>
          </a:p>
        </p:txBody>
      </p:sp>
      <p:sp>
        <p:nvSpPr>
          <p:cNvPr id="31" name="Vänster klammerparentes 30">
            <a:extLst>
              <a:ext uri="{FF2B5EF4-FFF2-40B4-BE49-F238E27FC236}">
                <a16:creationId xmlns:a16="http://schemas.microsoft.com/office/drawing/2014/main" id="{02D688EC-54EB-B010-DB58-84D59F5F44A8}"/>
              </a:ext>
            </a:extLst>
          </p:cNvPr>
          <p:cNvSpPr/>
          <p:nvPr/>
        </p:nvSpPr>
        <p:spPr>
          <a:xfrm>
            <a:off x="2789951" y="167862"/>
            <a:ext cx="521043" cy="1578584"/>
          </a:xfrm>
          <a:custGeom>
            <a:avLst/>
            <a:gdLst>
              <a:gd name="csX0" fmla="*/ 521043 w 521043"/>
              <a:gd name="csY0" fmla="*/ 1578584 h 1578584"/>
              <a:gd name="csX1" fmla="*/ 260521 w 521043"/>
              <a:gd name="csY1" fmla="*/ 1442456 h 1578584"/>
              <a:gd name="csX2" fmla="*/ 260522 w 521043"/>
              <a:gd name="csY2" fmla="*/ 951419 h 1578584"/>
              <a:gd name="csX3" fmla="*/ 0 w 521043"/>
              <a:gd name="csY3" fmla="*/ 815291 h 1578584"/>
              <a:gd name="csX4" fmla="*/ 260522 w 521043"/>
              <a:gd name="csY4" fmla="*/ 679163 h 1578584"/>
              <a:gd name="csX5" fmla="*/ 260522 w 521043"/>
              <a:gd name="csY5" fmla="*/ 136128 h 1578584"/>
              <a:gd name="csX6" fmla="*/ 521044 w 521043"/>
              <a:gd name="csY6" fmla="*/ 0 h 1578584"/>
              <a:gd name="csX7" fmla="*/ 521043 w 521043"/>
              <a:gd name="csY7" fmla="*/ 1578584 h 1578584"/>
              <a:gd name="csX0" fmla="*/ 521043 w 521043"/>
              <a:gd name="csY0" fmla="*/ 1578584 h 1578584"/>
              <a:gd name="csX1" fmla="*/ 260521 w 521043"/>
              <a:gd name="csY1" fmla="*/ 1442456 h 1578584"/>
              <a:gd name="csX2" fmla="*/ 260522 w 521043"/>
              <a:gd name="csY2" fmla="*/ 951419 h 1578584"/>
              <a:gd name="csX3" fmla="*/ 0 w 521043"/>
              <a:gd name="csY3" fmla="*/ 815291 h 1578584"/>
              <a:gd name="csX4" fmla="*/ 260522 w 521043"/>
              <a:gd name="csY4" fmla="*/ 679163 h 1578584"/>
              <a:gd name="csX5" fmla="*/ 260522 w 521043"/>
              <a:gd name="csY5" fmla="*/ 136128 h 1578584"/>
              <a:gd name="csX6" fmla="*/ 521044 w 521043"/>
              <a:gd name="csY6" fmla="*/ 0 h 157858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3" h="1578584" stroke="0" extrusionOk="0">
                <a:moveTo>
                  <a:pt x="521043" y="1578584"/>
                </a:moveTo>
                <a:cubicBezTo>
                  <a:pt x="375020" y="1577263"/>
                  <a:pt x="252803" y="1520534"/>
                  <a:pt x="260521" y="1442456"/>
                </a:cubicBezTo>
                <a:cubicBezTo>
                  <a:pt x="272028" y="1281199"/>
                  <a:pt x="249968" y="1115434"/>
                  <a:pt x="260522" y="951419"/>
                </a:cubicBezTo>
                <a:cubicBezTo>
                  <a:pt x="252816" y="883764"/>
                  <a:pt x="139963" y="836952"/>
                  <a:pt x="0" y="815291"/>
                </a:cubicBezTo>
                <a:cubicBezTo>
                  <a:pt x="134108" y="809944"/>
                  <a:pt x="263736" y="755880"/>
                  <a:pt x="260522" y="679163"/>
                </a:cubicBezTo>
                <a:cubicBezTo>
                  <a:pt x="243367" y="507396"/>
                  <a:pt x="258575" y="372110"/>
                  <a:pt x="260522" y="136128"/>
                </a:cubicBezTo>
                <a:cubicBezTo>
                  <a:pt x="273657" y="39571"/>
                  <a:pt x="354674" y="19763"/>
                  <a:pt x="521044" y="0"/>
                </a:cubicBezTo>
                <a:cubicBezTo>
                  <a:pt x="580355" y="536768"/>
                  <a:pt x="488089" y="1106903"/>
                  <a:pt x="521043" y="1578584"/>
                </a:cubicBezTo>
                <a:close/>
              </a:path>
              <a:path w="521043" h="1578584" fill="none" extrusionOk="0">
                <a:moveTo>
                  <a:pt x="521043" y="1578584"/>
                </a:moveTo>
                <a:cubicBezTo>
                  <a:pt x="372195" y="1568461"/>
                  <a:pt x="260817" y="1513634"/>
                  <a:pt x="260521" y="1442456"/>
                </a:cubicBezTo>
                <a:cubicBezTo>
                  <a:pt x="249663" y="1285117"/>
                  <a:pt x="256296" y="1122654"/>
                  <a:pt x="260522" y="951419"/>
                </a:cubicBezTo>
                <a:cubicBezTo>
                  <a:pt x="277593" y="888923"/>
                  <a:pt x="142708" y="843189"/>
                  <a:pt x="0" y="815291"/>
                </a:cubicBezTo>
                <a:cubicBezTo>
                  <a:pt x="148583" y="812503"/>
                  <a:pt x="252919" y="766415"/>
                  <a:pt x="260522" y="679163"/>
                </a:cubicBezTo>
                <a:cubicBezTo>
                  <a:pt x="251382" y="439145"/>
                  <a:pt x="243698" y="313424"/>
                  <a:pt x="260522" y="136128"/>
                </a:cubicBezTo>
                <a:cubicBezTo>
                  <a:pt x="260092" y="49349"/>
                  <a:pt x="382598" y="1134"/>
                  <a:pt x="521044" y="0"/>
                </a:cubicBezTo>
              </a:path>
              <a:path w="521043" h="1578584" fill="none" stroke="0" extrusionOk="0">
                <a:moveTo>
                  <a:pt x="521043" y="1578584"/>
                </a:moveTo>
                <a:cubicBezTo>
                  <a:pt x="367795" y="1567721"/>
                  <a:pt x="261532" y="1524631"/>
                  <a:pt x="260521" y="1442456"/>
                </a:cubicBezTo>
                <a:cubicBezTo>
                  <a:pt x="223090" y="1276636"/>
                  <a:pt x="265040" y="1102708"/>
                  <a:pt x="260522" y="951419"/>
                </a:cubicBezTo>
                <a:cubicBezTo>
                  <a:pt x="266979" y="896295"/>
                  <a:pt x="163539" y="795867"/>
                  <a:pt x="0" y="815291"/>
                </a:cubicBezTo>
                <a:cubicBezTo>
                  <a:pt x="149648" y="811573"/>
                  <a:pt x="252203" y="752216"/>
                  <a:pt x="260522" y="679163"/>
                </a:cubicBezTo>
                <a:cubicBezTo>
                  <a:pt x="273325" y="482518"/>
                  <a:pt x="253384" y="349255"/>
                  <a:pt x="260522" y="136128"/>
                </a:cubicBezTo>
                <a:cubicBezTo>
                  <a:pt x="236723" y="44526"/>
                  <a:pt x="350999" y="-1857"/>
                  <a:pt x="521044"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5164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7" name="textruta 36">
            <a:extLst>
              <a:ext uri="{FF2B5EF4-FFF2-40B4-BE49-F238E27FC236}">
                <a16:creationId xmlns:a16="http://schemas.microsoft.com/office/drawing/2014/main" id="{8FC77BF3-0ACC-7D63-E4A3-CAA617DAC394}"/>
              </a:ext>
            </a:extLst>
          </p:cNvPr>
          <p:cNvSpPr txBox="1"/>
          <p:nvPr/>
        </p:nvSpPr>
        <p:spPr>
          <a:xfrm rot="16200000">
            <a:off x="2812218" y="2248601"/>
            <a:ext cx="932941" cy="532927"/>
          </a:xfrm>
          <a:prstGeom prst="rect">
            <a:avLst/>
          </a:prstGeom>
          <a:noFill/>
        </p:spPr>
        <p:txBody>
          <a:bodyPr wrap="square" lIns="0" tIns="0" rIns="0" bIns="0" rtlCol="0" anchor="t">
            <a:noAutofit/>
          </a:bodyPr>
          <a:lstStyle/>
          <a:p>
            <a:pPr algn="ctr">
              <a:lnSpc>
                <a:spcPts val="3000"/>
              </a:lnSpc>
            </a:pPr>
            <a:r>
              <a:rPr lang="sv-SE" sz="1400" b="1" err="1">
                <a:solidFill>
                  <a:schemeClr val="bg1"/>
                </a:solidFill>
              </a:rPr>
              <a:t>Objective</a:t>
            </a:r>
            <a:endParaRPr lang="sv-SE" sz="1400" b="1">
              <a:solidFill>
                <a:schemeClr val="bg1"/>
              </a:solidFill>
              <a:cs typeface="Arial"/>
            </a:endParaRPr>
          </a:p>
        </p:txBody>
      </p:sp>
      <p:sp>
        <p:nvSpPr>
          <p:cNvPr id="38" name="Vänster klammerparentes 37">
            <a:extLst>
              <a:ext uri="{FF2B5EF4-FFF2-40B4-BE49-F238E27FC236}">
                <a16:creationId xmlns:a16="http://schemas.microsoft.com/office/drawing/2014/main" id="{E782FCBE-97FA-FBDA-C8FD-26E88EC8A110}"/>
              </a:ext>
            </a:extLst>
          </p:cNvPr>
          <p:cNvSpPr/>
          <p:nvPr/>
        </p:nvSpPr>
        <p:spPr>
          <a:xfrm>
            <a:off x="2791727" y="1866775"/>
            <a:ext cx="521042" cy="1293115"/>
          </a:xfrm>
          <a:custGeom>
            <a:avLst/>
            <a:gdLst>
              <a:gd name="csX0" fmla="*/ 521042 w 521042"/>
              <a:gd name="csY0" fmla="*/ 1293115 h 1293115"/>
              <a:gd name="csX1" fmla="*/ 260521 w 521042"/>
              <a:gd name="csY1" fmla="*/ 1156988 h 1293115"/>
              <a:gd name="csX2" fmla="*/ 260521 w 521042"/>
              <a:gd name="csY2" fmla="*/ 812388 h 1293115"/>
              <a:gd name="csX3" fmla="*/ 0 w 521042"/>
              <a:gd name="csY3" fmla="*/ 676261 h 1293115"/>
              <a:gd name="csX4" fmla="*/ 260521 w 521042"/>
              <a:gd name="csY4" fmla="*/ 540134 h 1293115"/>
              <a:gd name="csX5" fmla="*/ 260521 w 521042"/>
              <a:gd name="csY5" fmla="*/ 136127 h 1293115"/>
              <a:gd name="csX6" fmla="*/ 521042 w 521042"/>
              <a:gd name="csY6" fmla="*/ 0 h 1293115"/>
              <a:gd name="csX7" fmla="*/ 521042 w 521042"/>
              <a:gd name="csY7" fmla="*/ 672420 h 1293115"/>
              <a:gd name="csX8" fmla="*/ 521042 w 521042"/>
              <a:gd name="csY8" fmla="*/ 1293115 h 1293115"/>
              <a:gd name="csX0" fmla="*/ 521042 w 521042"/>
              <a:gd name="csY0" fmla="*/ 1293115 h 1293115"/>
              <a:gd name="csX1" fmla="*/ 260521 w 521042"/>
              <a:gd name="csY1" fmla="*/ 1156988 h 1293115"/>
              <a:gd name="csX2" fmla="*/ 260521 w 521042"/>
              <a:gd name="csY2" fmla="*/ 812388 h 1293115"/>
              <a:gd name="csX3" fmla="*/ 0 w 521042"/>
              <a:gd name="csY3" fmla="*/ 676261 h 1293115"/>
              <a:gd name="csX4" fmla="*/ 260521 w 521042"/>
              <a:gd name="csY4" fmla="*/ 540134 h 1293115"/>
              <a:gd name="csX5" fmla="*/ 260521 w 521042"/>
              <a:gd name="csY5" fmla="*/ 136127 h 1293115"/>
              <a:gd name="csX6" fmla="*/ 521042 w 521042"/>
              <a:gd name="csY6" fmla="*/ 0 h 129311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2" h="1293115" stroke="0" extrusionOk="0">
                <a:moveTo>
                  <a:pt x="521042" y="1293115"/>
                </a:moveTo>
                <a:cubicBezTo>
                  <a:pt x="375019" y="1291794"/>
                  <a:pt x="252803" y="1235066"/>
                  <a:pt x="260521" y="1156988"/>
                </a:cubicBezTo>
                <a:cubicBezTo>
                  <a:pt x="255274" y="1075804"/>
                  <a:pt x="273920" y="959549"/>
                  <a:pt x="260521" y="812388"/>
                </a:cubicBezTo>
                <a:cubicBezTo>
                  <a:pt x="246297" y="726388"/>
                  <a:pt x="141855" y="680422"/>
                  <a:pt x="0" y="676261"/>
                </a:cubicBezTo>
                <a:cubicBezTo>
                  <a:pt x="144115" y="694502"/>
                  <a:pt x="256673" y="602920"/>
                  <a:pt x="260521" y="540134"/>
                </a:cubicBezTo>
                <a:cubicBezTo>
                  <a:pt x="279988" y="403124"/>
                  <a:pt x="240346" y="290377"/>
                  <a:pt x="260521" y="136127"/>
                </a:cubicBezTo>
                <a:cubicBezTo>
                  <a:pt x="241920" y="78459"/>
                  <a:pt x="375571" y="-15155"/>
                  <a:pt x="521042" y="0"/>
                </a:cubicBezTo>
                <a:cubicBezTo>
                  <a:pt x="547498" y="218262"/>
                  <a:pt x="533639" y="494257"/>
                  <a:pt x="521042" y="672420"/>
                </a:cubicBezTo>
                <a:cubicBezTo>
                  <a:pt x="508445" y="850583"/>
                  <a:pt x="496045" y="1051991"/>
                  <a:pt x="521042" y="1293115"/>
                </a:cubicBezTo>
                <a:close/>
              </a:path>
              <a:path w="521042" h="1293115" fill="none" extrusionOk="0">
                <a:moveTo>
                  <a:pt x="521042" y="1293115"/>
                </a:moveTo>
                <a:cubicBezTo>
                  <a:pt x="371302" y="1303590"/>
                  <a:pt x="266450" y="1236575"/>
                  <a:pt x="260521" y="1156988"/>
                </a:cubicBezTo>
                <a:cubicBezTo>
                  <a:pt x="276864" y="1080765"/>
                  <a:pt x="251979" y="955583"/>
                  <a:pt x="260521" y="812388"/>
                </a:cubicBezTo>
                <a:cubicBezTo>
                  <a:pt x="270082" y="735184"/>
                  <a:pt x="146722" y="703228"/>
                  <a:pt x="0" y="676261"/>
                </a:cubicBezTo>
                <a:cubicBezTo>
                  <a:pt x="155686" y="672291"/>
                  <a:pt x="259990" y="600992"/>
                  <a:pt x="260521" y="540134"/>
                </a:cubicBezTo>
                <a:cubicBezTo>
                  <a:pt x="261381" y="438442"/>
                  <a:pt x="262987" y="327248"/>
                  <a:pt x="260521" y="136127"/>
                </a:cubicBezTo>
                <a:cubicBezTo>
                  <a:pt x="257344" y="70540"/>
                  <a:pt x="373134" y="8081"/>
                  <a:pt x="521042" y="0"/>
                </a:cubicBezTo>
              </a:path>
              <a:path w="521042" h="1293115" fill="none" stroke="0" extrusionOk="0">
                <a:moveTo>
                  <a:pt x="521042" y="1293115"/>
                </a:moveTo>
                <a:cubicBezTo>
                  <a:pt x="382381" y="1297384"/>
                  <a:pt x="267010" y="1241829"/>
                  <a:pt x="260521" y="1156988"/>
                </a:cubicBezTo>
                <a:cubicBezTo>
                  <a:pt x="266249" y="1043308"/>
                  <a:pt x="267828" y="946450"/>
                  <a:pt x="260521" y="812388"/>
                </a:cubicBezTo>
                <a:cubicBezTo>
                  <a:pt x="247784" y="733948"/>
                  <a:pt x="149792" y="668924"/>
                  <a:pt x="0" y="676261"/>
                </a:cubicBezTo>
                <a:cubicBezTo>
                  <a:pt x="135753" y="673119"/>
                  <a:pt x="255767" y="603460"/>
                  <a:pt x="260521" y="540134"/>
                </a:cubicBezTo>
                <a:cubicBezTo>
                  <a:pt x="263637" y="395533"/>
                  <a:pt x="246094" y="217842"/>
                  <a:pt x="260521" y="136127"/>
                </a:cubicBezTo>
                <a:cubicBezTo>
                  <a:pt x="261850" y="42964"/>
                  <a:pt x="363453" y="8004"/>
                  <a:pt x="521042"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5229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0" name="textruta 39">
            <a:extLst>
              <a:ext uri="{FF2B5EF4-FFF2-40B4-BE49-F238E27FC236}">
                <a16:creationId xmlns:a16="http://schemas.microsoft.com/office/drawing/2014/main" id="{EC84A465-0C17-8F2A-6873-9367F96E39F1}"/>
              </a:ext>
            </a:extLst>
          </p:cNvPr>
          <p:cNvSpPr txBox="1"/>
          <p:nvPr/>
        </p:nvSpPr>
        <p:spPr>
          <a:xfrm rot="16200000">
            <a:off x="2764368" y="3703191"/>
            <a:ext cx="1028644" cy="532927"/>
          </a:xfrm>
          <a:prstGeom prst="rect">
            <a:avLst/>
          </a:prstGeom>
          <a:noFill/>
        </p:spPr>
        <p:txBody>
          <a:bodyPr wrap="square" lIns="0" tIns="0" rIns="0" bIns="0" rtlCol="0" anchor="t">
            <a:noAutofit/>
          </a:bodyPr>
          <a:lstStyle/>
          <a:p>
            <a:pPr algn="ctr">
              <a:lnSpc>
                <a:spcPts val="3000"/>
              </a:lnSpc>
            </a:pPr>
            <a:r>
              <a:rPr lang="sv-SE" sz="1400" b="1" err="1">
                <a:solidFill>
                  <a:schemeClr val="bg1"/>
                </a:solidFill>
              </a:rPr>
              <a:t>Objective</a:t>
            </a:r>
            <a:endParaRPr lang="sv-SE" sz="1400" b="1">
              <a:solidFill>
                <a:schemeClr val="bg1"/>
              </a:solidFill>
              <a:cs typeface="Arial"/>
            </a:endParaRPr>
          </a:p>
        </p:txBody>
      </p:sp>
      <p:sp>
        <p:nvSpPr>
          <p:cNvPr id="41" name="Vänster klammerparentes 40">
            <a:extLst>
              <a:ext uri="{FF2B5EF4-FFF2-40B4-BE49-F238E27FC236}">
                <a16:creationId xmlns:a16="http://schemas.microsoft.com/office/drawing/2014/main" id="{CAD8714C-587A-371A-6ED1-5718D33B6BBC}"/>
              </a:ext>
            </a:extLst>
          </p:cNvPr>
          <p:cNvSpPr/>
          <p:nvPr/>
        </p:nvSpPr>
        <p:spPr>
          <a:xfrm>
            <a:off x="2796956" y="3271378"/>
            <a:ext cx="521043" cy="1394101"/>
          </a:xfrm>
          <a:custGeom>
            <a:avLst/>
            <a:gdLst>
              <a:gd name="csX0" fmla="*/ 521043 w 521043"/>
              <a:gd name="csY0" fmla="*/ 1394101 h 1394101"/>
              <a:gd name="csX1" fmla="*/ 260521 w 521043"/>
              <a:gd name="csY1" fmla="*/ 1257973 h 1394101"/>
              <a:gd name="csX2" fmla="*/ 260522 w 521043"/>
              <a:gd name="csY2" fmla="*/ 810413 h 1394101"/>
              <a:gd name="csX3" fmla="*/ 0 w 521043"/>
              <a:gd name="csY3" fmla="*/ 674285 h 1394101"/>
              <a:gd name="csX4" fmla="*/ 260522 w 521043"/>
              <a:gd name="csY4" fmla="*/ 538157 h 1394101"/>
              <a:gd name="csX5" fmla="*/ 260522 w 521043"/>
              <a:gd name="csY5" fmla="*/ 136128 h 1394101"/>
              <a:gd name="csX6" fmla="*/ 521044 w 521043"/>
              <a:gd name="csY6" fmla="*/ 0 h 1394101"/>
              <a:gd name="csX7" fmla="*/ 521043 w 521043"/>
              <a:gd name="csY7" fmla="*/ 1394101 h 1394101"/>
              <a:gd name="csX0" fmla="*/ 521043 w 521043"/>
              <a:gd name="csY0" fmla="*/ 1394101 h 1394101"/>
              <a:gd name="csX1" fmla="*/ 260521 w 521043"/>
              <a:gd name="csY1" fmla="*/ 1257973 h 1394101"/>
              <a:gd name="csX2" fmla="*/ 260522 w 521043"/>
              <a:gd name="csY2" fmla="*/ 810413 h 1394101"/>
              <a:gd name="csX3" fmla="*/ 0 w 521043"/>
              <a:gd name="csY3" fmla="*/ 674285 h 1394101"/>
              <a:gd name="csX4" fmla="*/ 260522 w 521043"/>
              <a:gd name="csY4" fmla="*/ 538157 h 1394101"/>
              <a:gd name="csX5" fmla="*/ 260522 w 521043"/>
              <a:gd name="csY5" fmla="*/ 136128 h 1394101"/>
              <a:gd name="csX6" fmla="*/ 521044 w 521043"/>
              <a:gd name="csY6" fmla="*/ 0 h 139410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3" h="1394101" stroke="0" extrusionOk="0">
                <a:moveTo>
                  <a:pt x="521043" y="1394101"/>
                </a:moveTo>
                <a:cubicBezTo>
                  <a:pt x="375020" y="1392780"/>
                  <a:pt x="252803" y="1336051"/>
                  <a:pt x="260521" y="1257973"/>
                </a:cubicBezTo>
                <a:cubicBezTo>
                  <a:pt x="278465" y="1112564"/>
                  <a:pt x="241584" y="960202"/>
                  <a:pt x="260522" y="810413"/>
                </a:cubicBezTo>
                <a:cubicBezTo>
                  <a:pt x="252816" y="742758"/>
                  <a:pt x="139963" y="695946"/>
                  <a:pt x="0" y="674285"/>
                </a:cubicBezTo>
                <a:cubicBezTo>
                  <a:pt x="134108" y="668938"/>
                  <a:pt x="263736" y="614874"/>
                  <a:pt x="260522" y="538157"/>
                </a:cubicBezTo>
                <a:cubicBezTo>
                  <a:pt x="251085" y="420677"/>
                  <a:pt x="265798" y="220590"/>
                  <a:pt x="260522" y="136128"/>
                </a:cubicBezTo>
                <a:cubicBezTo>
                  <a:pt x="273657" y="39571"/>
                  <a:pt x="354674" y="19763"/>
                  <a:pt x="521044" y="0"/>
                </a:cubicBezTo>
                <a:cubicBezTo>
                  <a:pt x="595068" y="477895"/>
                  <a:pt x="479631" y="997907"/>
                  <a:pt x="521043" y="1394101"/>
                </a:cubicBezTo>
                <a:close/>
              </a:path>
              <a:path w="521043" h="1394101" fill="none" extrusionOk="0">
                <a:moveTo>
                  <a:pt x="521043" y="1394101"/>
                </a:moveTo>
                <a:cubicBezTo>
                  <a:pt x="372195" y="1383978"/>
                  <a:pt x="260817" y="1329151"/>
                  <a:pt x="260521" y="1257973"/>
                </a:cubicBezTo>
                <a:cubicBezTo>
                  <a:pt x="228452" y="1127511"/>
                  <a:pt x="256652" y="966519"/>
                  <a:pt x="260522" y="810413"/>
                </a:cubicBezTo>
                <a:cubicBezTo>
                  <a:pt x="277593" y="747917"/>
                  <a:pt x="142708" y="702183"/>
                  <a:pt x="0" y="674285"/>
                </a:cubicBezTo>
                <a:cubicBezTo>
                  <a:pt x="148583" y="671497"/>
                  <a:pt x="252919" y="625409"/>
                  <a:pt x="260522" y="538157"/>
                </a:cubicBezTo>
                <a:cubicBezTo>
                  <a:pt x="257391" y="415023"/>
                  <a:pt x="246576" y="319694"/>
                  <a:pt x="260522" y="136128"/>
                </a:cubicBezTo>
                <a:cubicBezTo>
                  <a:pt x="260092" y="49349"/>
                  <a:pt x="382598" y="1134"/>
                  <a:pt x="521044" y="0"/>
                </a:cubicBezTo>
              </a:path>
              <a:path w="521043" h="1394101" fill="none" stroke="0" extrusionOk="0">
                <a:moveTo>
                  <a:pt x="521043" y="1394101"/>
                </a:moveTo>
                <a:cubicBezTo>
                  <a:pt x="367795" y="1383238"/>
                  <a:pt x="261532" y="1340148"/>
                  <a:pt x="260521" y="1257973"/>
                </a:cubicBezTo>
                <a:cubicBezTo>
                  <a:pt x="251918" y="1108294"/>
                  <a:pt x="271837" y="928572"/>
                  <a:pt x="260522" y="810413"/>
                </a:cubicBezTo>
                <a:cubicBezTo>
                  <a:pt x="266979" y="755289"/>
                  <a:pt x="163539" y="654861"/>
                  <a:pt x="0" y="674285"/>
                </a:cubicBezTo>
                <a:cubicBezTo>
                  <a:pt x="149648" y="670567"/>
                  <a:pt x="252203" y="611210"/>
                  <a:pt x="260522" y="538157"/>
                </a:cubicBezTo>
                <a:cubicBezTo>
                  <a:pt x="258521" y="341386"/>
                  <a:pt x="268732" y="301428"/>
                  <a:pt x="260522" y="136128"/>
                </a:cubicBezTo>
                <a:cubicBezTo>
                  <a:pt x="236723" y="44526"/>
                  <a:pt x="350999" y="-1857"/>
                  <a:pt x="521044"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4836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48" name="Rak 47">
            <a:extLst>
              <a:ext uri="{FF2B5EF4-FFF2-40B4-BE49-F238E27FC236}">
                <a16:creationId xmlns:a16="http://schemas.microsoft.com/office/drawing/2014/main" id="{B1A2C108-C404-B5BD-E71E-4CAB34B223E0}"/>
              </a:ext>
            </a:extLst>
          </p:cNvPr>
          <p:cNvCxnSpPr>
            <a:cxnSpLocks/>
          </p:cNvCxnSpPr>
          <p:nvPr/>
        </p:nvCxnSpPr>
        <p:spPr>
          <a:xfrm flipV="1">
            <a:off x="488517" y="1254927"/>
            <a:ext cx="397739" cy="196683"/>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Rak 50">
            <a:extLst>
              <a:ext uri="{FF2B5EF4-FFF2-40B4-BE49-F238E27FC236}">
                <a16:creationId xmlns:a16="http://schemas.microsoft.com/office/drawing/2014/main" id="{873739B6-F8E0-9468-E256-0B5110E426BE}"/>
              </a:ext>
            </a:extLst>
          </p:cNvPr>
          <p:cNvCxnSpPr>
            <a:cxnSpLocks/>
            <a:stCxn id="19" idx="0"/>
          </p:cNvCxnSpPr>
          <p:nvPr/>
        </p:nvCxnSpPr>
        <p:spPr>
          <a:xfrm flipH="1">
            <a:off x="693917" y="2517959"/>
            <a:ext cx="376010" cy="0"/>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Rak 52">
            <a:extLst>
              <a:ext uri="{FF2B5EF4-FFF2-40B4-BE49-F238E27FC236}">
                <a16:creationId xmlns:a16="http://schemas.microsoft.com/office/drawing/2014/main" id="{7430C419-762F-1F9C-0BD0-14696DADB9B5}"/>
              </a:ext>
            </a:extLst>
          </p:cNvPr>
          <p:cNvCxnSpPr>
            <a:cxnSpLocks/>
          </p:cNvCxnSpPr>
          <p:nvPr/>
        </p:nvCxnSpPr>
        <p:spPr>
          <a:xfrm flipH="1" flipV="1">
            <a:off x="531019" y="3427367"/>
            <a:ext cx="355237" cy="191433"/>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upp 2">
            <a:extLst>
              <a:ext uri="{FF2B5EF4-FFF2-40B4-BE49-F238E27FC236}">
                <a16:creationId xmlns:a16="http://schemas.microsoft.com/office/drawing/2014/main" id="{D3DB33C2-1CCB-65B9-F00C-72BC8BF4F895}"/>
              </a:ext>
            </a:extLst>
          </p:cNvPr>
          <p:cNvGrpSpPr/>
          <p:nvPr/>
        </p:nvGrpSpPr>
        <p:grpSpPr>
          <a:xfrm rot="16200000">
            <a:off x="4266672" y="1582933"/>
            <a:ext cx="278950" cy="6742876"/>
            <a:chOff x="1581641" y="3094029"/>
            <a:chExt cx="7294944" cy="668209"/>
          </a:xfrm>
        </p:grpSpPr>
        <p:sp>
          <p:nvSpPr>
            <p:cNvPr id="4" name="Rektangel 3">
              <a:extLst>
                <a:ext uri="{FF2B5EF4-FFF2-40B4-BE49-F238E27FC236}">
                  <a16:creationId xmlns:a16="http://schemas.microsoft.com/office/drawing/2014/main" id="{80ABC3CB-13FD-7088-6D7D-581F7F14DCFA}"/>
                </a:ext>
              </a:extLst>
            </p:cNvPr>
            <p:cNvSpPr/>
            <p:nvPr/>
          </p:nvSpPr>
          <p:spPr>
            <a:xfrm>
              <a:off x="1918607" y="3095257"/>
              <a:ext cx="6621012" cy="66698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sv-SE" sz="2400">
                <a:cs typeface="Arial"/>
              </a:endParaRPr>
            </a:p>
          </p:txBody>
        </p:sp>
        <p:sp>
          <p:nvSpPr>
            <p:cNvPr id="5" name="Triangel 43">
              <a:extLst>
                <a:ext uri="{FF2B5EF4-FFF2-40B4-BE49-F238E27FC236}">
                  <a16:creationId xmlns:a16="http://schemas.microsoft.com/office/drawing/2014/main" id="{F8E58A14-EE52-C5F6-CE8E-CCCEECB5C9FA}"/>
                </a:ext>
              </a:extLst>
            </p:cNvPr>
            <p:cNvSpPr/>
            <p:nvPr/>
          </p:nvSpPr>
          <p:spPr>
            <a:xfrm rot="5400000">
              <a:off x="8374612" y="3259036"/>
              <a:ext cx="666980"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Triangel 44">
              <a:extLst>
                <a:ext uri="{FF2B5EF4-FFF2-40B4-BE49-F238E27FC236}">
                  <a16:creationId xmlns:a16="http://schemas.microsoft.com/office/drawing/2014/main" id="{E4D74F7E-1B6E-991B-1F8A-A9271E1C1D0F}"/>
                </a:ext>
              </a:extLst>
            </p:cNvPr>
            <p:cNvSpPr/>
            <p:nvPr/>
          </p:nvSpPr>
          <p:spPr>
            <a:xfrm rot="16200000">
              <a:off x="1416634" y="3259036"/>
              <a:ext cx="666980"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sp>
        <p:nvSpPr>
          <p:cNvPr id="13" name="textruta 12">
            <a:extLst>
              <a:ext uri="{FF2B5EF4-FFF2-40B4-BE49-F238E27FC236}">
                <a16:creationId xmlns:a16="http://schemas.microsoft.com/office/drawing/2014/main" id="{E5E6AC92-8659-35EF-4919-065399DAA160}"/>
              </a:ext>
            </a:extLst>
          </p:cNvPr>
          <p:cNvSpPr txBox="1"/>
          <p:nvPr/>
        </p:nvSpPr>
        <p:spPr>
          <a:xfrm rot="16200000">
            <a:off x="4140162" y="1897492"/>
            <a:ext cx="312293" cy="6187656"/>
          </a:xfrm>
          <a:prstGeom prst="rect">
            <a:avLst/>
          </a:prstGeom>
          <a:noFill/>
        </p:spPr>
        <p:txBody>
          <a:bodyPr vert="vert" wrap="square" lIns="0" tIns="0" rIns="0" bIns="0" rtlCol="0" anchor="t">
            <a:noAutofit/>
          </a:bodyPr>
          <a:lstStyle/>
          <a:p>
            <a:pPr algn="ctr"/>
            <a:r>
              <a:rPr lang="sv-SE" sz="1600" dirty="0" err="1">
                <a:solidFill>
                  <a:schemeClr val="bg1"/>
                </a:solidFill>
              </a:rPr>
              <a:t>Quality</a:t>
            </a:r>
            <a:r>
              <a:rPr lang="sv-SE" sz="1600" i="1" dirty="0">
                <a:solidFill>
                  <a:schemeClr val="accent5">
                    <a:lumMod val="40000"/>
                    <a:lumOff val="60000"/>
                  </a:schemeClr>
                </a:solidFill>
              </a:rPr>
              <a:t>  •  </a:t>
            </a:r>
            <a:r>
              <a:rPr lang="sv-SE" sz="1600" dirty="0" err="1">
                <a:solidFill>
                  <a:schemeClr val="bg1"/>
                </a:solidFill>
              </a:rPr>
              <a:t>Resource</a:t>
            </a:r>
            <a:r>
              <a:rPr lang="sv-SE" sz="1600" dirty="0">
                <a:solidFill>
                  <a:schemeClr val="bg1"/>
                </a:solidFill>
              </a:rPr>
              <a:t> </a:t>
            </a:r>
            <a:r>
              <a:rPr lang="sv-SE" sz="1600" dirty="0" err="1">
                <a:solidFill>
                  <a:schemeClr val="bg1"/>
                </a:solidFill>
              </a:rPr>
              <a:t>efficiency</a:t>
            </a:r>
            <a:endParaRPr lang="sv-SE" sz="1600" dirty="0">
              <a:solidFill>
                <a:schemeClr val="bg1"/>
              </a:solidFill>
            </a:endParaRPr>
          </a:p>
        </p:txBody>
      </p:sp>
      <p:sp>
        <p:nvSpPr>
          <p:cNvPr id="14" name="Triangel 43">
            <a:extLst>
              <a:ext uri="{FF2B5EF4-FFF2-40B4-BE49-F238E27FC236}">
                <a16:creationId xmlns:a16="http://schemas.microsoft.com/office/drawing/2014/main" id="{CF5DD070-7246-A130-A06C-4848432F3188}"/>
              </a:ext>
            </a:extLst>
          </p:cNvPr>
          <p:cNvSpPr/>
          <p:nvPr/>
        </p:nvSpPr>
        <p:spPr>
          <a:xfrm rot="5400000">
            <a:off x="7757666" y="4847502"/>
            <a:ext cx="246741" cy="213554"/>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Triangel 43">
            <a:extLst>
              <a:ext uri="{FF2B5EF4-FFF2-40B4-BE49-F238E27FC236}">
                <a16:creationId xmlns:a16="http://schemas.microsoft.com/office/drawing/2014/main" id="{7835EE84-73F4-A2AE-2191-E2B86B4F1187}"/>
              </a:ext>
            </a:extLst>
          </p:cNvPr>
          <p:cNvSpPr/>
          <p:nvPr/>
        </p:nvSpPr>
        <p:spPr>
          <a:xfrm rot="16200000">
            <a:off x="817447" y="4847591"/>
            <a:ext cx="253181" cy="213554"/>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39861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MiasPPT" id="{B12F7914-3E0C-E64F-822A-1B8B4F38B3C2}" vid="{D3B9C1FD-9411-AB4D-97DC-37126BC40094}"/>
    </a:ext>
  </a:extLst>
</a:theme>
</file>

<file path=ppt/theme/theme2.xml><?xml version="1.0" encoding="utf-8"?>
<a:theme xmlns:a="http://schemas.openxmlformats.org/drawingml/2006/main" name="2_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Presentation1" id="{56BA4DA8-4D09-4902-AD10-C80AFAE232E5}" vid="{18C46840-72BA-4CAB-9F76-5A7FF60BD07F}"/>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f4a233b-7a12-4aef-a123-83eb26212a97">
      <Terms xmlns="http://schemas.microsoft.com/office/infopath/2007/PartnerControls"/>
    </lcf76f155ced4ddcb4097134ff3c332f>
    <TaxCatchAll xmlns="c39a19f4-2ba2-4abb-91bb-57cfce732fa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E7A6364BB113244A7FB230BBE82D715" ma:contentTypeVersion="10" ma:contentTypeDescription="Skapa ett nytt dokument." ma:contentTypeScope="" ma:versionID="7560df44127e374e3929eedd5a735d5d">
  <xsd:schema xmlns:xsd="http://www.w3.org/2001/XMLSchema" xmlns:xs="http://www.w3.org/2001/XMLSchema" xmlns:p="http://schemas.microsoft.com/office/2006/metadata/properties" xmlns:ns2="ef4a233b-7a12-4aef-a123-83eb26212a97" xmlns:ns3="c39a19f4-2ba2-4abb-91bb-57cfce732fa2" targetNamespace="http://schemas.microsoft.com/office/2006/metadata/properties" ma:root="true" ma:fieldsID="c463488605eaec1600424e653f276225" ns2:_="" ns3:_="">
    <xsd:import namespace="ef4a233b-7a12-4aef-a123-83eb26212a97"/>
    <xsd:import namespace="c39a19f4-2ba2-4abb-91bb-57cfce732f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4a233b-7a12-4aef-a123-83eb26212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9a19f4-2ba2-4abb-91bb-57cfce732fa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5eeeb9-516c-4c0b-b574-de904420ef03}" ma:internalName="TaxCatchAll" ma:showField="CatchAllData" ma:web="c39a19f4-2ba2-4abb-91bb-57cfce73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36961A-E0AC-4887-A6EC-42D747509DA9}">
  <ds:schemaRefs>
    <ds:schemaRef ds:uri="http://schemas.openxmlformats.org/package/2006/metadata/core-properties"/>
    <ds:schemaRef ds:uri="http://purl.org/dc/elements/1.1/"/>
    <ds:schemaRef ds:uri="c39a19f4-2ba2-4abb-91bb-57cfce732fa2"/>
    <ds:schemaRef ds:uri="http://schemas.microsoft.com/office/2006/documentManagement/types"/>
    <ds:schemaRef ds:uri="http://www.w3.org/XML/1998/namespace"/>
    <ds:schemaRef ds:uri="http://purl.org/dc/terms/"/>
    <ds:schemaRef ds:uri="http://schemas.microsoft.com/office/infopath/2007/PartnerControls"/>
    <ds:schemaRef ds:uri="ef4a233b-7a12-4aef-a123-83eb26212a9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8195573-4B62-46CB-BCDC-D28CEE843A30}">
  <ds:schemaRefs>
    <ds:schemaRef ds:uri="c39a19f4-2ba2-4abb-91bb-57cfce732fa2"/>
    <ds:schemaRef ds:uri="ef4a233b-7a12-4aef-a123-83eb26212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4E9552-696C-4317-9B64-3ECD299FCE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SLU_Mall_2012</Template>
  <TotalTime>689</TotalTime>
  <Words>1800</Words>
  <Application>Microsoft Office PowerPoint</Application>
  <PresentationFormat>Bildspel på skärmen (16:9)</PresentationFormat>
  <Paragraphs>149</Paragraphs>
  <Slides>26</Slides>
  <Notes>26</Notes>
  <HiddenSlides>1</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26</vt:i4>
      </vt:variant>
    </vt:vector>
  </HeadingPairs>
  <TitlesOfParts>
    <vt:vector size="31" baseType="lpstr">
      <vt:lpstr>Arial</vt:lpstr>
      <vt:lpstr>Calibri</vt:lpstr>
      <vt:lpstr>Times New Roman</vt:lpstr>
      <vt:lpstr>SLU mallsidor</vt:lpstr>
      <vt:lpstr>2_SLU mallsidor</vt:lpstr>
      <vt:lpstr>How to use this presentation</vt:lpstr>
      <vt:lpstr>SLU´s strategy 2026–2030</vt:lpstr>
      <vt:lpstr>What the  strategy is …</vt:lpstr>
      <vt:lpstr>PowerPoint-presentation</vt:lpstr>
      <vt:lpstr>PowerPoint-presentation</vt:lpstr>
      <vt:lpstr>PowerPoint-presentation</vt:lpstr>
      <vt:lpstr>PowerPoint-presentation</vt:lpstr>
      <vt:lpstr>SLU´s strategy 2026–2030</vt:lpstr>
      <vt:lpstr>PowerPoint-presentation</vt:lpstr>
      <vt:lpstr>SLU´s   next steps     towards sustainable development</vt:lpstr>
      <vt:lpstr>SLU's next steps towards sustainable development</vt:lpstr>
      <vt:lpstr>SLU's next steps towards sustainable development</vt:lpstr>
      <vt:lpstr>SLU’s next step towards sustainable development</vt:lpstr>
      <vt:lpstr>PowerPoint-presentation</vt:lpstr>
      <vt:lpstr>SLU and the data-driven present and future</vt:lpstr>
      <vt:lpstr>SLU and the data-driven present and future</vt:lpstr>
      <vt:lpstr>SLU and the data-driven present and future</vt:lpstr>
      <vt:lpstr>PowerPoint-presentation</vt:lpstr>
      <vt:lpstr>One SLU – We at SLU</vt:lpstr>
      <vt:lpstr>One SLU – We at SLU</vt:lpstr>
      <vt:lpstr>One SLU – We at SLU</vt:lpstr>
      <vt:lpstr>SLU´s strategy 2026–2030</vt:lpstr>
      <vt:lpstr>PowerPoint-presentation</vt:lpstr>
      <vt:lpstr>PowerPoint-presentation</vt:lpstr>
      <vt:lpstr>PowerPoint-presentation</vt:lpstr>
      <vt:lpstr>SLU´s strategy 2026–2030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SLU</dc:creator>
  <cp:lastModifiedBy>Anna Bleckert</cp:lastModifiedBy>
  <cp:revision>41</cp:revision>
  <dcterms:created xsi:type="dcterms:W3CDTF">2019-10-02T23:18:42Z</dcterms:created>
  <dcterms:modified xsi:type="dcterms:W3CDTF">2026-03-18T08:12:15Z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0x0101002E7A6364BB113244A7FB230BBE82D715</vt:lpwstr>
  </property>
  <property fmtid="{D5CDD505-2E9C-101B-9397-08002B2CF9AE}" pid="3" name="MediaServiceImageTags">
    <vt:lpwstr/>
  </property>
</Properties>
</file>