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4"/>
    <p:sldMasterId id="2147483784" r:id="rId5"/>
  </p:sldMasterIdLst>
  <p:notesMasterIdLst>
    <p:notesMasterId r:id="rId32"/>
  </p:notesMasterIdLst>
  <p:sldIdLst>
    <p:sldId id="809" r:id="rId6"/>
    <p:sldId id="798" r:id="rId7"/>
    <p:sldId id="826" r:id="rId8"/>
    <p:sldId id="268" r:id="rId9"/>
    <p:sldId id="768" r:id="rId10"/>
    <p:sldId id="784" r:id="rId11"/>
    <p:sldId id="834" r:id="rId12"/>
    <p:sldId id="827" r:id="rId13"/>
    <p:sldId id="836" r:id="rId14"/>
    <p:sldId id="821" r:id="rId15"/>
    <p:sldId id="816" r:id="rId16"/>
    <p:sldId id="817" r:id="rId17"/>
    <p:sldId id="818" r:id="rId18"/>
    <p:sldId id="815" r:id="rId19"/>
    <p:sldId id="828" r:id="rId20"/>
    <p:sldId id="829" r:id="rId21"/>
    <p:sldId id="830" r:id="rId22"/>
    <p:sldId id="803" r:id="rId23"/>
    <p:sldId id="831" r:id="rId24"/>
    <p:sldId id="832" r:id="rId25"/>
    <p:sldId id="833" r:id="rId26"/>
    <p:sldId id="799" r:id="rId27"/>
    <p:sldId id="732" r:id="rId28"/>
    <p:sldId id="767" r:id="rId29"/>
    <p:sldId id="733" r:id="rId30"/>
    <p:sldId id="800" r:id="rId31"/>
  </p:sldIdLst>
  <p:sldSz cx="9144000" cy="5143500" type="screen16x9"/>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46602928-769F-408F-A84C-04FC5A81632E}">
          <p14:sldIdLst>
            <p14:sldId id="809"/>
            <p14:sldId id="798"/>
            <p14:sldId id="826"/>
            <p14:sldId id="268"/>
            <p14:sldId id="768"/>
            <p14:sldId id="784"/>
            <p14:sldId id="834"/>
            <p14:sldId id="827"/>
            <p14:sldId id="836"/>
            <p14:sldId id="821"/>
            <p14:sldId id="816"/>
            <p14:sldId id="817"/>
            <p14:sldId id="818"/>
            <p14:sldId id="815"/>
            <p14:sldId id="828"/>
            <p14:sldId id="829"/>
            <p14:sldId id="830"/>
            <p14:sldId id="803"/>
            <p14:sldId id="831"/>
            <p14:sldId id="832"/>
            <p14:sldId id="833"/>
            <p14:sldId id="799"/>
            <p14:sldId id="732"/>
            <p14:sldId id="767"/>
            <p14:sldId id="733"/>
            <p14:sldId id="80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EE8128-B62B-ABBD-08EE-5929439DBB86}" name="Maria Capandegui Widén" initials="MCW" userId="S::Maria.Widen@slu.se::5cfab991-0bf4-4ff9-9acf-5927e46d344a" providerId="AD"/>
  <p188:author id="{02C30450-D269-5CB0-BD15-1229B6256E20}" name="Anna Bleckert" initials="AB" userId="S::anna.bleckert@slu.se::80ed0ce7-9cb1-4c25-8105-d68b4e2eb39c" providerId="AD"/>
  <p188:author id="{9E8DFF6E-048B-5C53-B683-25DCF1844229}" name="Michael Kvick" initials="MK" userId="S::michael.kvick@slu.se::693c00f9-9957-403f-a075-83a80cc88b77" providerId="AD"/>
  <p188:author id="{9701738E-3678-A0A3-C7DA-807F1016B72B}" name="Caroline Carlström" initials="CC" userId="S::caroline.carlstrom@slu.se::5acf5a23-a9f4-4b07-bb9e-cc31237dff4f" providerId="AD"/>
  <p188:author id="{EB577DE0-9C6A-880A-2247-5F82E0BCAD71}" name="Maria Bergkvist" initials="MB" userId="S::maria.bergkvist@slu.se::ae22aae6-bc1e-457c-9c91-dcaf37a75c3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17"/>
    <a:srgbClr val="154734"/>
    <a:srgbClr val="32C7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F1BD24-E227-4083-95EF-5F304DB0918A}" v="4" dt="2026-03-03T15:25:17.8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36"/>
    <p:restoredTop sz="61864" autoAdjust="0"/>
  </p:normalViewPr>
  <p:slideViewPr>
    <p:cSldViewPr snapToGrid="0">
      <p:cViewPr varScale="1">
        <p:scale>
          <a:sx n="85" d="100"/>
          <a:sy n="85" d="100"/>
        </p:scale>
        <p:origin x="251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Bleckert" userId="80ed0ce7-9cb1-4c25-8105-d68b4e2eb39c" providerId="ADAL" clId="{DD4FCA6E-6CF6-43FC-842F-526FAE5AB76E}"/>
    <pc:docChg chg="undo custSel modSld">
      <pc:chgData name="Anna Bleckert" userId="80ed0ce7-9cb1-4c25-8105-d68b4e2eb39c" providerId="ADAL" clId="{DD4FCA6E-6CF6-43FC-842F-526FAE5AB76E}" dt="2026-03-03T15:44:45.408" v="280" actId="1076"/>
      <pc:docMkLst>
        <pc:docMk/>
      </pc:docMkLst>
      <pc:sldChg chg="modSp mod">
        <pc:chgData name="Anna Bleckert" userId="80ed0ce7-9cb1-4c25-8105-d68b4e2eb39c" providerId="ADAL" clId="{DD4FCA6E-6CF6-43FC-842F-526FAE5AB76E}" dt="2026-03-03T15:37:35.847" v="262" actId="20577"/>
        <pc:sldMkLst>
          <pc:docMk/>
          <pc:sldMk cId="1276479916" sldId="732"/>
        </pc:sldMkLst>
        <pc:spChg chg="mod">
          <ac:chgData name="Anna Bleckert" userId="80ed0ce7-9cb1-4c25-8105-d68b4e2eb39c" providerId="ADAL" clId="{DD4FCA6E-6CF6-43FC-842F-526FAE5AB76E}" dt="2026-03-03T15:37:35.847" v="262" actId="20577"/>
          <ac:spMkLst>
            <pc:docMk/>
            <pc:sldMk cId="1276479916" sldId="732"/>
            <ac:spMk id="18" creationId="{9A53D38A-3AA4-C14A-9D7B-079F6C2430E1}"/>
          </ac:spMkLst>
        </pc:spChg>
      </pc:sldChg>
      <pc:sldChg chg="modSp mod">
        <pc:chgData name="Anna Bleckert" userId="80ed0ce7-9cb1-4c25-8105-d68b4e2eb39c" providerId="ADAL" clId="{DD4FCA6E-6CF6-43FC-842F-526FAE5AB76E}" dt="2026-03-03T15:44:45.408" v="280" actId="1076"/>
        <pc:sldMkLst>
          <pc:docMk/>
          <pc:sldMk cId="1616261891" sldId="733"/>
        </pc:sldMkLst>
        <pc:spChg chg="mod">
          <ac:chgData name="Anna Bleckert" userId="80ed0ce7-9cb1-4c25-8105-d68b4e2eb39c" providerId="ADAL" clId="{DD4FCA6E-6CF6-43FC-842F-526FAE5AB76E}" dt="2026-03-03T15:44:33.343" v="278" actId="1076"/>
          <ac:spMkLst>
            <pc:docMk/>
            <pc:sldMk cId="1616261891" sldId="733"/>
            <ac:spMk id="2" creationId="{7F641880-BFAE-CC71-295B-71986CFACCE1}"/>
          </ac:spMkLst>
        </pc:spChg>
        <pc:spChg chg="mod">
          <ac:chgData name="Anna Bleckert" userId="80ed0ce7-9cb1-4c25-8105-d68b4e2eb39c" providerId="ADAL" clId="{DD4FCA6E-6CF6-43FC-842F-526FAE5AB76E}" dt="2026-03-03T15:44:13.921" v="276" actId="1076"/>
          <ac:spMkLst>
            <pc:docMk/>
            <pc:sldMk cId="1616261891" sldId="733"/>
            <ac:spMk id="10" creationId="{B6F238F2-281D-DF4B-ADA4-53ADD8C3B2D9}"/>
          </ac:spMkLst>
        </pc:spChg>
        <pc:spChg chg="mod">
          <ac:chgData name="Anna Bleckert" userId="80ed0ce7-9cb1-4c25-8105-d68b4e2eb39c" providerId="ADAL" clId="{DD4FCA6E-6CF6-43FC-842F-526FAE5AB76E}" dt="2026-03-03T15:44:41.195" v="279" actId="1076"/>
          <ac:spMkLst>
            <pc:docMk/>
            <pc:sldMk cId="1616261891" sldId="733"/>
            <ac:spMk id="18" creationId="{9A53D38A-3AA4-C14A-9D7B-079F6C2430E1}"/>
          </ac:spMkLst>
        </pc:spChg>
        <pc:spChg chg="mod">
          <ac:chgData name="Anna Bleckert" userId="80ed0ce7-9cb1-4c25-8105-d68b4e2eb39c" providerId="ADAL" clId="{DD4FCA6E-6CF6-43FC-842F-526FAE5AB76E}" dt="2026-03-03T15:44:45.408" v="280" actId="1076"/>
          <ac:spMkLst>
            <pc:docMk/>
            <pc:sldMk cId="1616261891" sldId="733"/>
            <ac:spMk id="19" creationId="{739D478F-68AD-2647-9F20-63184E0E325C}"/>
          </ac:spMkLst>
        </pc:spChg>
      </pc:sldChg>
      <pc:sldChg chg="modSp mod modNotesTx">
        <pc:chgData name="Anna Bleckert" userId="80ed0ce7-9cb1-4c25-8105-d68b4e2eb39c" providerId="ADAL" clId="{DD4FCA6E-6CF6-43FC-842F-526FAE5AB76E}" dt="2026-03-03T15:24:58.519" v="26" actId="20577"/>
        <pc:sldMkLst>
          <pc:docMk/>
          <pc:sldMk cId="1569853995" sldId="784"/>
        </pc:sldMkLst>
        <pc:spChg chg="mod">
          <ac:chgData name="Anna Bleckert" userId="80ed0ce7-9cb1-4c25-8105-d68b4e2eb39c" providerId="ADAL" clId="{DD4FCA6E-6CF6-43FC-842F-526FAE5AB76E}" dt="2026-03-03T15:23:34.846" v="23" actId="20577"/>
          <ac:spMkLst>
            <pc:docMk/>
            <pc:sldMk cId="1569853995" sldId="784"/>
            <ac:spMk id="14" creationId="{FFA4169A-EF60-7EDB-CEE9-1D85CE250E1A}"/>
          </ac:spMkLst>
        </pc:spChg>
      </pc:sldChg>
      <pc:sldChg chg="modSp mod">
        <pc:chgData name="Anna Bleckert" userId="80ed0ce7-9cb1-4c25-8105-d68b4e2eb39c" providerId="ADAL" clId="{DD4FCA6E-6CF6-43FC-842F-526FAE5AB76E}" dt="2026-02-26T10:29:00.630" v="1" actId="20577"/>
        <pc:sldMkLst>
          <pc:docMk/>
          <pc:sldMk cId="2474188943" sldId="809"/>
        </pc:sldMkLst>
        <pc:spChg chg="mod">
          <ac:chgData name="Anna Bleckert" userId="80ed0ce7-9cb1-4c25-8105-d68b4e2eb39c" providerId="ADAL" clId="{DD4FCA6E-6CF6-43FC-842F-526FAE5AB76E}" dt="2026-02-26T10:29:00.630" v="1" actId="20577"/>
          <ac:spMkLst>
            <pc:docMk/>
            <pc:sldMk cId="2474188943" sldId="809"/>
            <ac:spMk id="2" creationId="{5412C219-1940-91A9-37D3-310E716FC1C9}"/>
          </ac:spMkLst>
        </pc:spChg>
      </pc:sldChg>
      <pc:sldChg chg="modSp mod">
        <pc:chgData name="Anna Bleckert" userId="80ed0ce7-9cb1-4c25-8105-d68b4e2eb39c" providerId="ADAL" clId="{DD4FCA6E-6CF6-43FC-842F-526FAE5AB76E}" dt="2026-03-03T15:31:08.050" v="201" actId="20577"/>
        <pc:sldMkLst>
          <pc:docMk/>
          <pc:sldMk cId="3902638545" sldId="817"/>
        </pc:sldMkLst>
        <pc:spChg chg="mod">
          <ac:chgData name="Anna Bleckert" userId="80ed0ce7-9cb1-4c25-8105-d68b4e2eb39c" providerId="ADAL" clId="{DD4FCA6E-6CF6-43FC-842F-526FAE5AB76E}" dt="2026-03-03T15:31:08.050" v="201" actId="20577"/>
          <ac:spMkLst>
            <pc:docMk/>
            <pc:sldMk cId="3902638545" sldId="817"/>
            <ac:spMk id="8" creationId="{3FD57728-7B79-30C5-460F-F036088FD50E}"/>
          </ac:spMkLst>
        </pc:spChg>
      </pc:sldChg>
      <pc:sldChg chg="modSp mod">
        <pc:chgData name="Anna Bleckert" userId="80ed0ce7-9cb1-4c25-8105-d68b4e2eb39c" providerId="ADAL" clId="{DD4FCA6E-6CF6-43FC-842F-526FAE5AB76E}" dt="2026-03-03T15:33:21.857" v="253" actId="20577"/>
        <pc:sldMkLst>
          <pc:docMk/>
          <pc:sldMk cId="544751025" sldId="828"/>
        </pc:sldMkLst>
        <pc:spChg chg="mod">
          <ac:chgData name="Anna Bleckert" userId="80ed0ce7-9cb1-4c25-8105-d68b4e2eb39c" providerId="ADAL" clId="{DD4FCA6E-6CF6-43FC-842F-526FAE5AB76E}" dt="2026-03-03T15:33:21.857" v="253" actId="20577"/>
          <ac:spMkLst>
            <pc:docMk/>
            <pc:sldMk cId="544751025" sldId="828"/>
            <ac:spMk id="8" creationId="{59DAEEB6-7295-7EE8-BBA6-014FE4D44EF0}"/>
          </ac:spMkLst>
        </pc:spChg>
      </pc:sldChg>
      <pc:sldChg chg="modSp mod">
        <pc:chgData name="Anna Bleckert" userId="80ed0ce7-9cb1-4c25-8105-d68b4e2eb39c" providerId="ADAL" clId="{DD4FCA6E-6CF6-43FC-842F-526FAE5AB76E}" dt="2026-03-03T15:35:12.386" v="257" actId="13926"/>
        <pc:sldMkLst>
          <pc:docMk/>
          <pc:sldMk cId="931463899" sldId="829"/>
        </pc:sldMkLst>
        <pc:spChg chg="mod">
          <ac:chgData name="Anna Bleckert" userId="80ed0ce7-9cb1-4c25-8105-d68b4e2eb39c" providerId="ADAL" clId="{DD4FCA6E-6CF6-43FC-842F-526FAE5AB76E}" dt="2026-03-03T15:35:12.386" v="257" actId="13926"/>
          <ac:spMkLst>
            <pc:docMk/>
            <pc:sldMk cId="931463899" sldId="829"/>
            <ac:spMk id="8" creationId="{217D7E6B-513A-BCC0-259A-DE361F6E826C}"/>
          </ac:spMkLst>
        </pc:spChg>
      </pc:sldChg>
      <pc:sldChg chg="modSp mod">
        <pc:chgData name="Anna Bleckert" userId="80ed0ce7-9cb1-4c25-8105-d68b4e2eb39c" providerId="ADAL" clId="{DD4FCA6E-6CF6-43FC-842F-526FAE5AB76E}" dt="2026-03-03T15:34:07.449" v="255" actId="20577"/>
        <pc:sldMkLst>
          <pc:docMk/>
          <pc:sldMk cId="2731322031" sldId="830"/>
        </pc:sldMkLst>
        <pc:spChg chg="mod">
          <ac:chgData name="Anna Bleckert" userId="80ed0ce7-9cb1-4c25-8105-d68b4e2eb39c" providerId="ADAL" clId="{DD4FCA6E-6CF6-43FC-842F-526FAE5AB76E}" dt="2026-03-03T15:34:07.449" v="255" actId="20577"/>
          <ac:spMkLst>
            <pc:docMk/>
            <pc:sldMk cId="2731322031" sldId="830"/>
            <ac:spMk id="8" creationId="{C7287635-45FC-8126-DE67-A5598005953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D2E1FF-896A-9246-A275-F93F2C979298}" type="datetimeFigureOut">
              <a:rPr lang="sv-SE" smtClean="0"/>
              <a:t>2026-03-03</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379312-60E2-7842-AE54-317F1725CADA}" type="slidenum">
              <a:rPr lang="sv-SE" smtClean="0"/>
              <a:t>‹#›</a:t>
            </a:fld>
            <a:endParaRPr lang="sv-SE"/>
          </a:p>
        </p:txBody>
      </p:sp>
    </p:spTree>
    <p:extLst>
      <p:ext uri="{BB962C8B-B14F-4D97-AF65-F5344CB8AC3E}">
        <p14:creationId xmlns:p14="http://schemas.microsoft.com/office/powerpoint/2010/main" val="38090829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cs typeface="+mn-lt"/>
            </a:endParaRPr>
          </a:p>
          <a:p>
            <a:endParaRPr lang="sv-SE">
              <a:cs typeface="+mn-lt"/>
            </a:endParaRPr>
          </a:p>
        </p:txBody>
      </p:sp>
      <p:sp>
        <p:nvSpPr>
          <p:cNvPr id="4" name="Platshållare för bildnummer 3"/>
          <p:cNvSpPr>
            <a:spLocks noGrp="1"/>
          </p:cNvSpPr>
          <p:nvPr>
            <p:ph type="sldNum" sz="quarter" idx="5"/>
          </p:nvPr>
        </p:nvSpPr>
        <p:spPr/>
        <p:txBody>
          <a:bodyPr/>
          <a:lstStyle/>
          <a:p>
            <a:fld id="{52379312-60E2-7842-AE54-317F1725CADA}" type="slidenum">
              <a:rPr lang="sv-SE" smtClean="0"/>
              <a:t>1</a:t>
            </a:fld>
            <a:endParaRPr lang="sv-SE"/>
          </a:p>
        </p:txBody>
      </p:sp>
    </p:spTree>
    <p:extLst>
      <p:ext uri="{BB962C8B-B14F-4D97-AF65-F5344CB8AC3E}">
        <p14:creationId xmlns:p14="http://schemas.microsoft.com/office/powerpoint/2010/main" val="3782908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D29D3-0AC6-8705-979B-E8B3FA5E036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07692E6-669F-00C5-E678-24D81D6810A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581B489-252A-A0EC-16C9-C4A355496D82}"/>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3A6F824B-95A0-6655-B786-615044442060}"/>
              </a:ext>
            </a:extLst>
          </p:cNvPr>
          <p:cNvSpPr>
            <a:spLocks noGrp="1"/>
          </p:cNvSpPr>
          <p:nvPr>
            <p:ph type="sldNum" sz="quarter" idx="5"/>
          </p:nvPr>
        </p:nvSpPr>
        <p:spPr/>
        <p:txBody>
          <a:bodyPr/>
          <a:lstStyle/>
          <a:p>
            <a:fld id="{52379312-60E2-7842-AE54-317F1725CADA}" type="slidenum">
              <a:rPr lang="sv-SE" smtClean="0"/>
              <a:t>10</a:t>
            </a:fld>
            <a:endParaRPr lang="sv-SE"/>
          </a:p>
        </p:txBody>
      </p:sp>
    </p:spTree>
    <p:extLst>
      <p:ext uri="{BB962C8B-B14F-4D97-AF65-F5344CB8AC3E}">
        <p14:creationId xmlns:p14="http://schemas.microsoft.com/office/powerpoint/2010/main" val="4183183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86EA5-93BC-605D-CD6B-67D156C7783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47A4AB8-7C44-4934-1FD0-E3CC07282E9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74907AB-D251-5571-49A2-0BA9E8222AEA}"/>
              </a:ext>
            </a:extLst>
          </p:cNvPr>
          <p:cNvSpPr>
            <a:spLocks noGrp="1"/>
          </p:cNvSpPr>
          <p:nvPr>
            <p:ph type="body" idx="1"/>
          </p:nvPr>
        </p:nvSpPr>
        <p:spPr/>
        <p:txBody>
          <a:bodyPr/>
          <a:lstStyle/>
          <a:p>
            <a:endParaRPr lang="sv-SE">
              <a:ea typeface="Calibri"/>
              <a:cs typeface="Calibri"/>
            </a:endParaRPr>
          </a:p>
          <a:p>
            <a:endParaRPr lang="sv-SE">
              <a:ea typeface="Calibri"/>
              <a:cs typeface="Calibri"/>
            </a:endParaRPr>
          </a:p>
        </p:txBody>
      </p:sp>
      <p:sp>
        <p:nvSpPr>
          <p:cNvPr id="4" name="Platshållare för bildnummer 3">
            <a:extLst>
              <a:ext uri="{FF2B5EF4-FFF2-40B4-BE49-F238E27FC236}">
                <a16:creationId xmlns:a16="http://schemas.microsoft.com/office/drawing/2014/main" id="{69C699F4-56BB-8C83-082D-145169739389}"/>
              </a:ext>
            </a:extLst>
          </p:cNvPr>
          <p:cNvSpPr>
            <a:spLocks noGrp="1"/>
          </p:cNvSpPr>
          <p:nvPr>
            <p:ph type="sldNum" sz="quarter" idx="5"/>
          </p:nvPr>
        </p:nvSpPr>
        <p:spPr/>
        <p:txBody>
          <a:bodyPr/>
          <a:lstStyle/>
          <a:p>
            <a:fld id="{52379312-60E2-7842-AE54-317F1725CADA}" type="slidenum">
              <a:rPr lang="sv-SE" smtClean="0"/>
              <a:t>11</a:t>
            </a:fld>
            <a:endParaRPr lang="sv-SE"/>
          </a:p>
        </p:txBody>
      </p:sp>
    </p:spTree>
    <p:extLst>
      <p:ext uri="{BB962C8B-B14F-4D97-AF65-F5344CB8AC3E}">
        <p14:creationId xmlns:p14="http://schemas.microsoft.com/office/powerpoint/2010/main" val="2492715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52A71-E5C3-70F8-B7A7-1DF4E9C2AD5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B61A350-50EA-5E46-1FF4-549DA520CCA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82DEC08-4004-F3C0-3FAE-6EC743B9CAFD}"/>
              </a:ext>
            </a:extLst>
          </p:cNvPr>
          <p:cNvSpPr>
            <a:spLocks noGrp="1"/>
          </p:cNvSpPr>
          <p:nvPr>
            <p:ph type="body" idx="1"/>
          </p:nvPr>
        </p:nvSpPr>
        <p:spPr/>
        <p:txBody>
          <a:bodyPr/>
          <a:lstStyle/>
          <a:p>
            <a:endParaRPr lang="sv-SE" dirty="0">
              <a:ea typeface="Calibri"/>
              <a:cs typeface="Calibri"/>
            </a:endParaRPr>
          </a:p>
          <a:p>
            <a:endParaRPr lang="sv-SE" dirty="0">
              <a:ea typeface="Calibri"/>
              <a:cs typeface="Calibri"/>
            </a:endParaRPr>
          </a:p>
        </p:txBody>
      </p:sp>
      <p:sp>
        <p:nvSpPr>
          <p:cNvPr id="4" name="Platshållare för bildnummer 3">
            <a:extLst>
              <a:ext uri="{FF2B5EF4-FFF2-40B4-BE49-F238E27FC236}">
                <a16:creationId xmlns:a16="http://schemas.microsoft.com/office/drawing/2014/main" id="{ABA91B79-6ABC-2F76-34F1-33E0FCCAFD7C}"/>
              </a:ext>
            </a:extLst>
          </p:cNvPr>
          <p:cNvSpPr>
            <a:spLocks noGrp="1"/>
          </p:cNvSpPr>
          <p:nvPr>
            <p:ph type="sldNum" sz="quarter" idx="5"/>
          </p:nvPr>
        </p:nvSpPr>
        <p:spPr/>
        <p:txBody>
          <a:bodyPr/>
          <a:lstStyle/>
          <a:p>
            <a:fld id="{52379312-60E2-7842-AE54-317F1725CADA}" type="slidenum">
              <a:rPr lang="sv-SE" smtClean="0"/>
              <a:t>12</a:t>
            </a:fld>
            <a:endParaRPr lang="sv-SE"/>
          </a:p>
        </p:txBody>
      </p:sp>
    </p:spTree>
    <p:extLst>
      <p:ext uri="{BB962C8B-B14F-4D97-AF65-F5344CB8AC3E}">
        <p14:creationId xmlns:p14="http://schemas.microsoft.com/office/powerpoint/2010/main" val="3917682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326BA-96D0-ED61-3E17-9C69613787D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295123B-050B-74BE-2092-B385D94B4FC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163C1B3-C3C6-909B-E9FD-DFBEB8797CC4}"/>
              </a:ext>
            </a:extLst>
          </p:cNvPr>
          <p:cNvSpPr>
            <a:spLocks noGrp="1"/>
          </p:cNvSpPr>
          <p:nvPr>
            <p:ph type="body" idx="1"/>
          </p:nvPr>
        </p:nvSpPr>
        <p:spPr/>
        <p:txBody>
          <a:bodyPr/>
          <a:lstStyle/>
          <a:p>
            <a:endParaRPr lang="sv-SE">
              <a:ea typeface="Calibri"/>
              <a:cs typeface="Calibri"/>
            </a:endParaRPr>
          </a:p>
          <a:p>
            <a:endParaRPr lang="sv-SE">
              <a:ea typeface="Calibri"/>
              <a:cs typeface="Calibri"/>
            </a:endParaRPr>
          </a:p>
        </p:txBody>
      </p:sp>
      <p:sp>
        <p:nvSpPr>
          <p:cNvPr id="4" name="Platshållare för bildnummer 3">
            <a:extLst>
              <a:ext uri="{FF2B5EF4-FFF2-40B4-BE49-F238E27FC236}">
                <a16:creationId xmlns:a16="http://schemas.microsoft.com/office/drawing/2014/main" id="{2D7E3F4F-EDE8-285B-891D-B4F2C0CE408F}"/>
              </a:ext>
            </a:extLst>
          </p:cNvPr>
          <p:cNvSpPr>
            <a:spLocks noGrp="1"/>
          </p:cNvSpPr>
          <p:nvPr>
            <p:ph type="sldNum" sz="quarter" idx="5"/>
          </p:nvPr>
        </p:nvSpPr>
        <p:spPr/>
        <p:txBody>
          <a:bodyPr/>
          <a:lstStyle/>
          <a:p>
            <a:fld id="{52379312-60E2-7842-AE54-317F1725CADA}" type="slidenum">
              <a:rPr lang="sv-SE" smtClean="0"/>
              <a:t>13</a:t>
            </a:fld>
            <a:endParaRPr lang="sv-SE"/>
          </a:p>
        </p:txBody>
      </p:sp>
    </p:spTree>
    <p:extLst>
      <p:ext uri="{BB962C8B-B14F-4D97-AF65-F5344CB8AC3E}">
        <p14:creationId xmlns:p14="http://schemas.microsoft.com/office/powerpoint/2010/main" val="4162759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2315A-65A7-EE00-E502-F96856E12BF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22A96C0-F914-E478-D567-BC350803377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7097598-495E-13F2-8DC8-9B55C61E49D5}"/>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8AACA697-81CE-B5C3-C964-09DE66B446E2}"/>
              </a:ext>
            </a:extLst>
          </p:cNvPr>
          <p:cNvSpPr>
            <a:spLocks noGrp="1"/>
          </p:cNvSpPr>
          <p:nvPr>
            <p:ph type="sldNum" sz="quarter" idx="5"/>
          </p:nvPr>
        </p:nvSpPr>
        <p:spPr/>
        <p:txBody>
          <a:bodyPr/>
          <a:lstStyle/>
          <a:p>
            <a:fld id="{52379312-60E2-7842-AE54-317F1725CADA}" type="slidenum">
              <a:rPr lang="sv-SE" smtClean="0"/>
              <a:t>14</a:t>
            </a:fld>
            <a:endParaRPr lang="sv-SE"/>
          </a:p>
        </p:txBody>
      </p:sp>
    </p:spTree>
    <p:extLst>
      <p:ext uri="{BB962C8B-B14F-4D97-AF65-F5344CB8AC3E}">
        <p14:creationId xmlns:p14="http://schemas.microsoft.com/office/powerpoint/2010/main" val="422334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DD877-3F80-9575-8191-0FF3D4A0EB0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E6D39A3-0057-F898-64ED-CD377A38E71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FDB2B8C-8EE3-B0CA-0F69-585E2C56EF50}"/>
              </a:ext>
            </a:extLst>
          </p:cNvPr>
          <p:cNvSpPr>
            <a:spLocks noGrp="1"/>
          </p:cNvSpPr>
          <p:nvPr>
            <p:ph type="body" idx="1"/>
          </p:nvPr>
        </p:nvSpPr>
        <p:spPr/>
        <p:txBody>
          <a:bodyPr/>
          <a:lstStyle/>
          <a:p>
            <a:endParaRPr lang="sv-SE" dirty="0">
              <a:ea typeface="Calibri"/>
              <a:cs typeface="Calibri"/>
            </a:endParaRPr>
          </a:p>
        </p:txBody>
      </p:sp>
      <p:sp>
        <p:nvSpPr>
          <p:cNvPr id="4" name="Platshållare för bildnummer 3">
            <a:extLst>
              <a:ext uri="{FF2B5EF4-FFF2-40B4-BE49-F238E27FC236}">
                <a16:creationId xmlns:a16="http://schemas.microsoft.com/office/drawing/2014/main" id="{C8E327AC-6905-7BA4-B270-58D207556FB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79312-60E2-7842-AE54-317F1725CADA}"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1197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4B403-08DB-8AD8-FAC8-C34F250C4CF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3A65B98-F537-5207-770E-326582145D1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FB71D66-9A6D-9437-2A21-D73289BF7033}"/>
              </a:ext>
            </a:extLst>
          </p:cNvPr>
          <p:cNvSpPr>
            <a:spLocks noGrp="1"/>
          </p:cNvSpPr>
          <p:nvPr>
            <p:ph type="body" idx="1"/>
          </p:nvPr>
        </p:nvSpPr>
        <p:spPr/>
        <p:txBody>
          <a:bodyPr/>
          <a:lstStyle/>
          <a:p>
            <a:endParaRPr lang="sv-SE">
              <a:ea typeface="Calibri"/>
              <a:cs typeface="Calibri"/>
            </a:endParaRPr>
          </a:p>
          <a:p>
            <a:endParaRPr lang="sv-SE">
              <a:ea typeface="Calibri"/>
              <a:cs typeface="Calibri"/>
            </a:endParaRPr>
          </a:p>
        </p:txBody>
      </p:sp>
      <p:sp>
        <p:nvSpPr>
          <p:cNvPr id="4" name="Platshållare för bildnummer 3">
            <a:extLst>
              <a:ext uri="{FF2B5EF4-FFF2-40B4-BE49-F238E27FC236}">
                <a16:creationId xmlns:a16="http://schemas.microsoft.com/office/drawing/2014/main" id="{D2A05690-3A1C-B894-6D0D-D475A8FBA28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79312-60E2-7842-AE54-317F1725CADA}"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363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EF14E-A12B-4863-A9C5-A2E82CE7F47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4CCFDF9-8BC5-65A4-ACD9-9B1491DFEBB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39EA659-FFE7-05E6-5511-1F56B6AE2EA9}"/>
              </a:ext>
            </a:extLst>
          </p:cNvPr>
          <p:cNvSpPr>
            <a:spLocks noGrp="1"/>
          </p:cNvSpPr>
          <p:nvPr>
            <p:ph type="body" idx="1"/>
          </p:nvPr>
        </p:nvSpPr>
        <p:spPr/>
        <p:txBody>
          <a:bodyPr/>
          <a:lstStyle/>
          <a:p>
            <a:endParaRPr lang="sv-SE" dirty="0">
              <a:ea typeface="Calibri"/>
              <a:cs typeface="Calibri"/>
            </a:endParaRPr>
          </a:p>
          <a:p>
            <a:endParaRPr lang="sv-SE" dirty="0">
              <a:ea typeface="Calibri"/>
              <a:cs typeface="Calibri"/>
            </a:endParaRPr>
          </a:p>
        </p:txBody>
      </p:sp>
      <p:sp>
        <p:nvSpPr>
          <p:cNvPr id="4" name="Platshållare för bildnummer 3">
            <a:extLst>
              <a:ext uri="{FF2B5EF4-FFF2-40B4-BE49-F238E27FC236}">
                <a16:creationId xmlns:a16="http://schemas.microsoft.com/office/drawing/2014/main" id="{632ED097-E34C-1991-E41B-C53310777B1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79312-60E2-7842-AE54-317F1725CADA}"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5454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0B708-D3EF-0553-13F6-769A79739A4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27C0132-599B-5A95-2D03-80795CF4053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8A016F8-0552-0F14-7C02-B9B262CFFD26}"/>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C65BC580-2DDA-ACE4-1817-484FE40257CB}"/>
              </a:ext>
            </a:extLst>
          </p:cNvPr>
          <p:cNvSpPr>
            <a:spLocks noGrp="1"/>
          </p:cNvSpPr>
          <p:nvPr>
            <p:ph type="sldNum" sz="quarter" idx="5"/>
          </p:nvPr>
        </p:nvSpPr>
        <p:spPr/>
        <p:txBody>
          <a:bodyPr/>
          <a:lstStyle/>
          <a:p>
            <a:fld id="{52379312-60E2-7842-AE54-317F1725CADA}" type="slidenum">
              <a:rPr lang="sv-SE" smtClean="0"/>
              <a:t>18</a:t>
            </a:fld>
            <a:endParaRPr lang="sv-SE"/>
          </a:p>
        </p:txBody>
      </p:sp>
    </p:spTree>
    <p:extLst>
      <p:ext uri="{BB962C8B-B14F-4D97-AF65-F5344CB8AC3E}">
        <p14:creationId xmlns:p14="http://schemas.microsoft.com/office/powerpoint/2010/main" val="2452630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D6FCF-BA65-0286-A9B7-A088811A847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54FC9FC-8FE1-FB4E-3CB7-58A5D629956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79F3C40-6C05-39A9-8AF9-BE04AA91E4F7}"/>
              </a:ext>
            </a:extLst>
          </p:cNvPr>
          <p:cNvSpPr>
            <a:spLocks noGrp="1"/>
          </p:cNvSpPr>
          <p:nvPr>
            <p:ph type="body" idx="1"/>
          </p:nvPr>
        </p:nvSpPr>
        <p:spPr/>
        <p:txBody>
          <a:bodyPr/>
          <a:lstStyle/>
          <a:p>
            <a:endParaRPr lang="sv-SE" dirty="0">
              <a:ea typeface="Calibri"/>
              <a:cs typeface="Calibri"/>
            </a:endParaRPr>
          </a:p>
        </p:txBody>
      </p:sp>
      <p:sp>
        <p:nvSpPr>
          <p:cNvPr id="4" name="Platshållare för bildnummer 3">
            <a:extLst>
              <a:ext uri="{FF2B5EF4-FFF2-40B4-BE49-F238E27FC236}">
                <a16:creationId xmlns:a16="http://schemas.microsoft.com/office/drawing/2014/main" id="{6EE83E5D-4E04-D676-11E3-428C94980E7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79312-60E2-7842-AE54-317F1725CADA}"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3132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2379312-60E2-7842-AE54-317F1725CADA}" type="slidenum">
              <a:rPr lang="sv-SE" smtClean="0"/>
              <a:t>2</a:t>
            </a:fld>
            <a:endParaRPr lang="sv-SE"/>
          </a:p>
        </p:txBody>
      </p:sp>
    </p:spTree>
    <p:extLst>
      <p:ext uri="{BB962C8B-B14F-4D97-AF65-F5344CB8AC3E}">
        <p14:creationId xmlns:p14="http://schemas.microsoft.com/office/powerpoint/2010/main" val="3114367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756D9-10E7-95B3-5350-7154EF07973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A5DEA5E-5BA5-91C0-1DE9-14335223C4D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1073027-F0B9-48F4-AF2F-0FC4AF6E54DC}"/>
              </a:ext>
            </a:extLst>
          </p:cNvPr>
          <p:cNvSpPr>
            <a:spLocks noGrp="1"/>
          </p:cNvSpPr>
          <p:nvPr>
            <p:ph type="body" idx="1"/>
          </p:nvPr>
        </p:nvSpPr>
        <p:spPr/>
        <p:txBody>
          <a:bodyPr/>
          <a:lstStyle/>
          <a:p>
            <a:endParaRPr lang="sv-SE" dirty="0">
              <a:ea typeface="Calibri"/>
              <a:cs typeface="Calibri"/>
            </a:endParaRPr>
          </a:p>
        </p:txBody>
      </p:sp>
      <p:sp>
        <p:nvSpPr>
          <p:cNvPr id="4" name="Platshållare för bildnummer 3">
            <a:extLst>
              <a:ext uri="{FF2B5EF4-FFF2-40B4-BE49-F238E27FC236}">
                <a16:creationId xmlns:a16="http://schemas.microsoft.com/office/drawing/2014/main" id="{ED55BF23-62DA-9DDC-716A-A35AA5BBB65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79312-60E2-7842-AE54-317F1725CADA}"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2042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996CD-5626-4476-E81D-95728279FF6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D3AEC49-7066-38E9-B608-8C667E748CC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47165DC-A2A9-A50E-F397-9242184A649E}"/>
              </a:ext>
            </a:extLst>
          </p:cNvPr>
          <p:cNvSpPr>
            <a:spLocks noGrp="1"/>
          </p:cNvSpPr>
          <p:nvPr>
            <p:ph type="body" idx="1"/>
          </p:nvPr>
        </p:nvSpPr>
        <p:spPr/>
        <p:txBody>
          <a:bodyPr/>
          <a:lstStyle/>
          <a:p>
            <a:endParaRPr lang="sv-SE" dirty="0">
              <a:ea typeface="Calibri"/>
              <a:cs typeface="Calibri"/>
            </a:endParaRPr>
          </a:p>
        </p:txBody>
      </p:sp>
      <p:sp>
        <p:nvSpPr>
          <p:cNvPr id="4" name="Platshållare för bildnummer 3">
            <a:extLst>
              <a:ext uri="{FF2B5EF4-FFF2-40B4-BE49-F238E27FC236}">
                <a16:creationId xmlns:a16="http://schemas.microsoft.com/office/drawing/2014/main" id="{BE480388-B336-6BD5-18DA-D3B249C2668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79312-60E2-7842-AE54-317F1725CADA}"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09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AD050-53D3-231D-FE57-4A239BF00FD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AF4C7FB-877B-1C59-FC47-D217BA9FB68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9080E5D-5C73-0436-89D3-F8547C7BECCC}"/>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453EF3CB-F952-C404-C0E3-6E49BF218C41}"/>
              </a:ext>
            </a:extLst>
          </p:cNvPr>
          <p:cNvSpPr>
            <a:spLocks noGrp="1"/>
          </p:cNvSpPr>
          <p:nvPr>
            <p:ph type="sldNum" sz="quarter" idx="5"/>
          </p:nvPr>
        </p:nvSpPr>
        <p:spPr/>
        <p:txBody>
          <a:bodyPr/>
          <a:lstStyle/>
          <a:p>
            <a:fld id="{52379312-60E2-7842-AE54-317F1725CADA}" type="slidenum">
              <a:rPr lang="sv-SE" smtClean="0"/>
              <a:t>22</a:t>
            </a:fld>
            <a:endParaRPr lang="sv-SE"/>
          </a:p>
        </p:txBody>
      </p:sp>
    </p:spTree>
    <p:extLst>
      <p:ext uri="{BB962C8B-B14F-4D97-AF65-F5344CB8AC3E}">
        <p14:creationId xmlns:p14="http://schemas.microsoft.com/office/powerpoint/2010/main" val="3823931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ea typeface="Calibri"/>
                <a:cs typeface="Calibri"/>
              </a:rPr>
              <a:t>Fokusområdena fanns med redan i den förra strategin. Både vision och verksamhetsidé beslutades i samband med förra strategin och finns kvar även i den nya.</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2D92D-59C6-4680-A634-75BB6B3E3DD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166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C92AD-F24E-ECD4-A022-F48112BB62F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6780063-A117-94D2-EB05-9A4EC5E9510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A467AAD-BD46-83B6-15AB-6AC391F9EA5C}"/>
              </a:ext>
            </a:extLst>
          </p:cNvPr>
          <p:cNvSpPr>
            <a:spLocks noGrp="1"/>
          </p:cNvSpPr>
          <p:nvPr>
            <p:ph type="body" idx="1"/>
          </p:nvPr>
        </p:nvSpPr>
        <p:spPr/>
        <p:txBody>
          <a:bodyPr/>
          <a:lstStyle/>
          <a:p>
            <a:r>
              <a:rPr lang="sv-SE"/>
              <a:t>Våra tre fokusområden i universitetsstrategin fanns redan i den tidigare strategin. Vad som har skett sedan dess är att SLU som helhet har förflyttat sig uppåt i trappan inom flera områden. IT-infralyftet är ett typiskt exempel där vi förra gången behövde starta från grunden med att uppdatera vår IT-infrastruktur och där vi idag står med bättre grundförutsättningar för nästa steg i utvecklingen. </a:t>
            </a:r>
          </a:p>
        </p:txBody>
      </p:sp>
      <p:sp>
        <p:nvSpPr>
          <p:cNvPr id="4" name="Platshållare för bildnummer 3">
            <a:extLst>
              <a:ext uri="{FF2B5EF4-FFF2-40B4-BE49-F238E27FC236}">
                <a16:creationId xmlns:a16="http://schemas.microsoft.com/office/drawing/2014/main" id="{5B526CB0-B722-A41E-9505-F75F10B70F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2D92D-59C6-4680-A634-75BB6B3E3DD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922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S</a:t>
            </a:r>
            <a:r>
              <a:rPr lang="en-SE" dirty="0"/>
              <a:t>tyrelsen tar enbart beslut om universitetsstrategin, de beslutar inte om forskningens innehåll. </a:t>
            </a:r>
            <a:r>
              <a:rPr lang="en-GB" dirty="0"/>
              <a:t>F</a:t>
            </a:r>
            <a:r>
              <a:rPr lang="en-SE" dirty="0"/>
              <a:t>ör en medarbetare  så kommer således universitetsstrategin kombineras med de steg som den egna fakuletetn behöver/vill ta för att uppnå visionen och målbilden och för att kunna göra de vägval som fokusområdena medför.</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2D92D-59C6-4680-A634-75BB6B3E3DD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540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A04C9-BA5D-F512-4EEF-D5DA49BA6C3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CFBE0AC-1709-8303-3BA3-174DBF7413D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A2E5788-7B90-8DB2-A311-6333900D11F9}"/>
              </a:ext>
            </a:extLst>
          </p:cNvPr>
          <p:cNvSpPr>
            <a:spLocks noGrp="1"/>
          </p:cNvSpPr>
          <p:nvPr>
            <p:ph type="body" idx="1"/>
          </p:nvPr>
        </p:nvSpPr>
        <p:spPr/>
        <p:txBody>
          <a:bodyPr/>
          <a:lstStyle/>
          <a:p>
            <a:r>
              <a:rPr lang="sv-SE">
                <a:ea typeface="Calibri"/>
                <a:cs typeface="Calibri"/>
              </a:rPr>
              <a:t>Vad för diskussioner behövs i er verksamhet för att skapa förståelse för strategin som helhet och dess beståndsdelar? </a:t>
            </a:r>
          </a:p>
        </p:txBody>
      </p:sp>
      <p:sp>
        <p:nvSpPr>
          <p:cNvPr id="4" name="Platshållare för bildnummer 3">
            <a:extLst>
              <a:ext uri="{FF2B5EF4-FFF2-40B4-BE49-F238E27FC236}">
                <a16:creationId xmlns:a16="http://schemas.microsoft.com/office/drawing/2014/main" id="{3386D2AE-8400-BA14-0DB4-49DB53F72FEB}"/>
              </a:ext>
            </a:extLst>
          </p:cNvPr>
          <p:cNvSpPr>
            <a:spLocks noGrp="1"/>
          </p:cNvSpPr>
          <p:nvPr>
            <p:ph type="sldNum" sz="quarter" idx="5"/>
          </p:nvPr>
        </p:nvSpPr>
        <p:spPr/>
        <p:txBody>
          <a:bodyPr/>
          <a:lstStyle/>
          <a:p>
            <a:fld id="{52379312-60E2-7842-AE54-317F1725CADA}" type="slidenum">
              <a:rPr lang="sv-SE" smtClean="0"/>
              <a:t>26</a:t>
            </a:fld>
            <a:endParaRPr lang="sv-SE"/>
          </a:p>
        </p:txBody>
      </p:sp>
    </p:spTree>
    <p:extLst>
      <p:ext uri="{BB962C8B-B14F-4D97-AF65-F5344CB8AC3E}">
        <p14:creationId xmlns:p14="http://schemas.microsoft.com/office/powerpoint/2010/main" val="209790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52379312-60E2-7842-AE54-317F1725CADA}" type="slidenum">
              <a:rPr lang="sv-SE" smtClean="0"/>
              <a:t>3</a:t>
            </a:fld>
            <a:endParaRPr lang="sv-SE"/>
          </a:p>
        </p:txBody>
      </p:sp>
    </p:spTree>
    <p:extLst>
      <p:ext uri="{BB962C8B-B14F-4D97-AF65-F5344CB8AC3E}">
        <p14:creationId xmlns:p14="http://schemas.microsoft.com/office/powerpoint/2010/main" val="2663174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ea typeface="Calibri"/>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2D92D-59C6-4680-A634-75BB6B3E3DD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999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C2675-1F5F-DC98-1D28-7C29BCD7FA8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EA38F8D-7BE0-0BE9-DC1A-8082663DA75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4F925A0-345C-33BA-CE24-39322269FEE9}"/>
              </a:ext>
            </a:extLst>
          </p:cNvPr>
          <p:cNvSpPr>
            <a:spLocks noGrp="1"/>
          </p:cNvSpPr>
          <p:nvPr>
            <p:ph type="body" idx="1"/>
          </p:nvPr>
        </p:nvSpPr>
        <p:spPr/>
        <p:txBody>
          <a:bodyPr/>
          <a:lstStyle/>
          <a:p>
            <a:endParaRPr lang="sv-SE">
              <a:ea typeface="Calibri"/>
              <a:cs typeface="Calibri"/>
            </a:endParaRPr>
          </a:p>
        </p:txBody>
      </p:sp>
      <p:sp>
        <p:nvSpPr>
          <p:cNvPr id="4" name="Platshållare för bildnummer 3">
            <a:extLst>
              <a:ext uri="{FF2B5EF4-FFF2-40B4-BE49-F238E27FC236}">
                <a16:creationId xmlns:a16="http://schemas.microsoft.com/office/drawing/2014/main" id="{BE952DF5-BB4F-7557-0EA5-ADAFBDED6B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2D92D-59C6-4680-A634-75BB6B3E3DD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978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0A878-2C20-B3AF-8C71-CAB65F03538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47408D9-84FD-C422-09AC-D16703D8629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558D86E-3A1B-7697-5B0F-B9883EDB2D7A}"/>
              </a:ext>
            </a:extLst>
          </p:cNvPr>
          <p:cNvSpPr>
            <a:spLocks noGrp="1"/>
          </p:cNvSpPr>
          <p:nvPr>
            <p:ph type="body" idx="1"/>
          </p:nvPr>
        </p:nvSpPr>
        <p:spPr/>
        <p:txBody>
          <a:bodyPr/>
          <a:lstStyle/>
          <a:p>
            <a:pPr defTabSz="914400">
              <a:tabLst>
                <a:tab pos="457200" algn="l"/>
              </a:tabLst>
              <a:defRPr/>
            </a:pPr>
            <a:r>
              <a:rPr lang="sv-SE" b="1" dirty="0">
                <a:solidFill>
                  <a:prstClr val="black"/>
                </a:solidFill>
              </a:rPr>
              <a:t>1. </a:t>
            </a:r>
            <a:r>
              <a:rPr lang="sv-SE" sz="1200" b="0" i="0" kern="1200" dirty="0">
                <a:solidFill>
                  <a:schemeClr val="tx1"/>
                </a:solidFill>
                <a:effectLst/>
                <a:latin typeface="+mn-lt"/>
                <a:ea typeface="+mn-ea"/>
                <a:cs typeface="+mn-cs"/>
              </a:rPr>
              <a:t>Klimatförändringarna är en av vår tids största utmaningar. Tillgången till viktiga naturresurser som vatten, mark och ekosystemtjänster förändras, vilket i sin tur påverkar förutsättningarna för hållbart liv. Det krävs långsiktiga satsningar på ny kunskap och hållbara lösningar. SLU har en central roll i att analysera konsekvenser av klimatförändringen och utveckla strategier för klimatanpassning, resursanvändning och för att säkerställa ekosystemens funktioner.</a:t>
            </a:r>
          </a:p>
          <a:p>
            <a:pPr defTabSz="914400">
              <a:tabLst>
                <a:tab pos="457200" algn="l"/>
              </a:tabLst>
              <a:defRPr/>
            </a:pPr>
            <a:r>
              <a:rPr lang="sv-SE" b="1" dirty="0">
                <a:solidFill>
                  <a:prstClr val="black"/>
                </a:solidFill>
              </a:rPr>
              <a:t>2. </a:t>
            </a:r>
            <a:r>
              <a:rPr lang="sv-SE" sz="1200" b="0" i="0" kern="1200" dirty="0">
                <a:solidFill>
                  <a:schemeClr val="tx1"/>
                </a:solidFill>
                <a:effectLst/>
                <a:latin typeface="+mn-lt"/>
                <a:ea typeface="+mn-ea"/>
                <a:cs typeface="+mn-cs"/>
              </a:rPr>
              <a:t>Den globala arenan präglas av förändrade maktförhållanden och ökad konkurrens om såväl naturresurser som kompetens vilket kan påverka både demokrati och akademisk frihet. Universitet har en viktig roll i att värna vetenskapliga principer och tillhandahålla kunskap som stärker </a:t>
            </a:r>
            <a:r>
              <a:rPr lang="sv-SE" sz="1200" b="0" i="0" kern="1200" dirty="0" err="1">
                <a:solidFill>
                  <a:schemeClr val="tx1"/>
                </a:solidFill>
                <a:effectLst/>
                <a:latin typeface="+mn-lt"/>
                <a:ea typeface="+mn-ea"/>
                <a:cs typeface="+mn-cs"/>
              </a:rPr>
              <a:t>resilienta</a:t>
            </a:r>
            <a:r>
              <a:rPr lang="sv-SE" sz="1200" b="0" i="0" kern="1200" dirty="0">
                <a:solidFill>
                  <a:schemeClr val="tx1"/>
                </a:solidFill>
                <a:effectLst/>
                <a:latin typeface="+mn-lt"/>
                <a:ea typeface="+mn-ea"/>
                <a:cs typeface="+mn-cs"/>
              </a:rPr>
              <a:t> samhällsstrukturer.</a:t>
            </a:r>
          </a:p>
          <a:p>
            <a:pPr defTabSz="914400">
              <a:tabLst>
                <a:tab pos="457200" algn="l"/>
              </a:tabLst>
              <a:defRPr/>
            </a:pPr>
            <a:r>
              <a:rPr lang="sv-SE" b="1" dirty="0">
                <a:solidFill>
                  <a:prstClr val="black"/>
                </a:solidFill>
              </a:rPr>
              <a:t>3. </a:t>
            </a:r>
            <a:r>
              <a:rPr lang="sv-SE" sz="1200" b="0" i="0" kern="1200" dirty="0">
                <a:solidFill>
                  <a:schemeClr val="tx1"/>
                </a:solidFill>
                <a:effectLst/>
                <a:latin typeface="+mn-lt"/>
                <a:ea typeface="+mn-ea"/>
                <a:cs typeface="+mn-cs"/>
              </a:rPr>
              <a:t>Snabba framsteg inom automatisering, artificiell intelligens och precisionsteknik skapar nya möjligheter inom SLU:s områden. Samtidigt uppstår nya utmaningar kopplade till exempelvis cybersäkerhet, informationspålitlighet och digital integritet, vilket ställer krav på robusta strategier för att skydda och kvalitetssäkra forskning, utbildning och samhällsviktiga data. SLU behöver utveckla och implementera ny teknik, samt verka för att det görs ansvarsfullt och hållbart.</a:t>
            </a:r>
          </a:p>
          <a:p>
            <a:pPr defTabSz="914400">
              <a:tabLst>
                <a:tab pos="457200" algn="l"/>
              </a:tabLst>
              <a:defRPr/>
            </a:pPr>
            <a:r>
              <a:rPr lang="sv-SE" b="1" dirty="0">
                <a:solidFill>
                  <a:prstClr val="black"/>
                </a:solidFill>
              </a:rPr>
              <a:t>4. </a:t>
            </a:r>
            <a:r>
              <a:rPr lang="sv-SE" sz="1200" b="0" i="0" kern="1200" dirty="0">
                <a:solidFill>
                  <a:schemeClr val="tx1"/>
                </a:solidFill>
                <a:effectLst/>
                <a:latin typeface="+mn-lt"/>
                <a:ea typeface="+mn-ea"/>
                <a:cs typeface="+mn-cs"/>
              </a:rPr>
              <a:t>Forskningspolitik och synen på akademins autonomi är i förändring, både nationellt och globalt. Lärosäten påverkas exempelvis av förändrade finansieringsmodeller, resurskrävande forskningsinfrastruktur, ökande krav på administration samt tilliten till vetenskap och akademiska institutioner. För SLU är det avgörande att fortsatt vara en stark och självständig aktör som säkerställer kvalitet, relevans och långsiktig hållbarhet i vår verksamhet.</a:t>
            </a:r>
            <a:endParaRPr lang="sv-SE"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sv-SE" dirty="0"/>
          </a:p>
        </p:txBody>
      </p:sp>
      <p:sp>
        <p:nvSpPr>
          <p:cNvPr id="4" name="Platshållare för bildnummer 3">
            <a:extLst>
              <a:ext uri="{FF2B5EF4-FFF2-40B4-BE49-F238E27FC236}">
                <a16:creationId xmlns:a16="http://schemas.microsoft.com/office/drawing/2014/main" id="{E156F11C-9477-0A7D-8B4D-7FB1E3DE9276}"/>
              </a:ext>
            </a:extLst>
          </p:cNvPr>
          <p:cNvSpPr>
            <a:spLocks noGrp="1"/>
          </p:cNvSpPr>
          <p:nvPr>
            <p:ph type="sldNum" sz="quarter" idx="5"/>
          </p:nvPr>
        </p:nvSpPr>
        <p:spPr/>
        <p:txBody>
          <a:bodyPr/>
          <a:lstStyle/>
          <a:p>
            <a:fld id="{52379312-60E2-7842-AE54-317F1725CADA}" type="slidenum">
              <a:rPr lang="sv-SE" smtClean="0"/>
              <a:t>6</a:t>
            </a:fld>
            <a:endParaRPr lang="sv-SE"/>
          </a:p>
        </p:txBody>
      </p:sp>
    </p:spTree>
    <p:extLst>
      <p:ext uri="{BB962C8B-B14F-4D97-AF65-F5344CB8AC3E}">
        <p14:creationId xmlns:p14="http://schemas.microsoft.com/office/powerpoint/2010/main" val="2213109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149BA-5908-C9EC-099E-ECA4C34AA0A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F0BB224-9E5B-D420-738E-DEB108A23FE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C91D556-FB4E-C48C-F4C5-BB7EB374A8B6}"/>
              </a:ext>
            </a:extLst>
          </p:cNvPr>
          <p:cNvSpPr>
            <a:spLocks noGrp="1"/>
          </p:cNvSpPr>
          <p:nvPr>
            <p:ph type="body" idx="1"/>
          </p:nvPr>
        </p:nvSpPr>
        <p:spPr/>
        <p:txBody>
          <a:bodyPr/>
          <a:lstStyle/>
          <a:p>
            <a:pPr marL="0" indent="0">
              <a:buFont typeface="Arial" panose="020B0604020202020204" pitchFamily="34" charset="0"/>
              <a:buNone/>
            </a:pPr>
            <a:endParaRPr lang="sv-SE"/>
          </a:p>
        </p:txBody>
      </p:sp>
      <p:sp>
        <p:nvSpPr>
          <p:cNvPr id="4" name="Platshållare för bildnummer 3">
            <a:extLst>
              <a:ext uri="{FF2B5EF4-FFF2-40B4-BE49-F238E27FC236}">
                <a16:creationId xmlns:a16="http://schemas.microsoft.com/office/drawing/2014/main" id="{2DB7A11B-EB48-D9C0-4D81-1523EC51CDC7}"/>
              </a:ext>
            </a:extLst>
          </p:cNvPr>
          <p:cNvSpPr>
            <a:spLocks noGrp="1"/>
          </p:cNvSpPr>
          <p:nvPr>
            <p:ph type="sldNum" sz="quarter" idx="5"/>
          </p:nvPr>
        </p:nvSpPr>
        <p:spPr/>
        <p:txBody>
          <a:bodyPr/>
          <a:lstStyle/>
          <a:p>
            <a:fld id="{52379312-60E2-7842-AE54-317F1725CADA}" type="slidenum">
              <a:rPr lang="sv-SE" smtClean="0"/>
              <a:t>7</a:t>
            </a:fld>
            <a:endParaRPr lang="sv-SE"/>
          </a:p>
        </p:txBody>
      </p:sp>
    </p:spTree>
    <p:extLst>
      <p:ext uri="{BB962C8B-B14F-4D97-AF65-F5344CB8AC3E}">
        <p14:creationId xmlns:p14="http://schemas.microsoft.com/office/powerpoint/2010/main" val="3113595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2273C-1EBD-1FA3-B9DF-97BB67C83C9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484BBD9-EDC5-4D11-08F3-8B4B93FAA85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5F79610-58E3-FDD2-534D-0DE05E16158F}"/>
              </a:ext>
            </a:extLst>
          </p:cNvPr>
          <p:cNvSpPr>
            <a:spLocks noGrp="1"/>
          </p:cNvSpPr>
          <p:nvPr>
            <p:ph type="body" idx="1"/>
          </p:nvPr>
        </p:nvSpPr>
        <p:spPr/>
        <p:txBody>
          <a:bodyPr/>
          <a:lstStyle/>
          <a:p>
            <a:r>
              <a:rPr lang="sv-SE"/>
              <a:t>Här kommer en fördjupning i strategins fokusområden och de mål som är satta för respektive område</a:t>
            </a:r>
          </a:p>
        </p:txBody>
      </p:sp>
      <p:sp>
        <p:nvSpPr>
          <p:cNvPr id="4" name="Platshållare för bildnummer 3">
            <a:extLst>
              <a:ext uri="{FF2B5EF4-FFF2-40B4-BE49-F238E27FC236}">
                <a16:creationId xmlns:a16="http://schemas.microsoft.com/office/drawing/2014/main" id="{E0DD497F-86F6-F44C-EBBA-859FF4A8DC92}"/>
              </a:ext>
            </a:extLst>
          </p:cNvPr>
          <p:cNvSpPr>
            <a:spLocks noGrp="1"/>
          </p:cNvSpPr>
          <p:nvPr>
            <p:ph type="sldNum" sz="quarter" idx="5"/>
          </p:nvPr>
        </p:nvSpPr>
        <p:spPr/>
        <p:txBody>
          <a:bodyPr/>
          <a:lstStyle/>
          <a:p>
            <a:fld id="{52379312-60E2-7842-AE54-317F1725CADA}" type="slidenum">
              <a:rPr lang="sv-SE" smtClean="0"/>
              <a:t>8</a:t>
            </a:fld>
            <a:endParaRPr lang="sv-SE"/>
          </a:p>
        </p:txBody>
      </p:sp>
    </p:spTree>
    <p:extLst>
      <p:ext uri="{BB962C8B-B14F-4D97-AF65-F5344CB8AC3E}">
        <p14:creationId xmlns:p14="http://schemas.microsoft.com/office/powerpoint/2010/main" val="1781545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B2A9B-AC59-F3D0-97ED-C0AA3A022AC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4DEBE65-0B8F-3587-A869-D80682AD3F3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AFFA424-3154-1650-1FF6-FF4E7C9C2352}"/>
              </a:ext>
            </a:extLst>
          </p:cNvPr>
          <p:cNvSpPr>
            <a:spLocks noGrp="1"/>
          </p:cNvSpPr>
          <p:nvPr>
            <p:ph type="body" idx="1"/>
          </p:nvPr>
        </p:nvSpPr>
        <p:spPr/>
        <p:txBody>
          <a:bodyPr/>
          <a:lstStyle/>
          <a:p>
            <a:pPr marL="0" indent="0">
              <a:buFont typeface="Arial" panose="020B0604020202020204" pitchFamily="34" charset="0"/>
              <a:buNone/>
            </a:pPr>
            <a:endParaRPr lang="sv-SE" dirty="0">
              <a:ea typeface="Calibri"/>
              <a:cs typeface="Calibri"/>
            </a:endParaRPr>
          </a:p>
        </p:txBody>
      </p:sp>
      <p:sp>
        <p:nvSpPr>
          <p:cNvPr id="4" name="Platshållare för bildnummer 3">
            <a:extLst>
              <a:ext uri="{FF2B5EF4-FFF2-40B4-BE49-F238E27FC236}">
                <a16:creationId xmlns:a16="http://schemas.microsoft.com/office/drawing/2014/main" id="{CF48436D-9011-4B12-974D-C46B9FC5CE4E}"/>
              </a:ext>
            </a:extLst>
          </p:cNvPr>
          <p:cNvSpPr>
            <a:spLocks noGrp="1"/>
          </p:cNvSpPr>
          <p:nvPr>
            <p:ph type="sldNum" sz="quarter" idx="5"/>
          </p:nvPr>
        </p:nvSpPr>
        <p:spPr/>
        <p:txBody>
          <a:bodyPr/>
          <a:lstStyle/>
          <a:p>
            <a:fld id="{52379312-60E2-7842-AE54-317F1725CADA}" type="slidenum">
              <a:rPr lang="sv-SE" smtClean="0"/>
              <a:t>9</a:t>
            </a:fld>
            <a:endParaRPr lang="sv-SE"/>
          </a:p>
        </p:txBody>
      </p:sp>
    </p:spTree>
    <p:extLst>
      <p:ext uri="{BB962C8B-B14F-4D97-AF65-F5344CB8AC3E}">
        <p14:creationId xmlns:p14="http://schemas.microsoft.com/office/powerpoint/2010/main" val="3096047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n">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09A38BAE-415F-48E3-BFF7-C08177B18C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Rektangel 9">
            <a:extLst>
              <a:ext uri="{FF2B5EF4-FFF2-40B4-BE49-F238E27FC236}">
                <a16:creationId xmlns:a16="http://schemas.microsoft.com/office/drawing/2014/main" id="{600D1D80-F5E4-4596-8236-DC8D5A3EB490}"/>
              </a:ext>
            </a:extLst>
          </p:cNvPr>
          <p:cNvSpPr/>
          <p:nvPr userDrawn="1"/>
        </p:nvSpPr>
        <p:spPr>
          <a:xfrm>
            <a:off x="4200526" y="654219"/>
            <a:ext cx="724766" cy="701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nvGrpSpPr>
          <p:cNvPr id="3" name="Group 4">
            <a:extLst>
              <a:ext uri="{FF2B5EF4-FFF2-40B4-BE49-F238E27FC236}">
                <a16:creationId xmlns:a16="http://schemas.microsoft.com/office/drawing/2014/main" id="{4686778B-A416-4079-AAA0-A3FE9CDCD68B}"/>
              </a:ext>
            </a:extLst>
          </p:cNvPr>
          <p:cNvGrpSpPr>
            <a:grpSpLocks noChangeAspect="1"/>
          </p:cNvGrpSpPr>
          <p:nvPr userDrawn="1"/>
        </p:nvGrpSpPr>
        <p:grpSpPr bwMode="auto">
          <a:xfrm>
            <a:off x="4254104" y="595313"/>
            <a:ext cx="636984" cy="640556"/>
            <a:chOff x="3573" y="500"/>
            <a:chExt cx="535" cy="538"/>
          </a:xfrm>
        </p:grpSpPr>
        <p:sp>
          <p:nvSpPr>
            <p:cNvPr id="4" name="AutoShape 3">
              <a:extLst>
                <a:ext uri="{FF2B5EF4-FFF2-40B4-BE49-F238E27FC236}">
                  <a16:creationId xmlns:a16="http://schemas.microsoft.com/office/drawing/2014/main" id="{368530C6-AB59-4438-8214-4D8CD19DC242}"/>
                </a:ext>
              </a:extLst>
            </p:cNvPr>
            <p:cNvSpPr>
              <a:spLocks noChangeAspect="1" noChangeArrowheads="1" noTextEdit="1"/>
            </p:cNvSpPr>
            <p:nvPr userDrawn="1"/>
          </p:nvSpPr>
          <p:spPr bwMode="auto">
            <a:xfrm>
              <a:off x="3573" y="500"/>
              <a:ext cx="535"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5" name="Freeform 5">
              <a:extLst>
                <a:ext uri="{FF2B5EF4-FFF2-40B4-BE49-F238E27FC236}">
                  <a16:creationId xmlns:a16="http://schemas.microsoft.com/office/drawing/2014/main" id="{30C9CB61-8DFA-4370-8AA1-B5A54FA0EAB1}"/>
                </a:ext>
              </a:extLst>
            </p:cNvPr>
            <p:cNvSpPr>
              <a:spLocks/>
            </p:cNvSpPr>
            <p:nvPr userDrawn="1"/>
          </p:nvSpPr>
          <p:spPr bwMode="auto">
            <a:xfrm>
              <a:off x="3851" y="500"/>
              <a:ext cx="257" cy="345"/>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rgbClr val="690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6" name="Freeform 6">
              <a:extLst>
                <a:ext uri="{FF2B5EF4-FFF2-40B4-BE49-F238E27FC236}">
                  <a16:creationId xmlns:a16="http://schemas.microsoft.com/office/drawing/2014/main" id="{4EC247F9-0193-4FBB-B6E1-2998D290037F}"/>
                </a:ext>
              </a:extLst>
            </p:cNvPr>
            <p:cNvSpPr>
              <a:spLocks/>
            </p:cNvSpPr>
            <p:nvPr userDrawn="1"/>
          </p:nvSpPr>
          <p:spPr bwMode="auto">
            <a:xfrm>
              <a:off x="3573" y="500"/>
              <a:ext cx="257" cy="345"/>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7" name="Freeform 7">
              <a:extLst>
                <a:ext uri="{FF2B5EF4-FFF2-40B4-BE49-F238E27FC236}">
                  <a16:creationId xmlns:a16="http://schemas.microsoft.com/office/drawing/2014/main" id="{149ACFD5-ED1E-4A53-836D-628626254AC4}"/>
                </a:ext>
              </a:extLst>
            </p:cNvPr>
            <p:cNvSpPr>
              <a:spLocks/>
            </p:cNvSpPr>
            <p:nvPr userDrawn="1"/>
          </p:nvSpPr>
          <p:spPr bwMode="auto">
            <a:xfrm>
              <a:off x="3631" y="890"/>
              <a:ext cx="101" cy="148"/>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11" name="Freeform 8">
              <a:extLst>
                <a:ext uri="{FF2B5EF4-FFF2-40B4-BE49-F238E27FC236}">
                  <a16:creationId xmlns:a16="http://schemas.microsoft.com/office/drawing/2014/main" id="{957B3C7F-15F6-431B-B3DC-BEA9381FCEA5}"/>
                </a:ext>
              </a:extLst>
            </p:cNvPr>
            <p:cNvSpPr>
              <a:spLocks/>
            </p:cNvSpPr>
            <p:nvPr userDrawn="1"/>
          </p:nvSpPr>
          <p:spPr bwMode="auto">
            <a:xfrm>
              <a:off x="3775" y="892"/>
              <a:ext cx="110" cy="144"/>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12" name="Freeform 9">
              <a:extLst>
                <a:ext uri="{FF2B5EF4-FFF2-40B4-BE49-F238E27FC236}">
                  <a16:creationId xmlns:a16="http://schemas.microsoft.com/office/drawing/2014/main" id="{B9BBD18A-E976-46C7-8578-32BC5CFFAC32}"/>
                </a:ext>
              </a:extLst>
            </p:cNvPr>
            <p:cNvSpPr>
              <a:spLocks/>
            </p:cNvSpPr>
            <p:nvPr userDrawn="1"/>
          </p:nvSpPr>
          <p:spPr bwMode="auto">
            <a:xfrm>
              <a:off x="3908" y="892"/>
              <a:ext cx="140" cy="146"/>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46161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kil och utbytbar stor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5560977" y="-9964"/>
            <a:ext cx="4788885" cy="5169229"/>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1102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3880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45582" y="3880"/>
                </a:lnTo>
                <a:cubicBezTo>
                  <a:pt x="577634" y="-3298"/>
                  <a:pt x="903585" y="7178"/>
                  <a:pt x="1235637" y="0"/>
                </a:cubicBezTo>
                <a:cubicBezTo>
                  <a:pt x="1236431" y="1916435"/>
                  <a:pt x="1233202" y="4975870"/>
                  <a:pt x="1233996" y="6892305"/>
                </a:cubicBezTo>
                <a:lnTo>
                  <a:pt x="0" y="6892305"/>
                </a:lnTo>
                <a:close/>
              </a:path>
            </a:pathLst>
          </a:custGeom>
          <a:blipFill dpi="0" rotWithShape="1">
            <a:blip r:embed="rId2" cstate="screen">
              <a:extLst>
                <a:ext uri="{28A0092B-C50C-407E-A947-70E740481C1C}">
                  <a14:useLocalDpi xmlns:a14="http://schemas.microsoft.com/office/drawing/2010/main"/>
                </a:ext>
              </a:extLst>
            </a:blip>
            <a:srcRect/>
            <a:stretch>
              <a:fillRect r="25180" b="305"/>
            </a:stretch>
          </a:blipFill>
          <a:ln>
            <a:noFill/>
          </a:ln>
        </p:spPr>
        <p:txBody>
          <a:bodyPr lIns="0" tIns="1332000" bIns="0" anchor="t" anchorCtr="0"/>
          <a:lstStyle>
            <a:lvl1pPr marL="0" indent="0" algn="ctr">
              <a:lnSpc>
                <a:spcPct val="100000"/>
              </a:lnSpc>
              <a:spcBef>
                <a:spcPts val="0"/>
              </a:spcBef>
              <a:spcAft>
                <a:spcPts val="0"/>
              </a:spcAft>
              <a:buNone/>
              <a:defRPr sz="100">
                <a:solidFill>
                  <a:schemeClr val="tx1"/>
                </a:solidFill>
              </a:defRPr>
            </a:lvl1pPr>
          </a:lstStyle>
          <a:p>
            <a:r>
              <a:rPr lang="sv-SE"/>
              <a:t>.</a:t>
            </a:r>
          </a:p>
        </p:txBody>
      </p:sp>
      <p:sp>
        <p:nvSpPr>
          <p:cNvPr id="10" name="Rubrik 1">
            <a:extLst>
              <a:ext uri="{FF2B5EF4-FFF2-40B4-BE49-F238E27FC236}">
                <a16:creationId xmlns:a16="http://schemas.microsoft.com/office/drawing/2014/main" id="{DAD75157-2CF5-43DE-9D1C-3B451B4BA390}"/>
              </a:ext>
            </a:extLst>
          </p:cNvPr>
          <p:cNvSpPr>
            <a:spLocks noGrp="1"/>
          </p:cNvSpPr>
          <p:nvPr>
            <p:ph type="title"/>
          </p:nvPr>
        </p:nvSpPr>
        <p:spPr>
          <a:xfrm>
            <a:off x="576541" y="937860"/>
            <a:ext cx="3876041" cy="660148"/>
          </a:xfrm>
        </p:spPr>
        <p:txBody>
          <a:bodyPr/>
          <a:lstStyle/>
          <a:p>
            <a:r>
              <a:rPr lang="en-GB"/>
              <a:t>Click to edit Master title style</a:t>
            </a:r>
            <a:endParaRPr lang="sv-SE"/>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p:nvPr>
        </p:nvSpPr>
        <p:spPr>
          <a:xfrm>
            <a:off x="576541" y="1798080"/>
            <a:ext cx="3876041" cy="27363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5340264" y="-19926"/>
            <a:ext cx="1174247" cy="5165875"/>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chemeClr val="accent3"/>
          </a:solidFill>
          <a:ln>
            <a:noFill/>
          </a:ln>
        </p:spPr>
        <p:txBody>
          <a:bodyPr/>
          <a:lstStyle>
            <a:lvl1pPr marL="0" indent="0">
              <a:buNone/>
              <a:defRPr sz="100"/>
            </a:lvl1pPr>
          </a:lstStyle>
          <a:p>
            <a:pPr lvl="0"/>
            <a:r>
              <a:rPr lang="sv-SE"/>
              <a:t>.</a:t>
            </a:r>
          </a:p>
        </p:txBody>
      </p:sp>
    </p:spTree>
    <p:extLst>
      <p:ext uri="{BB962C8B-B14F-4D97-AF65-F5344CB8AC3E}">
        <p14:creationId xmlns:p14="http://schemas.microsoft.com/office/powerpoint/2010/main" val="310964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kil och utbytbar stor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4362998" y="-9964"/>
            <a:ext cx="4788885" cy="5169229"/>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1102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3880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45582" y="3880"/>
                </a:lnTo>
                <a:cubicBezTo>
                  <a:pt x="577634" y="-3298"/>
                  <a:pt x="903585" y="7178"/>
                  <a:pt x="1235637" y="0"/>
                </a:cubicBezTo>
                <a:cubicBezTo>
                  <a:pt x="1236431" y="1916435"/>
                  <a:pt x="1233202" y="4975870"/>
                  <a:pt x="1233996" y="6892305"/>
                </a:cubicBezTo>
                <a:lnTo>
                  <a:pt x="0" y="6892305"/>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txBody>
          <a:bodyPr lIns="0" tIns="1332000" bIns="0" anchor="t" anchorCtr="0"/>
          <a:lstStyle>
            <a:lvl1pPr marL="0" indent="0" algn="ctr">
              <a:lnSpc>
                <a:spcPct val="100000"/>
              </a:lnSpc>
              <a:spcBef>
                <a:spcPts val="0"/>
              </a:spcBef>
              <a:spcAft>
                <a:spcPts val="0"/>
              </a:spcAft>
              <a:buNone/>
              <a:defRPr sz="100">
                <a:solidFill>
                  <a:schemeClr val="tx1"/>
                </a:solidFill>
              </a:defRPr>
            </a:lvl1pPr>
          </a:lstStyle>
          <a:p>
            <a:r>
              <a:rPr lang="sv-SE"/>
              <a:t>.</a:t>
            </a:r>
          </a:p>
        </p:txBody>
      </p:sp>
      <p:sp>
        <p:nvSpPr>
          <p:cNvPr id="10" name="Rubrik 1">
            <a:extLst>
              <a:ext uri="{FF2B5EF4-FFF2-40B4-BE49-F238E27FC236}">
                <a16:creationId xmlns:a16="http://schemas.microsoft.com/office/drawing/2014/main" id="{DAD75157-2CF5-43DE-9D1C-3B451B4BA390}"/>
              </a:ext>
            </a:extLst>
          </p:cNvPr>
          <p:cNvSpPr>
            <a:spLocks noGrp="1"/>
          </p:cNvSpPr>
          <p:nvPr>
            <p:ph type="title"/>
          </p:nvPr>
        </p:nvSpPr>
        <p:spPr>
          <a:xfrm>
            <a:off x="576541" y="937860"/>
            <a:ext cx="3876041" cy="660148"/>
          </a:xfrm>
        </p:spPr>
        <p:txBody>
          <a:bodyPr/>
          <a:lstStyle/>
          <a:p>
            <a:r>
              <a:rPr lang="sv-SE"/>
              <a:t>Klicka här för att ändra mall för rubrikformat</a:t>
            </a:r>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p:nvPr>
        </p:nvSpPr>
        <p:spPr>
          <a:xfrm>
            <a:off x="576541" y="1798080"/>
            <a:ext cx="3876041" cy="27363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4142284" y="-19926"/>
            <a:ext cx="1174247" cy="5165875"/>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chemeClr val="accent3"/>
          </a:solidFill>
          <a:ln>
            <a:noFill/>
          </a:ln>
        </p:spPr>
        <p:txBody>
          <a:bodyPr/>
          <a:lstStyle>
            <a:lvl1pPr marL="0" indent="0">
              <a:buNone/>
              <a:defRPr sz="100"/>
            </a:lvl1pPr>
          </a:lstStyle>
          <a:p>
            <a:pPr lvl="0"/>
            <a:r>
              <a:rPr lang="sv-SE"/>
              <a:t>.</a:t>
            </a:r>
          </a:p>
        </p:txBody>
      </p:sp>
    </p:spTree>
    <p:extLst>
      <p:ext uri="{BB962C8B-B14F-4D97-AF65-F5344CB8AC3E}">
        <p14:creationId xmlns:p14="http://schemas.microsoft.com/office/powerpoint/2010/main" val="210630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566304" y="919596"/>
            <a:ext cx="7982816" cy="683531"/>
          </a:xfrm>
        </p:spPr>
        <p:txBody>
          <a:bodyPr/>
          <a:lstStyle/>
          <a:p>
            <a:r>
              <a:rPr lang="en-GB"/>
              <a:t>Click to edit Master title style</a:t>
            </a:r>
            <a:endParaRPr lang="sv-SE"/>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566304" y="1805641"/>
            <a:ext cx="7990610" cy="276116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Tree>
    <p:extLst>
      <p:ext uri="{BB962C8B-B14F-4D97-AF65-F5344CB8AC3E}">
        <p14:creationId xmlns:p14="http://schemas.microsoft.com/office/powerpoint/2010/main" val="192598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och innehåll i två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566304" y="919596"/>
            <a:ext cx="7982816" cy="683531"/>
          </a:xfrm>
        </p:spPr>
        <p:txBody>
          <a:bodyPr/>
          <a:lstStyle/>
          <a:p>
            <a:r>
              <a:rPr lang="en-GB"/>
              <a:t>Click to edit Master title style</a:t>
            </a:r>
            <a:endParaRPr lang="sv-SE"/>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566305" y="1805641"/>
            <a:ext cx="3899189" cy="276116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Platshållare för innehåll 2">
            <a:extLst>
              <a:ext uri="{FF2B5EF4-FFF2-40B4-BE49-F238E27FC236}">
                <a16:creationId xmlns:a16="http://schemas.microsoft.com/office/drawing/2014/main" id="{7C6F9F6A-5EE1-426E-AAF4-F9163894A515}"/>
              </a:ext>
            </a:extLst>
          </p:cNvPr>
          <p:cNvSpPr>
            <a:spLocks noGrp="1"/>
          </p:cNvSpPr>
          <p:nvPr>
            <p:ph idx="10"/>
          </p:nvPr>
        </p:nvSpPr>
        <p:spPr>
          <a:xfrm>
            <a:off x="4673313" y="1805641"/>
            <a:ext cx="3899189" cy="276116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569119" y="4605232"/>
            <a:ext cx="3904060" cy="195263"/>
          </a:xfrm>
        </p:spPr>
        <p:txBody>
          <a:bodyPr/>
          <a:lstStyle>
            <a:lvl1pPr marL="0" indent="0">
              <a:lnSpc>
                <a:spcPct val="100000"/>
              </a:lnSpc>
              <a:spcBef>
                <a:spcPts val="0"/>
              </a:spcBef>
              <a:buFontTx/>
              <a:buNone/>
              <a:defRPr sz="750"/>
            </a:lvl1pPr>
          </a:lstStyle>
          <a:p>
            <a:pPr lvl="0"/>
            <a:r>
              <a:rPr lang="sv-SE"/>
              <a:t>Bildtext</a:t>
            </a:r>
          </a:p>
        </p:txBody>
      </p:sp>
      <p:sp>
        <p:nvSpPr>
          <p:cNvPr id="10" name="Platshållare för text 8">
            <a:extLst>
              <a:ext uri="{FF2B5EF4-FFF2-40B4-BE49-F238E27FC236}">
                <a16:creationId xmlns:a16="http://schemas.microsoft.com/office/drawing/2014/main" id="{02F528CE-D42C-4F3A-A140-BC71A68198D5}"/>
              </a:ext>
            </a:extLst>
          </p:cNvPr>
          <p:cNvSpPr>
            <a:spLocks noGrp="1"/>
          </p:cNvSpPr>
          <p:nvPr>
            <p:ph type="body" sz="quarter" idx="12" hasCustomPrompt="1"/>
          </p:nvPr>
        </p:nvSpPr>
        <p:spPr>
          <a:xfrm>
            <a:off x="4664426" y="4605232"/>
            <a:ext cx="3904060" cy="195263"/>
          </a:xfrm>
        </p:spPr>
        <p:txBody>
          <a:bodyPr/>
          <a:lstStyle>
            <a:lvl1pPr marL="0" indent="0">
              <a:lnSpc>
                <a:spcPct val="100000"/>
              </a:lnSpc>
              <a:spcBef>
                <a:spcPts val="0"/>
              </a:spcBef>
              <a:buFontTx/>
              <a:buNone/>
              <a:defRPr sz="750"/>
            </a:lvl1pPr>
          </a:lstStyle>
          <a:p>
            <a:pPr lvl="0"/>
            <a:r>
              <a:rPr lang="sv-SE"/>
              <a:t>Bildtext</a:t>
            </a:r>
          </a:p>
        </p:txBody>
      </p:sp>
    </p:spTree>
    <p:extLst>
      <p:ext uri="{BB962C8B-B14F-4D97-AF65-F5344CB8AC3E}">
        <p14:creationId xmlns:p14="http://schemas.microsoft.com/office/powerpoint/2010/main" val="393050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bild">
    <p:spTree>
      <p:nvGrpSpPr>
        <p:cNvPr id="1" name=""/>
        <p:cNvGrpSpPr/>
        <p:nvPr/>
      </p:nvGrpSpPr>
      <p:grpSpPr>
        <a:xfrm>
          <a:off x="0" y="0"/>
          <a:ext cx="0" cy="0"/>
          <a:chOff x="0" y="0"/>
          <a:chExt cx="0" cy="0"/>
        </a:xfrm>
      </p:grpSpPr>
      <p:sp>
        <p:nvSpPr>
          <p:cNvPr id="12" name="Platshållare för innehåll 11">
            <a:extLst>
              <a:ext uri="{FF2B5EF4-FFF2-40B4-BE49-F238E27FC236}">
                <a16:creationId xmlns:a16="http://schemas.microsoft.com/office/drawing/2014/main" id="{BD3F50F6-01EF-4EEF-BF38-978371896417}"/>
              </a:ext>
            </a:extLst>
          </p:cNvPr>
          <p:cNvSpPr>
            <a:spLocks noGrp="1"/>
          </p:cNvSpPr>
          <p:nvPr>
            <p:ph sz="quarter" idx="11" hasCustomPrompt="1"/>
          </p:nvPr>
        </p:nvSpPr>
        <p:spPr>
          <a:xfrm>
            <a:off x="0" y="0"/>
            <a:ext cx="9144000" cy="5143500"/>
          </a:xfrm>
        </p:spPr>
        <p:txBody>
          <a:bodyPr tIns="2088000"/>
          <a:lstStyle>
            <a:lvl1pPr marL="0" indent="0" algn="ctr">
              <a:buNone/>
              <a:defRPr sz="1500"/>
            </a:lvl1pPr>
            <a:lvl2pPr algn="ctr">
              <a:defRPr/>
            </a:lvl2pPr>
            <a:lvl3pPr algn="ctr">
              <a:defRPr/>
            </a:lvl3pPr>
            <a:lvl4pPr algn="ctr">
              <a:defRPr/>
            </a:lvl4pPr>
            <a:lvl5pPr algn="ctr">
              <a:defRPr/>
            </a:lvl5pPr>
          </a:lstStyle>
          <a:p>
            <a:pPr lvl="0"/>
            <a:r>
              <a:rPr lang="sv-SE"/>
              <a:t>Bild/Film</a:t>
            </a:r>
          </a:p>
        </p:txBody>
      </p:sp>
      <p:sp>
        <p:nvSpPr>
          <p:cNvPr id="11" name="Platshållare för text 5">
            <a:extLst>
              <a:ext uri="{FF2B5EF4-FFF2-40B4-BE49-F238E27FC236}">
                <a16:creationId xmlns:a16="http://schemas.microsoft.com/office/drawing/2014/main" id="{F9B4EFBB-3C19-4225-8B81-20FAE00BBB28}"/>
              </a:ext>
            </a:extLst>
          </p:cNvPr>
          <p:cNvSpPr>
            <a:spLocks noGrp="1" noChangeAspect="1"/>
          </p:cNvSpPr>
          <p:nvPr>
            <p:ph type="body" sz="quarter" idx="10" hasCustomPrompt="1"/>
          </p:nvPr>
        </p:nvSpPr>
        <p:spPr>
          <a:xfrm>
            <a:off x="194938" y="196994"/>
            <a:ext cx="378000" cy="378000"/>
          </a:xfrm>
          <a:blipFill>
            <a:blip r:embed="rId2" cstate="email">
              <a:extLst>
                <a:ext uri="{28A0092B-C50C-407E-A947-70E740481C1C}">
                  <a14:useLocalDpi xmlns:a14="http://schemas.microsoft.com/office/drawing/2010/main"/>
                </a:ext>
              </a:extLst>
            </a:blip>
            <a:stretch>
              <a:fillRect/>
            </a:stretch>
          </a:blipFill>
          <a:ln>
            <a:solidFill>
              <a:srgbClr val="FFFFFF">
                <a:alpha val="0"/>
              </a:srgbClr>
            </a:solidFill>
          </a:ln>
        </p:spPr>
        <p:txBody>
          <a:bodyPr/>
          <a:lstStyle>
            <a:lvl1pPr marL="0" indent="0">
              <a:lnSpc>
                <a:spcPct val="100000"/>
              </a:lnSpc>
              <a:spcBef>
                <a:spcPts val="0"/>
              </a:spcBef>
              <a:buFontTx/>
              <a:buNone/>
              <a:defRPr sz="100"/>
            </a:lvl1pPr>
          </a:lstStyle>
          <a:p>
            <a:pPr lvl="0"/>
            <a:r>
              <a:rPr lang="sv-SE"/>
              <a:t>.</a:t>
            </a:r>
          </a:p>
          <a:p>
            <a:pPr lvl="0"/>
            <a:endParaRPr lang="sv-SE"/>
          </a:p>
        </p:txBody>
      </p:sp>
    </p:spTree>
    <p:extLst>
      <p:ext uri="{BB962C8B-B14F-4D97-AF65-F5344CB8AC3E}">
        <p14:creationId xmlns:p14="http://schemas.microsoft.com/office/powerpoint/2010/main" val="269542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objekt ">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569119" y="2680315"/>
            <a:ext cx="3904060" cy="195263"/>
          </a:xfrm>
        </p:spPr>
        <p:txBody>
          <a:bodyPr/>
          <a:lstStyle>
            <a:lvl1pPr marL="0" indent="0" algn="ctr">
              <a:lnSpc>
                <a:spcPts val="900"/>
              </a:lnSpc>
              <a:spcBef>
                <a:spcPts val="0"/>
              </a:spcBef>
              <a:buFontTx/>
              <a:buNone/>
              <a:defRPr sz="750"/>
            </a:lvl1pPr>
          </a:lstStyle>
          <a:p>
            <a:pPr lvl="0"/>
            <a:r>
              <a:rPr lang="sv-SE"/>
              <a:t>Bildtext</a:t>
            </a:r>
          </a:p>
        </p:txBody>
      </p:sp>
      <p:sp>
        <p:nvSpPr>
          <p:cNvPr id="7" name="Platshållare för innehåll 11">
            <a:extLst>
              <a:ext uri="{FF2B5EF4-FFF2-40B4-BE49-F238E27FC236}">
                <a16:creationId xmlns:a16="http://schemas.microsoft.com/office/drawing/2014/main" id="{D77B211B-F194-4A43-BF7A-62F518DA6C4E}"/>
              </a:ext>
            </a:extLst>
          </p:cNvPr>
          <p:cNvSpPr>
            <a:spLocks noGrp="1"/>
          </p:cNvSpPr>
          <p:nvPr>
            <p:ph sz="quarter" idx="12"/>
          </p:nvPr>
        </p:nvSpPr>
        <p:spPr>
          <a:xfrm>
            <a:off x="576696" y="958560"/>
            <a:ext cx="3896591" cy="1706708"/>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en-GB"/>
              <a:t>Click to edit Master text styles</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4671330" y="2680315"/>
            <a:ext cx="3904060" cy="195263"/>
          </a:xfrm>
        </p:spPr>
        <p:txBody>
          <a:bodyPr/>
          <a:lstStyle>
            <a:lvl1pPr marL="0" indent="0" algn="ctr">
              <a:lnSpc>
                <a:spcPts val="900"/>
              </a:lnSpc>
              <a:spcBef>
                <a:spcPts val="0"/>
              </a:spcBef>
              <a:buFontTx/>
              <a:buNone/>
              <a:defRPr sz="750"/>
            </a:lvl1pPr>
          </a:lstStyle>
          <a:p>
            <a:pPr lvl="0"/>
            <a:r>
              <a:rPr lang="sv-SE"/>
              <a:t>Bildtext</a:t>
            </a:r>
          </a:p>
        </p:txBody>
      </p:sp>
      <p:sp>
        <p:nvSpPr>
          <p:cNvPr id="12" name="Platshållare för innehåll 11">
            <a:extLst>
              <a:ext uri="{FF2B5EF4-FFF2-40B4-BE49-F238E27FC236}">
                <a16:creationId xmlns:a16="http://schemas.microsoft.com/office/drawing/2014/main" id="{9B70EFF5-103B-40E9-9FCD-4568DC92A59B}"/>
              </a:ext>
            </a:extLst>
          </p:cNvPr>
          <p:cNvSpPr>
            <a:spLocks noGrp="1"/>
          </p:cNvSpPr>
          <p:nvPr>
            <p:ph sz="quarter" idx="14"/>
          </p:nvPr>
        </p:nvSpPr>
        <p:spPr>
          <a:xfrm>
            <a:off x="4678906" y="958560"/>
            <a:ext cx="3896591" cy="1706708"/>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en-GB"/>
              <a:t>Click to edit Master text styles</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569119" y="4659584"/>
            <a:ext cx="3904060" cy="195263"/>
          </a:xfrm>
        </p:spPr>
        <p:txBody>
          <a:bodyPr/>
          <a:lstStyle>
            <a:lvl1pPr marL="0" indent="0" algn="ctr">
              <a:lnSpc>
                <a:spcPts val="900"/>
              </a:lnSpc>
              <a:spcBef>
                <a:spcPts val="0"/>
              </a:spcBef>
              <a:buFontTx/>
              <a:buNone/>
              <a:defRPr sz="750"/>
            </a:lvl1pPr>
          </a:lstStyle>
          <a:p>
            <a:pPr lvl="0"/>
            <a:r>
              <a:rPr lang="sv-SE"/>
              <a:t>Bildtext</a:t>
            </a:r>
          </a:p>
        </p:txBody>
      </p:sp>
      <p:sp>
        <p:nvSpPr>
          <p:cNvPr id="14" name="Platshållare för innehåll 11">
            <a:extLst>
              <a:ext uri="{FF2B5EF4-FFF2-40B4-BE49-F238E27FC236}">
                <a16:creationId xmlns:a16="http://schemas.microsoft.com/office/drawing/2014/main" id="{CFA737C2-22B0-4972-A655-E0EBC3CE4BE8}"/>
              </a:ext>
            </a:extLst>
          </p:cNvPr>
          <p:cNvSpPr>
            <a:spLocks noGrp="1"/>
          </p:cNvSpPr>
          <p:nvPr>
            <p:ph sz="quarter" idx="16"/>
          </p:nvPr>
        </p:nvSpPr>
        <p:spPr>
          <a:xfrm>
            <a:off x="576696" y="2937829"/>
            <a:ext cx="3896591" cy="1706708"/>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en-GB"/>
              <a:t>Click to edit Master text styles</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4671330" y="4659584"/>
            <a:ext cx="3904060" cy="195263"/>
          </a:xfrm>
        </p:spPr>
        <p:txBody>
          <a:bodyPr/>
          <a:lstStyle>
            <a:lvl1pPr marL="0" indent="0" algn="ctr">
              <a:lnSpc>
                <a:spcPts val="900"/>
              </a:lnSpc>
              <a:spcBef>
                <a:spcPts val="0"/>
              </a:spcBef>
              <a:buFontTx/>
              <a:buNone/>
              <a:defRPr sz="750"/>
            </a:lvl1pPr>
          </a:lstStyle>
          <a:p>
            <a:pPr lvl="0"/>
            <a:r>
              <a:rPr lang="sv-SE"/>
              <a:t>Bildtext</a:t>
            </a:r>
          </a:p>
        </p:txBody>
      </p:sp>
      <p:sp>
        <p:nvSpPr>
          <p:cNvPr id="16" name="Platshållare för innehåll 11">
            <a:extLst>
              <a:ext uri="{FF2B5EF4-FFF2-40B4-BE49-F238E27FC236}">
                <a16:creationId xmlns:a16="http://schemas.microsoft.com/office/drawing/2014/main" id="{305AD0E1-5ECD-4AE7-B74F-E4C33179C4AF}"/>
              </a:ext>
            </a:extLst>
          </p:cNvPr>
          <p:cNvSpPr>
            <a:spLocks noGrp="1"/>
          </p:cNvSpPr>
          <p:nvPr>
            <p:ph sz="quarter" idx="18"/>
          </p:nvPr>
        </p:nvSpPr>
        <p:spPr>
          <a:xfrm>
            <a:off x="4678906" y="2937829"/>
            <a:ext cx="3896591" cy="1706708"/>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en-GB"/>
              <a:t>Click to edit Master text styles</a:t>
            </a:r>
          </a:p>
        </p:txBody>
      </p:sp>
    </p:spTree>
    <p:extLst>
      <p:ext uri="{BB962C8B-B14F-4D97-AF65-F5344CB8AC3E}">
        <p14:creationId xmlns:p14="http://schemas.microsoft.com/office/powerpoint/2010/main" val="40867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569119" y="2680315"/>
            <a:ext cx="3904060" cy="195263"/>
          </a:xfrm>
        </p:spPr>
        <p:txBody>
          <a:bodyPr/>
          <a:lstStyle>
            <a:lvl1pPr marL="0" indent="0">
              <a:lnSpc>
                <a:spcPts val="900"/>
              </a:lnSpc>
              <a:spcBef>
                <a:spcPts val="0"/>
              </a:spcBef>
              <a:buFontTx/>
              <a:buNone/>
              <a:defRPr sz="750"/>
            </a:lvl1pPr>
          </a:lstStyle>
          <a:p>
            <a:pPr lvl="0"/>
            <a:r>
              <a:rPr lang="sv-SE"/>
              <a:t>Bildtext</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4671330" y="2680315"/>
            <a:ext cx="3904060" cy="195263"/>
          </a:xfrm>
        </p:spPr>
        <p:txBody>
          <a:bodyPr/>
          <a:lstStyle>
            <a:lvl1pPr marL="0" indent="0">
              <a:lnSpc>
                <a:spcPts val="900"/>
              </a:lnSpc>
              <a:spcBef>
                <a:spcPts val="0"/>
              </a:spcBef>
              <a:buFontTx/>
              <a:buNone/>
              <a:defRPr sz="750"/>
            </a:lvl1pPr>
          </a:lstStyle>
          <a:p>
            <a:pPr lvl="0"/>
            <a:r>
              <a:rPr lang="sv-SE"/>
              <a:t>Bildtext</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569119" y="4659584"/>
            <a:ext cx="3904060" cy="195263"/>
          </a:xfrm>
        </p:spPr>
        <p:txBody>
          <a:bodyPr/>
          <a:lstStyle>
            <a:lvl1pPr marL="0" indent="0">
              <a:lnSpc>
                <a:spcPts val="900"/>
              </a:lnSpc>
              <a:spcBef>
                <a:spcPts val="0"/>
              </a:spcBef>
              <a:buFontTx/>
              <a:buNone/>
              <a:defRPr sz="750"/>
            </a:lvl1pPr>
          </a:lstStyle>
          <a:p>
            <a:pPr lvl="0"/>
            <a:r>
              <a:rPr lang="sv-SE"/>
              <a:t>Bildtext</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4671330" y="4659584"/>
            <a:ext cx="3904060" cy="195263"/>
          </a:xfrm>
        </p:spPr>
        <p:txBody>
          <a:bodyPr/>
          <a:lstStyle>
            <a:lvl1pPr marL="0" indent="0">
              <a:lnSpc>
                <a:spcPts val="900"/>
              </a:lnSpc>
              <a:spcBef>
                <a:spcPts val="0"/>
              </a:spcBef>
              <a:buFontTx/>
              <a:buNone/>
              <a:defRPr sz="750"/>
            </a:lvl1pPr>
          </a:lstStyle>
          <a:p>
            <a:pPr lvl="0"/>
            <a:r>
              <a:rPr lang="sv-SE"/>
              <a:t>Bildtext</a:t>
            </a:r>
          </a:p>
        </p:txBody>
      </p:sp>
      <p:sp>
        <p:nvSpPr>
          <p:cNvPr id="17" name="Platshållare för bild 2">
            <a:extLst>
              <a:ext uri="{FF2B5EF4-FFF2-40B4-BE49-F238E27FC236}">
                <a16:creationId xmlns:a16="http://schemas.microsoft.com/office/drawing/2014/main" id="{D8502A16-AA19-4E0B-AD6C-FDF13805494A}"/>
              </a:ext>
            </a:extLst>
          </p:cNvPr>
          <p:cNvSpPr>
            <a:spLocks noGrp="1"/>
          </p:cNvSpPr>
          <p:nvPr>
            <p:ph type="pic" sz="quarter" idx="19" hasCustomPrompt="1"/>
          </p:nvPr>
        </p:nvSpPr>
        <p:spPr>
          <a:xfrm>
            <a:off x="582216" y="955383"/>
            <a:ext cx="3890963" cy="1675210"/>
          </a:xfrm>
        </p:spPr>
        <p:txBody>
          <a:bodyPr/>
          <a:lstStyle>
            <a:lvl1pPr marL="0" indent="0" algn="ctr">
              <a:buNone/>
              <a:defRPr sz="1200"/>
            </a:lvl1pPr>
          </a:lstStyle>
          <a:p>
            <a:r>
              <a:rPr lang="sv-SE"/>
              <a:t>4 vänsterställda bilder</a:t>
            </a:r>
          </a:p>
        </p:txBody>
      </p:sp>
      <p:sp>
        <p:nvSpPr>
          <p:cNvPr id="20" name="Platshållare för bild 2">
            <a:extLst>
              <a:ext uri="{FF2B5EF4-FFF2-40B4-BE49-F238E27FC236}">
                <a16:creationId xmlns:a16="http://schemas.microsoft.com/office/drawing/2014/main" id="{4F423E97-AED0-44CF-8D1B-7830CB26F377}"/>
              </a:ext>
            </a:extLst>
          </p:cNvPr>
          <p:cNvSpPr>
            <a:spLocks noGrp="1"/>
          </p:cNvSpPr>
          <p:nvPr>
            <p:ph type="pic" sz="quarter" idx="20" hasCustomPrompt="1"/>
          </p:nvPr>
        </p:nvSpPr>
        <p:spPr>
          <a:xfrm>
            <a:off x="4669946" y="955383"/>
            <a:ext cx="3890963" cy="1675210"/>
          </a:xfrm>
        </p:spPr>
        <p:txBody>
          <a:bodyPr/>
          <a:lstStyle>
            <a:lvl1pPr marL="0" indent="0" algn="ctr">
              <a:buNone/>
              <a:defRPr sz="1200"/>
            </a:lvl1pPr>
          </a:lstStyle>
          <a:p>
            <a:r>
              <a:rPr lang="sv-SE"/>
              <a:t>4 vänsterställda bilder</a:t>
            </a:r>
          </a:p>
        </p:txBody>
      </p:sp>
      <p:sp>
        <p:nvSpPr>
          <p:cNvPr id="23" name="Platshållare för bild 2">
            <a:extLst>
              <a:ext uri="{FF2B5EF4-FFF2-40B4-BE49-F238E27FC236}">
                <a16:creationId xmlns:a16="http://schemas.microsoft.com/office/drawing/2014/main" id="{1F062928-8BD1-4CA5-AA20-E60D0F7671CC}"/>
              </a:ext>
            </a:extLst>
          </p:cNvPr>
          <p:cNvSpPr>
            <a:spLocks noGrp="1"/>
          </p:cNvSpPr>
          <p:nvPr>
            <p:ph type="pic" sz="quarter" idx="21" hasCustomPrompt="1"/>
          </p:nvPr>
        </p:nvSpPr>
        <p:spPr>
          <a:xfrm>
            <a:off x="582216" y="2931606"/>
            <a:ext cx="3890963" cy="1675210"/>
          </a:xfrm>
        </p:spPr>
        <p:txBody>
          <a:bodyPr/>
          <a:lstStyle>
            <a:lvl1pPr marL="0" indent="0" algn="ctr">
              <a:buNone/>
              <a:defRPr sz="1200"/>
            </a:lvl1pPr>
          </a:lstStyle>
          <a:p>
            <a:r>
              <a:rPr lang="sv-SE"/>
              <a:t>4 vänsterställda bilder</a:t>
            </a:r>
          </a:p>
        </p:txBody>
      </p:sp>
      <p:sp>
        <p:nvSpPr>
          <p:cNvPr id="24" name="Platshållare för bild 2">
            <a:extLst>
              <a:ext uri="{FF2B5EF4-FFF2-40B4-BE49-F238E27FC236}">
                <a16:creationId xmlns:a16="http://schemas.microsoft.com/office/drawing/2014/main" id="{BEE2F423-B0EB-442A-AC1F-47493895D003}"/>
              </a:ext>
            </a:extLst>
          </p:cNvPr>
          <p:cNvSpPr>
            <a:spLocks noGrp="1"/>
          </p:cNvSpPr>
          <p:nvPr>
            <p:ph type="pic" sz="quarter" idx="22" hasCustomPrompt="1"/>
          </p:nvPr>
        </p:nvSpPr>
        <p:spPr>
          <a:xfrm>
            <a:off x="4669946" y="2931606"/>
            <a:ext cx="3890963" cy="1675210"/>
          </a:xfrm>
        </p:spPr>
        <p:txBody>
          <a:bodyPr/>
          <a:lstStyle>
            <a:lvl1pPr marL="0" indent="0" algn="ctr">
              <a:buNone/>
              <a:defRPr sz="1200"/>
            </a:lvl1pPr>
          </a:lstStyle>
          <a:p>
            <a:r>
              <a:rPr lang="sv-SE"/>
              <a:t>4 vänsterställda bilder</a:t>
            </a:r>
          </a:p>
        </p:txBody>
      </p:sp>
    </p:spTree>
    <p:extLst>
      <p:ext uri="{BB962C8B-B14F-4D97-AF65-F5344CB8AC3E}">
        <p14:creationId xmlns:p14="http://schemas.microsoft.com/office/powerpoint/2010/main" val="388560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om svart 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Tree>
    <p:extLst>
      <p:ext uri="{BB962C8B-B14F-4D97-AF65-F5344CB8AC3E}">
        <p14:creationId xmlns:p14="http://schemas.microsoft.com/office/powerpoint/2010/main" val="429201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ellanrubrik svart 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143000" y="1676400"/>
            <a:ext cx="6858000" cy="1790700"/>
          </a:xfrm>
        </p:spPr>
        <p:txBody>
          <a:bodyPr anchor="ctr"/>
          <a:lstStyle>
            <a:lvl1pPr algn="ctr">
              <a:lnSpc>
                <a:spcPts val="4200"/>
              </a:lnSpc>
              <a:defRPr sz="3450">
                <a:solidFill>
                  <a:schemeClr val="bg1"/>
                </a:solidFill>
              </a:defRPr>
            </a:lvl1pPr>
          </a:lstStyle>
          <a:p>
            <a:r>
              <a:rPr lang="sv-SE"/>
              <a:t>Mellanrubrik</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9976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vslutande 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566304" y="665328"/>
            <a:ext cx="6135833" cy="1146935"/>
          </a:xfrm>
        </p:spPr>
        <p:txBody>
          <a:bodyPr/>
          <a:lstStyle>
            <a:lvl1pPr>
              <a:defRPr/>
            </a:lvl1pPr>
          </a:lstStyle>
          <a:p>
            <a:r>
              <a:rPr lang="sv-SE"/>
              <a:t>Tack för uppmärksamheten!</a:t>
            </a:r>
          </a:p>
        </p:txBody>
      </p:sp>
      <p:sp>
        <p:nvSpPr>
          <p:cNvPr id="7" name="Platshållare för text 6">
            <a:extLst>
              <a:ext uri="{FF2B5EF4-FFF2-40B4-BE49-F238E27FC236}">
                <a16:creationId xmlns:a16="http://schemas.microsoft.com/office/drawing/2014/main" id="{1DA38726-4B59-42B1-BEB5-BAF39E474F7C}"/>
              </a:ext>
            </a:extLst>
          </p:cNvPr>
          <p:cNvSpPr>
            <a:spLocks noGrp="1"/>
          </p:cNvSpPr>
          <p:nvPr>
            <p:ph type="body" sz="quarter" idx="10" hasCustomPrompt="1"/>
          </p:nvPr>
        </p:nvSpPr>
        <p:spPr>
          <a:xfrm>
            <a:off x="569119" y="2396587"/>
            <a:ext cx="4876338" cy="1820572"/>
          </a:xfrm>
        </p:spPr>
        <p:txBody>
          <a:bodyPr/>
          <a:lstStyle>
            <a:lvl1pPr marL="0" indent="0">
              <a:lnSpc>
                <a:spcPct val="100000"/>
              </a:lnSpc>
              <a:spcBef>
                <a:spcPts val="0"/>
              </a:spcBef>
              <a:buNone/>
              <a:defRPr sz="1200"/>
            </a:lvl1pPr>
          </a:lstStyle>
          <a:p>
            <a:pPr lvl="0"/>
            <a:r>
              <a:rPr lang="sv-SE"/>
              <a:t>Namn, organisation, telefonnummer, e-postadress, webbadress etc.</a:t>
            </a:r>
          </a:p>
        </p:txBody>
      </p:sp>
      <p:pic>
        <p:nvPicPr>
          <p:cNvPr id="4" name="Bildobjekt 3">
            <a:extLst>
              <a:ext uri="{FF2B5EF4-FFF2-40B4-BE49-F238E27FC236}">
                <a16:creationId xmlns:a16="http://schemas.microsoft.com/office/drawing/2014/main" id="{161E3A8A-3263-4EE6-96EF-548DE91195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24900" y="5400"/>
            <a:ext cx="1687500" cy="5118527"/>
          </a:xfrm>
          <a:prstGeom prst="rect">
            <a:avLst/>
          </a:prstGeom>
        </p:spPr>
      </p:pic>
      <p:sp>
        <p:nvSpPr>
          <p:cNvPr id="11" name="Platshållare för text 6">
            <a:extLst>
              <a:ext uri="{FF2B5EF4-FFF2-40B4-BE49-F238E27FC236}">
                <a16:creationId xmlns:a16="http://schemas.microsoft.com/office/drawing/2014/main" id="{732D95E5-095E-4AF8-A88F-8D008694B3C7}"/>
              </a:ext>
            </a:extLst>
          </p:cNvPr>
          <p:cNvSpPr>
            <a:spLocks noGrp="1"/>
          </p:cNvSpPr>
          <p:nvPr>
            <p:ph type="body" sz="quarter" idx="12" hasCustomPrompt="1"/>
          </p:nvPr>
        </p:nvSpPr>
        <p:spPr>
          <a:xfrm>
            <a:off x="569119" y="2151588"/>
            <a:ext cx="4876338" cy="218317"/>
          </a:xfrm>
        </p:spPr>
        <p:txBody>
          <a:bodyPr anchor="b"/>
          <a:lstStyle>
            <a:lvl1pPr marL="0" indent="0">
              <a:lnSpc>
                <a:spcPts val="1800"/>
              </a:lnSpc>
              <a:spcBef>
                <a:spcPts val="0"/>
              </a:spcBef>
              <a:buNone/>
              <a:defRPr sz="1200"/>
            </a:lvl1pPr>
          </a:lstStyle>
          <a:p>
            <a:r>
              <a:rPr lang="sv-SE" sz="1200"/>
              <a:t>KONTAKTUPPGIFTER</a:t>
            </a:r>
          </a:p>
        </p:txBody>
      </p:sp>
    </p:spTree>
    <p:extLst>
      <p:ext uri="{BB962C8B-B14F-4D97-AF65-F5344CB8AC3E}">
        <p14:creationId xmlns:p14="http://schemas.microsoft.com/office/powerpoint/2010/main" val="152578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 och kapitelsida – klorofyll">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1638578"/>
            <a:ext cx="6858000" cy="17907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3571171"/>
            <a:ext cx="6858000" cy="436418"/>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28602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ext, kil och utbytbar liten bi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8006002" y="760937"/>
            <a:ext cx="1157616" cy="4387002"/>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488" h="5849336">
                <a:moveTo>
                  <a:pt x="0" y="5843418"/>
                </a:moveTo>
                <a:lnTo>
                  <a:pt x="1538565" y="0"/>
                </a:lnTo>
                <a:cubicBezTo>
                  <a:pt x="1544726" y="26931"/>
                  <a:pt x="1543742" y="13381"/>
                  <a:pt x="1542758" y="49836"/>
                </a:cubicBezTo>
                <a:lnTo>
                  <a:pt x="314033" y="5849336"/>
                </a:lnTo>
                <a:lnTo>
                  <a:pt x="0" y="5843418"/>
                </a:lnTo>
                <a:close/>
              </a:path>
            </a:pathLst>
          </a:custGeom>
          <a:solidFill>
            <a:schemeClr val="accent3"/>
          </a:solidFill>
          <a:ln>
            <a:noFill/>
          </a:ln>
        </p:spPr>
        <p:txBody>
          <a:bodyPr/>
          <a:lstStyle>
            <a:lvl1pPr marL="0" indent="0">
              <a:buNone/>
              <a:defRPr sz="100"/>
            </a:lvl1pPr>
          </a:lstStyle>
          <a:p>
            <a:pPr lvl="0"/>
            <a:r>
              <a:rPr lang="sv-SE"/>
              <a:t>.</a:t>
            </a:r>
          </a:p>
        </p:txBody>
      </p:sp>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8220722" y="831521"/>
            <a:ext cx="925497" cy="4311979"/>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txBody>
          <a:bodyPr lIns="720000" bIns="1656000" anchor="b" anchorCtr="0"/>
          <a:lstStyle>
            <a:lvl1pPr marL="0" indent="0">
              <a:lnSpc>
                <a:spcPct val="100000"/>
              </a:lnSpc>
              <a:spcBef>
                <a:spcPts val="0"/>
              </a:spcBef>
              <a:spcAft>
                <a:spcPts val="0"/>
              </a:spcAft>
              <a:buNone/>
              <a:defRPr sz="100">
                <a:solidFill>
                  <a:schemeClr val="bg1"/>
                </a:solidFill>
              </a:defRPr>
            </a:lvl1pPr>
          </a:lstStyle>
          <a:p>
            <a:r>
              <a:rPr lang="sv-SE"/>
              <a:t>.</a:t>
            </a:r>
          </a:p>
        </p:txBody>
      </p:sp>
      <p:sp>
        <p:nvSpPr>
          <p:cNvPr id="14" name="Rubrik 1">
            <a:extLst>
              <a:ext uri="{FF2B5EF4-FFF2-40B4-BE49-F238E27FC236}">
                <a16:creationId xmlns:a16="http://schemas.microsoft.com/office/drawing/2014/main" id="{74DDC08D-FA75-4863-947C-517F8BA91BD7}"/>
              </a:ext>
            </a:extLst>
          </p:cNvPr>
          <p:cNvSpPr>
            <a:spLocks noGrp="1"/>
          </p:cNvSpPr>
          <p:nvPr>
            <p:ph type="title"/>
          </p:nvPr>
        </p:nvSpPr>
        <p:spPr>
          <a:xfrm>
            <a:off x="576540" y="937860"/>
            <a:ext cx="7397165" cy="660148"/>
          </a:xfrm>
        </p:spPr>
        <p:txBody>
          <a:bodyPr/>
          <a:lstStyle/>
          <a:p>
            <a:r>
              <a:rPr lang="en-US"/>
              <a:t>Click to edit Master title style</a:t>
            </a:r>
            <a:endParaRPr lang="sv-SE"/>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p:nvPr>
        </p:nvSpPr>
        <p:spPr>
          <a:xfrm>
            <a:off x="576540" y="1798080"/>
            <a:ext cx="7397165" cy="27363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108123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tartsidan">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09A38BAE-415F-48E3-BFF7-C08177B18C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Rektangel 9">
            <a:extLst>
              <a:ext uri="{FF2B5EF4-FFF2-40B4-BE49-F238E27FC236}">
                <a16:creationId xmlns:a16="http://schemas.microsoft.com/office/drawing/2014/main" id="{600D1D80-F5E4-4596-8236-DC8D5A3EB490}"/>
              </a:ext>
            </a:extLst>
          </p:cNvPr>
          <p:cNvSpPr/>
          <p:nvPr userDrawn="1"/>
        </p:nvSpPr>
        <p:spPr>
          <a:xfrm>
            <a:off x="4200526" y="654219"/>
            <a:ext cx="724766" cy="701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nvGrpSpPr>
          <p:cNvPr id="3" name="Group 4">
            <a:extLst>
              <a:ext uri="{FF2B5EF4-FFF2-40B4-BE49-F238E27FC236}">
                <a16:creationId xmlns:a16="http://schemas.microsoft.com/office/drawing/2014/main" id="{4686778B-A416-4079-AAA0-A3FE9CDCD68B}"/>
              </a:ext>
            </a:extLst>
          </p:cNvPr>
          <p:cNvGrpSpPr>
            <a:grpSpLocks noChangeAspect="1"/>
          </p:cNvGrpSpPr>
          <p:nvPr userDrawn="1"/>
        </p:nvGrpSpPr>
        <p:grpSpPr bwMode="auto">
          <a:xfrm>
            <a:off x="4254104" y="595313"/>
            <a:ext cx="636984" cy="640556"/>
            <a:chOff x="3573" y="500"/>
            <a:chExt cx="535" cy="538"/>
          </a:xfrm>
        </p:grpSpPr>
        <p:sp>
          <p:nvSpPr>
            <p:cNvPr id="4" name="AutoShape 3">
              <a:extLst>
                <a:ext uri="{FF2B5EF4-FFF2-40B4-BE49-F238E27FC236}">
                  <a16:creationId xmlns:a16="http://schemas.microsoft.com/office/drawing/2014/main" id="{368530C6-AB59-4438-8214-4D8CD19DC242}"/>
                </a:ext>
              </a:extLst>
            </p:cNvPr>
            <p:cNvSpPr>
              <a:spLocks noChangeAspect="1" noChangeArrowheads="1" noTextEdit="1"/>
            </p:cNvSpPr>
            <p:nvPr userDrawn="1"/>
          </p:nvSpPr>
          <p:spPr bwMode="auto">
            <a:xfrm>
              <a:off x="3573" y="500"/>
              <a:ext cx="535"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5" name="Freeform 5">
              <a:extLst>
                <a:ext uri="{FF2B5EF4-FFF2-40B4-BE49-F238E27FC236}">
                  <a16:creationId xmlns:a16="http://schemas.microsoft.com/office/drawing/2014/main" id="{30C9CB61-8DFA-4370-8AA1-B5A54FA0EAB1}"/>
                </a:ext>
              </a:extLst>
            </p:cNvPr>
            <p:cNvSpPr>
              <a:spLocks/>
            </p:cNvSpPr>
            <p:nvPr userDrawn="1"/>
          </p:nvSpPr>
          <p:spPr bwMode="auto">
            <a:xfrm>
              <a:off x="3851" y="500"/>
              <a:ext cx="257" cy="345"/>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rgbClr val="690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6" name="Freeform 6">
              <a:extLst>
                <a:ext uri="{FF2B5EF4-FFF2-40B4-BE49-F238E27FC236}">
                  <a16:creationId xmlns:a16="http://schemas.microsoft.com/office/drawing/2014/main" id="{4EC247F9-0193-4FBB-B6E1-2998D290037F}"/>
                </a:ext>
              </a:extLst>
            </p:cNvPr>
            <p:cNvSpPr>
              <a:spLocks/>
            </p:cNvSpPr>
            <p:nvPr userDrawn="1"/>
          </p:nvSpPr>
          <p:spPr bwMode="auto">
            <a:xfrm>
              <a:off x="3573" y="500"/>
              <a:ext cx="257" cy="345"/>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7" name="Freeform 7">
              <a:extLst>
                <a:ext uri="{FF2B5EF4-FFF2-40B4-BE49-F238E27FC236}">
                  <a16:creationId xmlns:a16="http://schemas.microsoft.com/office/drawing/2014/main" id="{149ACFD5-ED1E-4A53-836D-628626254AC4}"/>
                </a:ext>
              </a:extLst>
            </p:cNvPr>
            <p:cNvSpPr>
              <a:spLocks/>
            </p:cNvSpPr>
            <p:nvPr userDrawn="1"/>
          </p:nvSpPr>
          <p:spPr bwMode="auto">
            <a:xfrm>
              <a:off x="3631" y="890"/>
              <a:ext cx="101" cy="148"/>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11" name="Freeform 8">
              <a:extLst>
                <a:ext uri="{FF2B5EF4-FFF2-40B4-BE49-F238E27FC236}">
                  <a16:creationId xmlns:a16="http://schemas.microsoft.com/office/drawing/2014/main" id="{957B3C7F-15F6-431B-B3DC-BEA9381FCEA5}"/>
                </a:ext>
              </a:extLst>
            </p:cNvPr>
            <p:cNvSpPr>
              <a:spLocks/>
            </p:cNvSpPr>
            <p:nvPr userDrawn="1"/>
          </p:nvSpPr>
          <p:spPr bwMode="auto">
            <a:xfrm>
              <a:off x="3775" y="892"/>
              <a:ext cx="110" cy="144"/>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12" name="Freeform 9">
              <a:extLst>
                <a:ext uri="{FF2B5EF4-FFF2-40B4-BE49-F238E27FC236}">
                  <a16:creationId xmlns:a16="http://schemas.microsoft.com/office/drawing/2014/main" id="{B9BBD18A-E976-46C7-8578-32BC5CFFAC32}"/>
                </a:ext>
              </a:extLst>
            </p:cNvPr>
            <p:cNvSpPr>
              <a:spLocks/>
            </p:cNvSpPr>
            <p:nvPr userDrawn="1"/>
          </p:nvSpPr>
          <p:spPr bwMode="auto">
            <a:xfrm>
              <a:off x="3908" y="892"/>
              <a:ext cx="140" cy="146"/>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167409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and chapter slide – klorofyll">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2361451"/>
            <a:ext cx="6858000" cy="1790700"/>
          </a:xfrm>
        </p:spPr>
        <p:txBody>
          <a:bodyPr anchor="b"/>
          <a:lstStyle>
            <a:lvl1pPr algn="l">
              <a:lnSpc>
                <a:spcPts val="4200"/>
              </a:lnSpc>
              <a:defRPr sz="3450">
                <a:solidFill>
                  <a:schemeClr val="bg1"/>
                </a:solidFill>
              </a:defRPr>
            </a:lvl1pPr>
          </a:lstStyle>
          <a:p>
            <a:r>
              <a:rPr lang="en-GB" noProof="0"/>
              <a:t>Title and chapter slide</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4294044"/>
            <a:ext cx="6858000" cy="436418"/>
          </a:xfrm>
        </p:spPr>
        <p:txBody>
          <a:bodyPr/>
          <a:lstStyle>
            <a:lvl1pPr marL="0" indent="0" algn="l">
              <a:lnSpc>
                <a:spcPct val="100000"/>
              </a:lnSpc>
              <a:spcBef>
                <a:spcPts val="0"/>
              </a:spcBef>
              <a:buNone/>
              <a:defRPr sz="112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Name, organisation</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Tree>
    <p:extLst>
      <p:ext uri="{BB962C8B-B14F-4D97-AF65-F5344CB8AC3E}">
        <p14:creationId xmlns:p14="http://schemas.microsoft.com/office/powerpoint/2010/main" val="359261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and chapter slide – äp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2361451"/>
            <a:ext cx="6858000" cy="1790700"/>
          </a:xfrm>
        </p:spPr>
        <p:txBody>
          <a:bodyPr anchor="b"/>
          <a:lstStyle>
            <a:lvl1pPr algn="l">
              <a:lnSpc>
                <a:spcPts val="4200"/>
              </a:lnSpc>
              <a:defRPr sz="3450">
                <a:solidFill>
                  <a:schemeClr val="tx1"/>
                </a:solidFill>
              </a:defRPr>
            </a:lvl1pPr>
          </a:lstStyle>
          <a:p>
            <a:r>
              <a:rPr lang="en-GB" noProof="0"/>
              <a:t>Title and chapter slide</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4294044"/>
            <a:ext cx="6858000" cy="436418"/>
          </a:xfrm>
        </p:spPr>
        <p:txBody>
          <a:bodyPr/>
          <a:lstStyle>
            <a:lvl1pPr marL="0" indent="0" algn="l">
              <a:lnSpc>
                <a:spcPct val="100000"/>
              </a:lnSpc>
              <a:spcBef>
                <a:spcPts val="0"/>
              </a:spcBef>
              <a:buNone/>
              <a:defRPr sz="1125">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Name, organisation</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Tree>
    <p:extLst>
      <p:ext uri="{BB962C8B-B14F-4D97-AF65-F5344CB8AC3E}">
        <p14:creationId xmlns:p14="http://schemas.microsoft.com/office/powerpoint/2010/main" val="403951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and chapter slide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2361451"/>
            <a:ext cx="6858000" cy="1790700"/>
          </a:xfrm>
        </p:spPr>
        <p:txBody>
          <a:bodyPr anchor="b"/>
          <a:lstStyle>
            <a:lvl1pPr algn="l">
              <a:lnSpc>
                <a:spcPts val="4200"/>
              </a:lnSpc>
              <a:defRPr sz="3450">
                <a:solidFill>
                  <a:schemeClr val="bg1"/>
                </a:solidFill>
              </a:defRPr>
            </a:lvl1pPr>
          </a:lstStyle>
          <a:p>
            <a:r>
              <a:rPr lang="en-GB" noProof="0"/>
              <a:t>Title and chapter slide</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4294044"/>
            <a:ext cx="6858000" cy="436418"/>
          </a:xfrm>
        </p:spPr>
        <p:txBody>
          <a:bodyPr/>
          <a:lstStyle>
            <a:lvl1pPr marL="0" indent="0" algn="l">
              <a:lnSpc>
                <a:spcPct val="100000"/>
              </a:lnSpc>
              <a:spcBef>
                <a:spcPts val="0"/>
              </a:spcBef>
              <a:buNone/>
              <a:defRPr sz="112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Name, organisation</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Tree>
    <p:extLst>
      <p:ext uri="{BB962C8B-B14F-4D97-AF65-F5344CB8AC3E}">
        <p14:creationId xmlns:p14="http://schemas.microsoft.com/office/powerpoint/2010/main" val="268448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and chapter slide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2361451"/>
            <a:ext cx="6858000" cy="1790700"/>
          </a:xfrm>
        </p:spPr>
        <p:txBody>
          <a:bodyPr anchor="b"/>
          <a:lstStyle>
            <a:lvl1pPr algn="l">
              <a:lnSpc>
                <a:spcPts val="4200"/>
              </a:lnSpc>
              <a:defRPr sz="3450">
                <a:solidFill>
                  <a:schemeClr val="bg1"/>
                </a:solidFill>
              </a:defRPr>
            </a:lvl1pPr>
          </a:lstStyle>
          <a:p>
            <a:r>
              <a:rPr lang="en-GB" noProof="0"/>
              <a:t>Title and chapter slide</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4294044"/>
            <a:ext cx="6858000" cy="436418"/>
          </a:xfrm>
        </p:spPr>
        <p:txBody>
          <a:bodyPr/>
          <a:lstStyle>
            <a:lvl1pPr marL="0" indent="0" algn="l">
              <a:lnSpc>
                <a:spcPct val="100000"/>
              </a:lnSpc>
              <a:spcBef>
                <a:spcPts val="0"/>
              </a:spcBef>
              <a:buNone/>
              <a:defRPr sz="112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Name, organisation</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Tree>
    <p:extLst>
      <p:ext uri="{BB962C8B-B14F-4D97-AF65-F5344CB8AC3E}">
        <p14:creationId xmlns:p14="http://schemas.microsoft.com/office/powerpoint/2010/main" val="153937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and chapter slide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2361451"/>
            <a:ext cx="6858000" cy="1790700"/>
          </a:xfrm>
        </p:spPr>
        <p:txBody>
          <a:bodyPr anchor="b"/>
          <a:lstStyle>
            <a:lvl1pPr algn="l">
              <a:lnSpc>
                <a:spcPts val="4200"/>
              </a:lnSpc>
              <a:defRPr sz="3450">
                <a:solidFill>
                  <a:schemeClr val="bg1"/>
                </a:solidFill>
              </a:defRPr>
            </a:lvl1pPr>
          </a:lstStyle>
          <a:p>
            <a:r>
              <a:rPr lang="en-GB" noProof="0"/>
              <a:t>Title and chapter slide</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4294044"/>
            <a:ext cx="6858000" cy="436418"/>
          </a:xfrm>
        </p:spPr>
        <p:txBody>
          <a:bodyPr/>
          <a:lstStyle>
            <a:lvl1pPr marL="0" indent="0" algn="l">
              <a:lnSpc>
                <a:spcPct val="100000"/>
              </a:lnSpc>
              <a:spcBef>
                <a:spcPts val="0"/>
              </a:spcBef>
              <a:buNone/>
              <a:defRPr sz="112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Name, organisation</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Tree>
    <p:extLst>
      <p:ext uri="{BB962C8B-B14F-4D97-AF65-F5344CB8AC3E}">
        <p14:creationId xmlns:p14="http://schemas.microsoft.com/office/powerpoint/2010/main" val="34187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able of contents ">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ED21EC5-62F9-469A-B2AE-D25E125AF6D9}"/>
              </a:ext>
            </a:extLst>
          </p:cNvPr>
          <p:cNvSpPr/>
          <p:nvPr userDrawn="1"/>
        </p:nvSpPr>
        <p:spPr>
          <a:xfrm>
            <a:off x="1" y="0"/>
            <a:ext cx="605117" cy="5143500"/>
          </a:xfrm>
          <a:prstGeom prst="rect">
            <a:avLst/>
          </a:prstGeom>
          <a:solidFill>
            <a:srgbClr val="0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14" name="Bildobjekt 13">
            <a:extLst>
              <a:ext uri="{FF2B5EF4-FFF2-40B4-BE49-F238E27FC236}">
                <a16:creationId xmlns:a16="http://schemas.microsoft.com/office/drawing/2014/main" id="{D077B0EB-C7B7-43AB-8A6A-B3EB0DEE2B2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896" y="0"/>
            <a:ext cx="9117104" cy="51435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566305" y="600075"/>
            <a:ext cx="6502112" cy="660148"/>
          </a:xfrm>
        </p:spPr>
        <p:txBody>
          <a:bodyPr/>
          <a:lstStyle>
            <a:lvl1pPr>
              <a:lnSpc>
                <a:spcPct val="100000"/>
              </a:lnSpc>
              <a:defRPr sz="2700">
                <a:solidFill>
                  <a:schemeClr val="bg1"/>
                </a:solidFill>
              </a:defRPr>
            </a:lvl1pPr>
          </a:lstStyle>
          <a:p>
            <a:r>
              <a:rPr lang="en-GB" noProof="0"/>
              <a:t>Table of contents</a:t>
            </a:r>
          </a:p>
        </p:txBody>
      </p:sp>
      <p:grpSp>
        <p:nvGrpSpPr>
          <p:cNvPr id="7" name="Grupp 6">
            <a:extLst>
              <a:ext uri="{FF2B5EF4-FFF2-40B4-BE49-F238E27FC236}">
                <a16:creationId xmlns:a16="http://schemas.microsoft.com/office/drawing/2014/main" id="{281B56D4-D572-4F77-ADFE-A496E83B0B07}"/>
              </a:ext>
            </a:extLst>
          </p:cNvPr>
          <p:cNvGrpSpPr/>
          <p:nvPr userDrawn="1"/>
        </p:nvGrpSpPr>
        <p:grpSpPr>
          <a:xfrm>
            <a:off x="195262" y="194072"/>
            <a:ext cx="377429" cy="379809"/>
            <a:chOff x="260350" y="258763"/>
            <a:chExt cx="503238" cy="506412"/>
          </a:xfrm>
        </p:grpSpPr>
        <p:sp>
          <p:nvSpPr>
            <p:cNvPr id="8" name="Freeform 5">
              <a:extLst>
                <a:ext uri="{FF2B5EF4-FFF2-40B4-BE49-F238E27FC236}">
                  <a16:creationId xmlns:a16="http://schemas.microsoft.com/office/drawing/2014/main" id="{89950389-10F4-457A-987D-FDD9A7550BB5}"/>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9" name="Freeform 6">
              <a:extLst>
                <a:ext uri="{FF2B5EF4-FFF2-40B4-BE49-F238E27FC236}">
                  <a16:creationId xmlns:a16="http://schemas.microsoft.com/office/drawing/2014/main" id="{5BA4E1A3-C424-492E-980C-420CF1ECD85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0" name="Freeform 7">
              <a:extLst>
                <a:ext uri="{FF2B5EF4-FFF2-40B4-BE49-F238E27FC236}">
                  <a16:creationId xmlns:a16="http://schemas.microsoft.com/office/drawing/2014/main" id="{90F966FE-8E3B-4344-AE8D-478E20AFEC80}"/>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1" name="Freeform 8">
              <a:extLst>
                <a:ext uri="{FF2B5EF4-FFF2-40B4-BE49-F238E27FC236}">
                  <a16:creationId xmlns:a16="http://schemas.microsoft.com/office/drawing/2014/main" id="{697503E8-9288-4CB1-A5AA-B956986E949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9">
              <a:extLst>
                <a:ext uri="{FF2B5EF4-FFF2-40B4-BE49-F238E27FC236}">
                  <a16:creationId xmlns:a16="http://schemas.microsoft.com/office/drawing/2014/main" id="{2D2D20C9-0781-4420-82D4-B22761D42635}"/>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hasCustomPrompt="1"/>
          </p:nvPr>
        </p:nvSpPr>
        <p:spPr>
          <a:xfrm>
            <a:off x="541735" y="1470611"/>
            <a:ext cx="6532834" cy="3257550"/>
          </a:xfrm>
        </p:spPr>
        <p:txBody>
          <a:bodyPr/>
          <a:lstStyle>
            <a:lvl1pPr marL="342900" indent="-342900">
              <a:buFont typeface="+mj-lt"/>
              <a:buAutoNum type="arabicPeriod"/>
              <a:defRPr>
                <a:solidFill>
                  <a:schemeClr val="bg1"/>
                </a:solidFill>
              </a:defRPr>
            </a:lvl1pPr>
            <a:lvl2pPr marL="676275" indent="-342900">
              <a:buFont typeface="+mj-lt"/>
              <a:buAutoNum type="alphaLcParenR"/>
              <a:defRPr>
                <a:solidFill>
                  <a:schemeClr val="bg1"/>
                </a:solidFill>
              </a:defRPr>
            </a:lvl2pPr>
            <a:lvl3pPr marL="676275" indent="-342900">
              <a:buFont typeface="+mj-lt"/>
              <a:buAutoNum type="alphaLcParenR"/>
              <a:defRPr>
                <a:solidFill>
                  <a:schemeClr val="bg1"/>
                </a:solidFill>
              </a:defRPr>
            </a:lvl3pPr>
            <a:lvl4pPr marL="676275" indent="-342900">
              <a:buFont typeface="+mj-lt"/>
              <a:buAutoNum type="alphaLcParenR"/>
              <a:defRPr>
                <a:solidFill>
                  <a:schemeClr val="bg1"/>
                </a:solidFill>
              </a:defRPr>
            </a:lvl4pPr>
            <a:lvl5pPr marL="676275" indent="-342900">
              <a:buFont typeface="+mj-lt"/>
              <a:buAutoNum type="alphaLcParenR"/>
              <a:defRPr>
                <a:solidFill>
                  <a:schemeClr val="bg1"/>
                </a:solidFill>
              </a:defRPr>
            </a:lvl5pPr>
          </a:lstStyle>
          <a:p>
            <a:pPr lvl="0"/>
            <a:r>
              <a:rPr lang="en-GB" noProof="0"/>
              <a:t>Chapter</a:t>
            </a:r>
          </a:p>
          <a:p>
            <a:pPr lvl="1"/>
            <a:r>
              <a:rPr lang="en-GB" noProof="0"/>
              <a:t>Level two</a:t>
            </a:r>
          </a:p>
          <a:p>
            <a:pPr lvl="2"/>
            <a:r>
              <a:rPr lang="en-GB" noProof="0"/>
              <a:t>Level three</a:t>
            </a:r>
          </a:p>
          <a:p>
            <a:pPr lvl="3"/>
            <a:r>
              <a:rPr lang="en-GB" noProof="0"/>
              <a:t>Level four</a:t>
            </a:r>
          </a:p>
          <a:p>
            <a:pPr lvl="4"/>
            <a:r>
              <a:rPr lang="en-GB" noProof="0"/>
              <a:t>Level five</a:t>
            </a:r>
          </a:p>
        </p:txBody>
      </p:sp>
    </p:spTree>
    <p:extLst>
      <p:ext uri="{BB962C8B-B14F-4D97-AF65-F5344CB8AC3E}">
        <p14:creationId xmlns:p14="http://schemas.microsoft.com/office/powerpoint/2010/main" val="428938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shape and small image: ">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8006002" y="760937"/>
            <a:ext cx="1157616" cy="4387002"/>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488" h="5849336">
                <a:moveTo>
                  <a:pt x="0" y="5843418"/>
                </a:moveTo>
                <a:lnTo>
                  <a:pt x="1538565" y="0"/>
                </a:lnTo>
                <a:cubicBezTo>
                  <a:pt x="1544726" y="26931"/>
                  <a:pt x="1543742" y="13381"/>
                  <a:pt x="1542758" y="49836"/>
                </a:cubicBezTo>
                <a:lnTo>
                  <a:pt x="314033" y="5849336"/>
                </a:lnTo>
                <a:lnTo>
                  <a:pt x="0" y="5843418"/>
                </a:lnTo>
                <a:close/>
              </a:path>
            </a:pathLst>
          </a:custGeom>
          <a:solidFill>
            <a:schemeClr val="accent3"/>
          </a:solidFill>
          <a:ln>
            <a:noFill/>
          </a:ln>
        </p:spPr>
        <p:txBody>
          <a:bodyPr/>
          <a:lstStyle>
            <a:lvl1pPr marL="0" indent="0">
              <a:buNone/>
              <a:defRPr sz="100"/>
            </a:lvl1pPr>
          </a:lstStyle>
          <a:p>
            <a:pPr lvl="0"/>
            <a:r>
              <a:rPr lang="en-GB" noProof="0"/>
              <a:t>.</a:t>
            </a:r>
          </a:p>
        </p:txBody>
      </p:sp>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8220722" y="831521"/>
            <a:ext cx="925497" cy="4311979"/>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txBody>
          <a:bodyPr lIns="720000" bIns="1656000" anchor="b" anchorCtr="0"/>
          <a:lstStyle>
            <a:lvl1pPr marL="0" indent="0">
              <a:lnSpc>
                <a:spcPct val="100000"/>
              </a:lnSpc>
              <a:spcBef>
                <a:spcPts val="0"/>
              </a:spcBef>
              <a:spcAft>
                <a:spcPts val="0"/>
              </a:spcAft>
              <a:buNone/>
              <a:defRPr sz="100">
                <a:solidFill>
                  <a:schemeClr val="bg1"/>
                </a:solidFill>
              </a:defRPr>
            </a:lvl1pPr>
          </a:lstStyle>
          <a:p>
            <a:r>
              <a:rPr lang="en-GB" noProof="0"/>
              <a:t>.</a:t>
            </a:r>
          </a:p>
        </p:txBody>
      </p:sp>
      <p:sp>
        <p:nvSpPr>
          <p:cNvPr id="14" name="Rubrik 1">
            <a:extLst>
              <a:ext uri="{FF2B5EF4-FFF2-40B4-BE49-F238E27FC236}">
                <a16:creationId xmlns:a16="http://schemas.microsoft.com/office/drawing/2014/main" id="{74DDC08D-FA75-4863-947C-517F8BA91BD7}"/>
              </a:ext>
            </a:extLst>
          </p:cNvPr>
          <p:cNvSpPr>
            <a:spLocks noGrp="1"/>
          </p:cNvSpPr>
          <p:nvPr>
            <p:ph type="title" hasCustomPrompt="1"/>
          </p:nvPr>
        </p:nvSpPr>
        <p:spPr>
          <a:xfrm>
            <a:off x="576540" y="937860"/>
            <a:ext cx="7397165" cy="660148"/>
          </a:xfrm>
        </p:spPr>
        <p:txBody>
          <a:bodyPr/>
          <a:lstStyle>
            <a:lvl1pPr>
              <a:defRPr/>
            </a:lvl1pPr>
          </a:lstStyle>
          <a:p>
            <a:r>
              <a:rPr lang="en-GB" noProof="0"/>
              <a:t>Header</a:t>
            </a:r>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hasCustomPrompt="1"/>
          </p:nvPr>
        </p:nvSpPr>
        <p:spPr>
          <a:xfrm>
            <a:off x="576540" y="1798080"/>
            <a:ext cx="7397165" cy="2736388"/>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spTree>
    <p:extLst>
      <p:ext uri="{BB962C8B-B14F-4D97-AF65-F5344CB8AC3E}">
        <p14:creationId xmlns:p14="http://schemas.microsoft.com/office/powerpoint/2010/main" val="349343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shape and small image: ">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05D7DA79-0886-0F67-A9D4-75033BD6E570}"/>
              </a:ext>
            </a:extLst>
          </p:cNvPr>
          <p:cNvPicPr>
            <a:picLocks noChangeAspect="1"/>
          </p:cNvPicPr>
          <p:nvPr userDrawn="1"/>
        </p:nvPicPr>
        <p:blipFill>
          <a:blip r:embed="rId2" cstate="email">
            <a:alphaModFix/>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5434"/>
                    </a14:imgEffect>
                    <a14:imgEffect>
                      <a14:saturation sat="142000"/>
                    </a14:imgEffect>
                    <a14:imgEffect>
                      <a14:brightnessContrast bright="-34000" contrast="19000"/>
                    </a14:imgEffect>
                  </a14:imgLayer>
                </a14:imgProps>
              </a:ext>
              <a:ext uri="{28A0092B-C50C-407E-A947-70E740481C1C}">
                <a14:useLocalDpi xmlns:a14="http://schemas.microsoft.com/office/drawing/2010/main"/>
              </a:ext>
            </a:extLst>
          </a:blip>
          <a:srcRect/>
          <a:stretch>
            <a:fillRect/>
          </a:stretch>
        </p:blipFill>
        <p:spPr>
          <a:xfrm>
            <a:off x="0" y="0"/>
            <a:ext cx="9144000" cy="5143500"/>
          </a:xfrm>
          <a:prstGeom prst="rect">
            <a:avLst/>
          </a:prstGeom>
          <a:solidFill>
            <a:schemeClr val="tx1"/>
          </a:solidFill>
        </p:spPr>
      </p:pic>
      <p:sp>
        <p:nvSpPr>
          <p:cNvPr id="14" name="Rubrik 1">
            <a:extLst>
              <a:ext uri="{FF2B5EF4-FFF2-40B4-BE49-F238E27FC236}">
                <a16:creationId xmlns:a16="http://schemas.microsoft.com/office/drawing/2014/main" id="{74DDC08D-FA75-4863-947C-517F8BA91BD7}"/>
              </a:ext>
            </a:extLst>
          </p:cNvPr>
          <p:cNvSpPr>
            <a:spLocks noGrp="1"/>
          </p:cNvSpPr>
          <p:nvPr>
            <p:ph type="title" hasCustomPrompt="1"/>
          </p:nvPr>
        </p:nvSpPr>
        <p:spPr>
          <a:xfrm>
            <a:off x="576540" y="937860"/>
            <a:ext cx="7397165" cy="660148"/>
          </a:xfrm>
        </p:spPr>
        <p:txBody>
          <a:bodyPr/>
          <a:lstStyle>
            <a:lvl1pPr>
              <a:defRPr sz="2800">
                <a:solidFill>
                  <a:schemeClr val="bg1"/>
                </a:solidFill>
              </a:defRPr>
            </a:lvl1pPr>
          </a:lstStyle>
          <a:p>
            <a:r>
              <a:rPr lang="en-GB" noProof="0"/>
              <a:t>Header</a:t>
            </a:r>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hasCustomPrompt="1"/>
          </p:nvPr>
        </p:nvSpPr>
        <p:spPr>
          <a:xfrm>
            <a:off x="576540" y="1876808"/>
            <a:ext cx="7397165" cy="2736388"/>
          </a:xfrm>
        </p:spPr>
        <p:txBody>
          <a:bodyPr/>
          <a:lstStyle>
            <a:lvl1pPr>
              <a:lnSpc>
                <a:spcPct val="150000"/>
              </a:lnSpc>
              <a:defRPr sz="2000">
                <a:solidFill>
                  <a:schemeClr val="bg1"/>
                </a:solidFill>
              </a:defRPr>
            </a:lvl1pPr>
            <a:lvl2pPr>
              <a:lnSpc>
                <a:spcPct val="150000"/>
              </a:lnSpc>
              <a:defRPr sz="2000">
                <a:solidFill>
                  <a:schemeClr val="bg1"/>
                </a:solidFill>
              </a:defRPr>
            </a:lvl2pPr>
            <a:lvl3pPr>
              <a:lnSpc>
                <a:spcPct val="150000"/>
              </a:lnSpc>
              <a:defRPr sz="2000">
                <a:solidFill>
                  <a:schemeClr val="bg1"/>
                </a:solidFill>
              </a:defRPr>
            </a:lvl3pPr>
            <a:lvl4pPr>
              <a:lnSpc>
                <a:spcPct val="150000"/>
              </a:lnSpc>
              <a:defRPr sz="2000">
                <a:solidFill>
                  <a:schemeClr val="bg1"/>
                </a:solidFill>
              </a:defRPr>
            </a:lvl4pPr>
            <a:lvl5pPr>
              <a:lnSpc>
                <a:spcPct val="150000"/>
              </a:lnSpc>
              <a:defRPr sz="2000">
                <a:solidFill>
                  <a:schemeClr val="bg1"/>
                </a:solidFill>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grpSp>
        <p:nvGrpSpPr>
          <p:cNvPr id="4" name="Grupp 3">
            <a:extLst>
              <a:ext uri="{FF2B5EF4-FFF2-40B4-BE49-F238E27FC236}">
                <a16:creationId xmlns:a16="http://schemas.microsoft.com/office/drawing/2014/main" id="{00522F8B-307A-00DB-A86A-C494CDD74FF4}"/>
              </a:ext>
            </a:extLst>
          </p:cNvPr>
          <p:cNvGrpSpPr/>
          <p:nvPr userDrawn="1"/>
        </p:nvGrpSpPr>
        <p:grpSpPr>
          <a:xfrm>
            <a:off x="195262" y="194072"/>
            <a:ext cx="377429" cy="379809"/>
            <a:chOff x="260350" y="258763"/>
            <a:chExt cx="503238" cy="506412"/>
          </a:xfrm>
        </p:grpSpPr>
        <p:sp>
          <p:nvSpPr>
            <p:cNvPr id="5" name="Freeform 5">
              <a:extLst>
                <a:ext uri="{FF2B5EF4-FFF2-40B4-BE49-F238E27FC236}">
                  <a16:creationId xmlns:a16="http://schemas.microsoft.com/office/drawing/2014/main" id="{FFAF84B5-8697-CA44-AA7A-D957C9F94269}"/>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6" name="Freeform 6">
              <a:extLst>
                <a:ext uri="{FF2B5EF4-FFF2-40B4-BE49-F238E27FC236}">
                  <a16:creationId xmlns:a16="http://schemas.microsoft.com/office/drawing/2014/main" id="{D6803400-7778-FAEC-551C-F3EE454922A9}"/>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8" name="Freeform 7">
              <a:extLst>
                <a:ext uri="{FF2B5EF4-FFF2-40B4-BE49-F238E27FC236}">
                  <a16:creationId xmlns:a16="http://schemas.microsoft.com/office/drawing/2014/main" id="{25A1F650-C819-524A-E46A-161165926D19}"/>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0" name="Freeform 8">
              <a:extLst>
                <a:ext uri="{FF2B5EF4-FFF2-40B4-BE49-F238E27FC236}">
                  <a16:creationId xmlns:a16="http://schemas.microsoft.com/office/drawing/2014/main" id="{5C664BA9-D7C6-DF77-B17B-14D22623A547}"/>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1" name="Freeform 9">
              <a:extLst>
                <a:ext uri="{FF2B5EF4-FFF2-40B4-BE49-F238E27FC236}">
                  <a16:creationId xmlns:a16="http://schemas.microsoft.com/office/drawing/2014/main" id="{63B0FD88-B30A-D182-B223-0312B505DED2}"/>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Tree>
    <p:extLst>
      <p:ext uri="{BB962C8B-B14F-4D97-AF65-F5344CB8AC3E}">
        <p14:creationId xmlns:p14="http://schemas.microsoft.com/office/powerpoint/2010/main" val="152043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 och kapitelsida – äp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2691" y="1605725"/>
            <a:ext cx="6858000" cy="1790700"/>
          </a:xfrm>
        </p:spPr>
        <p:txBody>
          <a:bodyPr anchor="b"/>
          <a:lstStyle>
            <a:lvl1pPr algn="l">
              <a:lnSpc>
                <a:spcPts val="4200"/>
              </a:lnSpc>
              <a:defRPr sz="3450">
                <a:solidFill>
                  <a:schemeClr val="tx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2691" y="3538318"/>
            <a:ext cx="6858000" cy="436418"/>
          </a:xfrm>
        </p:spPr>
        <p:txBody>
          <a:bodyPr/>
          <a:lstStyle>
            <a:lvl1pPr marL="0" indent="0" algn="l">
              <a:lnSpc>
                <a:spcPct val="100000"/>
              </a:lnSpc>
              <a:spcBef>
                <a:spcPts val="0"/>
              </a:spcBef>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34040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hape and large image: ">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4362998" y="-9964"/>
            <a:ext cx="4788885" cy="5169229"/>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1102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3880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45582" y="3880"/>
                </a:lnTo>
                <a:cubicBezTo>
                  <a:pt x="577634" y="-3298"/>
                  <a:pt x="903585" y="7178"/>
                  <a:pt x="1235637" y="0"/>
                </a:cubicBezTo>
                <a:cubicBezTo>
                  <a:pt x="1236431" y="1916435"/>
                  <a:pt x="1233202" y="4975870"/>
                  <a:pt x="1233996" y="6892305"/>
                </a:cubicBezTo>
                <a:lnTo>
                  <a:pt x="0" y="6892305"/>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txBody>
          <a:bodyPr lIns="0" tIns="1332000" bIns="0" anchor="t" anchorCtr="0"/>
          <a:lstStyle>
            <a:lvl1pPr marL="0" indent="0" algn="ctr">
              <a:lnSpc>
                <a:spcPct val="100000"/>
              </a:lnSpc>
              <a:spcBef>
                <a:spcPts val="0"/>
              </a:spcBef>
              <a:spcAft>
                <a:spcPts val="0"/>
              </a:spcAft>
              <a:buNone/>
              <a:defRPr sz="100">
                <a:solidFill>
                  <a:schemeClr val="tx1"/>
                </a:solidFill>
              </a:defRPr>
            </a:lvl1pPr>
          </a:lstStyle>
          <a:p>
            <a:r>
              <a:rPr lang="en-GB" noProof="0"/>
              <a:t>.</a:t>
            </a:r>
          </a:p>
        </p:txBody>
      </p:sp>
      <p:sp>
        <p:nvSpPr>
          <p:cNvPr id="10" name="Rubrik 1">
            <a:extLst>
              <a:ext uri="{FF2B5EF4-FFF2-40B4-BE49-F238E27FC236}">
                <a16:creationId xmlns:a16="http://schemas.microsoft.com/office/drawing/2014/main" id="{DAD75157-2CF5-43DE-9D1C-3B451B4BA390}"/>
              </a:ext>
            </a:extLst>
          </p:cNvPr>
          <p:cNvSpPr>
            <a:spLocks noGrp="1"/>
          </p:cNvSpPr>
          <p:nvPr>
            <p:ph type="title" hasCustomPrompt="1"/>
          </p:nvPr>
        </p:nvSpPr>
        <p:spPr>
          <a:xfrm>
            <a:off x="576541" y="937860"/>
            <a:ext cx="3876041" cy="660148"/>
          </a:xfrm>
        </p:spPr>
        <p:txBody>
          <a:bodyPr/>
          <a:lstStyle>
            <a:lvl1pPr>
              <a:defRPr/>
            </a:lvl1pPr>
          </a:lstStyle>
          <a:p>
            <a:r>
              <a:rPr lang="en-GB" noProof="0"/>
              <a:t>Header</a:t>
            </a:r>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hasCustomPrompt="1"/>
          </p:nvPr>
        </p:nvSpPr>
        <p:spPr>
          <a:xfrm>
            <a:off x="576541" y="1798080"/>
            <a:ext cx="3876041" cy="2736388"/>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4142284" y="-19926"/>
            <a:ext cx="1174247" cy="5165875"/>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chemeClr val="accent3"/>
          </a:solidFill>
          <a:ln>
            <a:noFill/>
          </a:ln>
        </p:spPr>
        <p:txBody>
          <a:bodyPr/>
          <a:lstStyle>
            <a:lvl1pPr marL="0" indent="0">
              <a:buNone/>
              <a:defRPr sz="100"/>
            </a:lvl1pPr>
          </a:lstStyle>
          <a:p>
            <a:pPr lvl="0"/>
            <a:r>
              <a:rPr lang="en-GB" noProof="0"/>
              <a:t>.</a:t>
            </a:r>
          </a:p>
        </p:txBody>
      </p:sp>
      <p:sp>
        <p:nvSpPr>
          <p:cNvPr id="2" name="textruta 1">
            <a:extLst>
              <a:ext uri="{FF2B5EF4-FFF2-40B4-BE49-F238E27FC236}">
                <a16:creationId xmlns:a16="http://schemas.microsoft.com/office/drawing/2014/main" id="{440763E7-9C53-CDE8-3501-AEA6609FECF0}"/>
              </a:ext>
            </a:extLst>
          </p:cNvPr>
          <p:cNvSpPr txBox="1"/>
          <p:nvPr userDrawn="1"/>
        </p:nvSpPr>
        <p:spPr>
          <a:xfrm>
            <a:off x="410659" y="344953"/>
            <a:ext cx="0" cy="0"/>
          </a:xfrm>
          <a:prstGeom prst="rect">
            <a:avLst/>
          </a:prstGeom>
          <a:noFill/>
        </p:spPr>
        <p:txBody>
          <a:bodyPr wrap="none" lIns="0" tIns="0" rIns="0" bIns="0" rtlCol="0">
            <a:noAutofit/>
          </a:bodyPr>
          <a:lstStyle/>
          <a:p>
            <a:pPr algn="l">
              <a:lnSpc>
                <a:spcPts val="3000"/>
              </a:lnSpc>
            </a:pPr>
            <a:endParaRPr lang="sv-SE" sz="2400"/>
          </a:p>
        </p:txBody>
      </p:sp>
    </p:spTree>
    <p:extLst>
      <p:ext uri="{BB962C8B-B14F-4D97-AF65-F5344CB8AC3E}">
        <p14:creationId xmlns:p14="http://schemas.microsoft.com/office/powerpoint/2010/main" val="380887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Headlin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566304" y="919596"/>
            <a:ext cx="7982816" cy="683531"/>
          </a:xfrm>
        </p:spPr>
        <p:txBody>
          <a:bodyPr/>
          <a:lstStyle>
            <a:lvl1pPr>
              <a:defRPr/>
            </a:lvl1pPr>
          </a:lstStyle>
          <a:p>
            <a:r>
              <a:rPr lang="en-GB" noProof="0"/>
              <a:t>Header</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hasCustomPrompt="1"/>
          </p:nvPr>
        </p:nvSpPr>
        <p:spPr>
          <a:xfrm>
            <a:off x="566304" y="1805641"/>
            <a:ext cx="7990610" cy="2761164"/>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spTree>
    <p:extLst>
      <p:ext uri="{BB962C8B-B14F-4D97-AF65-F5344CB8AC3E}">
        <p14:creationId xmlns:p14="http://schemas.microsoft.com/office/powerpoint/2010/main" val="410048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line and content,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566304" y="919596"/>
            <a:ext cx="7982816" cy="683531"/>
          </a:xfrm>
        </p:spPr>
        <p:txBody>
          <a:bodyPr/>
          <a:lstStyle>
            <a:lvl1pPr>
              <a:defRPr/>
            </a:lvl1pPr>
          </a:lstStyle>
          <a:p>
            <a:r>
              <a:rPr lang="en-GB" noProof="0"/>
              <a:t>Header</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hasCustomPrompt="1"/>
          </p:nvPr>
        </p:nvSpPr>
        <p:spPr>
          <a:xfrm>
            <a:off x="566305" y="1805641"/>
            <a:ext cx="3899189" cy="2761164"/>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sp>
        <p:nvSpPr>
          <p:cNvPr id="5" name="Platshållare för innehåll 2">
            <a:extLst>
              <a:ext uri="{FF2B5EF4-FFF2-40B4-BE49-F238E27FC236}">
                <a16:creationId xmlns:a16="http://schemas.microsoft.com/office/drawing/2014/main" id="{7C6F9F6A-5EE1-426E-AAF4-F9163894A515}"/>
              </a:ext>
            </a:extLst>
          </p:cNvPr>
          <p:cNvSpPr>
            <a:spLocks noGrp="1"/>
          </p:cNvSpPr>
          <p:nvPr>
            <p:ph idx="10" hasCustomPrompt="1"/>
          </p:nvPr>
        </p:nvSpPr>
        <p:spPr>
          <a:xfrm>
            <a:off x="4673313" y="1805641"/>
            <a:ext cx="3899189" cy="2761164"/>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569119" y="4605232"/>
            <a:ext cx="3904060" cy="195263"/>
          </a:xfrm>
        </p:spPr>
        <p:txBody>
          <a:bodyPr/>
          <a:lstStyle>
            <a:lvl1pPr marL="0" indent="0">
              <a:lnSpc>
                <a:spcPct val="100000"/>
              </a:lnSpc>
              <a:spcBef>
                <a:spcPts val="0"/>
              </a:spcBef>
              <a:buFontTx/>
              <a:buNone/>
              <a:defRPr sz="750"/>
            </a:lvl1pPr>
          </a:lstStyle>
          <a:p>
            <a:pPr lvl="0"/>
            <a:r>
              <a:rPr lang="en-GB" noProof="0"/>
              <a:t>Caption</a:t>
            </a:r>
          </a:p>
        </p:txBody>
      </p:sp>
      <p:sp>
        <p:nvSpPr>
          <p:cNvPr id="10" name="Platshållare för text 8">
            <a:extLst>
              <a:ext uri="{FF2B5EF4-FFF2-40B4-BE49-F238E27FC236}">
                <a16:creationId xmlns:a16="http://schemas.microsoft.com/office/drawing/2014/main" id="{02F528CE-D42C-4F3A-A140-BC71A68198D5}"/>
              </a:ext>
            </a:extLst>
          </p:cNvPr>
          <p:cNvSpPr>
            <a:spLocks noGrp="1"/>
          </p:cNvSpPr>
          <p:nvPr>
            <p:ph type="body" sz="quarter" idx="12" hasCustomPrompt="1"/>
          </p:nvPr>
        </p:nvSpPr>
        <p:spPr>
          <a:xfrm>
            <a:off x="4664426" y="4605232"/>
            <a:ext cx="3904060" cy="195263"/>
          </a:xfrm>
        </p:spPr>
        <p:txBody>
          <a:bodyPr/>
          <a:lstStyle>
            <a:lvl1pPr marL="0" indent="0">
              <a:lnSpc>
                <a:spcPct val="100000"/>
              </a:lnSpc>
              <a:spcBef>
                <a:spcPts val="0"/>
              </a:spcBef>
              <a:buFontTx/>
              <a:buNone/>
              <a:defRPr sz="750"/>
            </a:lvl1pPr>
          </a:lstStyle>
          <a:p>
            <a:pPr lvl="0"/>
            <a:r>
              <a:rPr lang="en-GB" noProof="0"/>
              <a:t>Caption</a:t>
            </a:r>
          </a:p>
        </p:txBody>
      </p:sp>
    </p:spTree>
    <p:extLst>
      <p:ext uri="{BB962C8B-B14F-4D97-AF65-F5344CB8AC3E}">
        <p14:creationId xmlns:p14="http://schemas.microsoft.com/office/powerpoint/2010/main" val="290575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ull page image/movie">
    <p:spTree>
      <p:nvGrpSpPr>
        <p:cNvPr id="1" name=""/>
        <p:cNvGrpSpPr/>
        <p:nvPr/>
      </p:nvGrpSpPr>
      <p:grpSpPr>
        <a:xfrm>
          <a:off x="0" y="0"/>
          <a:ext cx="0" cy="0"/>
          <a:chOff x="0" y="0"/>
          <a:chExt cx="0" cy="0"/>
        </a:xfrm>
      </p:grpSpPr>
      <p:sp>
        <p:nvSpPr>
          <p:cNvPr id="12" name="Platshållare för innehåll 11">
            <a:extLst>
              <a:ext uri="{FF2B5EF4-FFF2-40B4-BE49-F238E27FC236}">
                <a16:creationId xmlns:a16="http://schemas.microsoft.com/office/drawing/2014/main" id="{BD3F50F6-01EF-4EEF-BF38-978371896417}"/>
              </a:ext>
            </a:extLst>
          </p:cNvPr>
          <p:cNvSpPr>
            <a:spLocks noGrp="1"/>
          </p:cNvSpPr>
          <p:nvPr>
            <p:ph sz="quarter" idx="11" hasCustomPrompt="1"/>
          </p:nvPr>
        </p:nvSpPr>
        <p:spPr>
          <a:xfrm>
            <a:off x="0" y="0"/>
            <a:ext cx="9144000" cy="5143500"/>
          </a:xfrm>
        </p:spPr>
        <p:txBody>
          <a:bodyPr tIns="2088000"/>
          <a:lstStyle>
            <a:lvl1pPr marL="0" indent="0" algn="ctr">
              <a:buNone/>
              <a:defRPr sz="1500"/>
            </a:lvl1pPr>
            <a:lvl2pPr algn="ctr">
              <a:defRPr/>
            </a:lvl2pPr>
            <a:lvl3pPr algn="ctr">
              <a:defRPr/>
            </a:lvl3pPr>
            <a:lvl4pPr algn="ctr">
              <a:defRPr/>
            </a:lvl4pPr>
            <a:lvl5pPr algn="ctr">
              <a:defRPr/>
            </a:lvl5pPr>
          </a:lstStyle>
          <a:p>
            <a:pPr lvl="0"/>
            <a:r>
              <a:rPr lang="en-GB" noProof="0"/>
              <a:t>Picture/movie</a:t>
            </a:r>
          </a:p>
        </p:txBody>
      </p:sp>
      <p:sp>
        <p:nvSpPr>
          <p:cNvPr id="11" name="Platshållare för text 5">
            <a:extLst>
              <a:ext uri="{FF2B5EF4-FFF2-40B4-BE49-F238E27FC236}">
                <a16:creationId xmlns:a16="http://schemas.microsoft.com/office/drawing/2014/main" id="{F9B4EFBB-3C19-4225-8B81-20FAE00BBB28}"/>
              </a:ext>
            </a:extLst>
          </p:cNvPr>
          <p:cNvSpPr>
            <a:spLocks noGrp="1" noChangeAspect="1"/>
          </p:cNvSpPr>
          <p:nvPr>
            <p:ph type="body" sz="quarter" idx="10" hasCustomPrompt="1"/>
          </p:nvPr>
        </p:nvSpPr>
        <p:spPr>
          <a:xfrm>
            <a:off x="194938" y="196994"/>
            <a:ext cx="378000" cy="378000"/>
          </a:xfrm>
          <a:blipFill>
            <a:blip r:embed="rId2" cstate="email">
              <a:extLst>
                <a:ext uri="{28A0092B-C50C-407E-A947-70E740481C1C}">
                  <a14:useLocalDpi xmlns:a14="http://schemas.microsoft.com/office/drawing/2010/main"/>
                </a:ext>
              </a:extLst>
            </a:blip>
            <a:stretch>
              <a:fillRect/>
            </a:stretch>
          </a:blipFill>
          <a:ln>
            <a:solidFill>
              <a:srgbClr val="FFFFFF">
                <a:alpha val="0"/>
              </a:srgbClr>
            </a:solidFill>
          </a:ln>
        </p:spPr>
        <p:txBody>
          <a:bodyPr/>
          <a:lstStyle>
            <a:lvl1pPr marL="0" indent="0">
              <a:lnSpc>
                <a:spcPct val="100000"/>
              </a:lnSpc>
              <a:spcBef>
                <a:spcPts val="0"/>
              </a:spcBef>
              <a:buFontTx/>
              <a:buNone/>
              <a:defRPr sz="100"/>
            </a:lvl1pPr>
          </a:lstStyle>
          <a:p>
            <a:pPr lvl="0"/>
            <a:r>
              <a:rPr lang="en-GB" noProof="0"/>
              <a:t>.</a:t>
            </a:r>
          </a:p>
          <a:p>
            <a:pPr lvl="0"/>
            <a:endParaRPr lang="en-GB" noProof="0"/>
          </a:p>
        </p:txBody>
      </p:sp>
    </p:spTree>
    <p:extLst>
      <p:ext uri="{BB962C8B-B14F-4D97-AF65-F5344CB8AC3E}">
        <p14:creationId xmlns:p14="http://schemas.microsoft.com/office/powerpoint/2010/main" val="18651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centred objects">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569119" y="2680315"/>
            <a:ext cx="3904060" cy="195263"/>
          </a:xfrm>
        </p:spPr>
        <p:txBody>
          <a:bodyPr/>
          <a:lstStyle>
            <a:lvl1pPr marL="0" indent="0" algn="ctr">
              <a:lnSpc>
                <a:spcPts val="900"/>
              </a:lnSpc>
              <a:spcBef>
                <a:spcPts val="0"/>
              </a:spcBef>
              <a:buFontTx/>
              <a:buNone/>
              <a:defRPr sz="750"/>
            </a:lvl1pPr>
          </a:lstStyle>
          <a:p>
            <a:pPr lvl="0"/>
            <a:r>
              <a:rPr lang="en-GB" noProof="0"/>
              <a:t>Caption</a:t>
            </a:r>
          </a:p>
        </p:txBody>
      </p:sp>
      <p:sp>
        <p:nvSpPr>
          <p:cNvPr id="7" name="Platshållare för innehåll 11">
            <a:extLst>
              <a:ext uri="{FF2B5EF4-FFF2-40B4-BE49-F238E27FC236}">
                <a16:creationId xmlns:a16="http://schemas.microsoft.com/office/drawing/2014/main" id="{D77B211B-F194-4A43-BF7A-62F518DA6C4E}"/>
              </a:ext>
            </a:extLst>
          </p:cNvPr>
          <p:cNvSpPr>
            <a:spLocks noGrp="1"/>
          </p:cNvSpPr>
          <p:nvPr>
            <p:ph sz="quarter" idx="12" hasCustomPrompt="1"/>
          </p:nvPr>
        </p:nvSpPr>
        <p:spPr>
          <a:xfrm>
            <a:off x="576696" y="958560"/>
            <a:ext cx="3896591" cy="1706708"/>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en-GB" noProof="0"/>
              <a:t>Object</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4671330" y="2680315"/>
            <a:ext cx="3904060" cy="195263"/>
          </a:xfrm>
        </p:spPr>
        <p:txBody>
          <a:bodyPr/>
          <a:lstStyle>
            <a:lvl1pPr marL="0" indent="0" algn="ctr">
              <a:lnSpc>
                <a:spcPts val="900"/>
              </a:lnSpc>
              <a:spcBef>
                <a:spcPts val="0"/>
              </a:spcBef>
              <a:buFontTx/>
              <a:buNone/>
              <a:defRPr sz="750"/>
            </a:lvl1pPr>
          </a:lstStyle>
          <a:p>
            <a:pPr lvl="0"/>
            <a:r>
              <a:rPr lang="en-GB" noProof="0"/>
              <a:t>Caption</a:t>
            </a:r>
          </a:p>
        </p:txBody>
      </p:sp>
      <p:sp>
        <p:nvSpPr>
          <p:cNvPr id="12" name="Platshållare för innehåll 11">
            <a:extLst>
              <a:ext uri="{FF2B5EF4-FFF2-40B4-BE49-F238E27FC236}">
                <a16:creationId xmlns:a16="http://schemas.microsoft.com/office/drawing/2014/main" id="{9B70EFF5-103B-40E9-9FCD-4568DC92A59B}"/>
              </a:ext>
            </a:extLst>
          </p:cNvPr>
          <p:cNvSpPr>
            <a:spLocks noGrp="1"/>
          </p:cNvSpPr>
          <p:nvPr>
            <p:ph sz="quarter" idx="14" hasCustomPrompt="1"/>
          </p:nvPr>
        </p:nvSpPr>
        <p:spPr>
          <a:xfrm>
            <a:off x="4678906" y="958560"/>
            <a:ext cx="3896591" cy="1706708"/>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en-GB" noProof="0"/>
              <a:t>Object</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569119" y="4659584"/>
            <a:ext cx="3904060" cy="195263"/>
          </a:xfrm>
        </p:spPr>
        <p:txBody>
          <a:bodyPr/>
          <a:lstStyle>
            <a:lvl1pPr marL="0" indent="0" algn="ctr">
              <a:lnSpc>
                <a:spcPts val="900"/>
              </a:lnSpc>
              <a:spcBef>
                <a:spcPts val="0"/>
              </a:spcBef>
              <a:buFontTx/>
              <a:buNone/>
              <a:defRPr sz="750"/>
            </a:lvl1pPr>
          </a:lstStyle>
          <a:p>
            <a:pPr lvl="0"/>
            <a:r>
              <a:rPr lang="en-GB" noProof="0"/>
              <a:t>Caption</a:t>
            </a:r>
          </a:p>
        </p:txBody>
      </p:sp>
      <p:sp>
        <p:nvSpPr>
          <p:cNvPr id="14" name="Platshållare för innehåll 11">
            <a:extLst>
              <a:ext uri="{FF2B5EF4-FFF2-40B4-BE49-F238E27FC236}">
                <a16:creationId xmlns:a16="http://schemas.microsoft.com/office/drawing/2014/main" id="{CFA737C2-22B0-4972-A655-E0EBC3CE4BE8}"/>
              </a:ext>
            </a:extLst>
          </p:cNvPr>
          <p:cNvSpPr>
            <a:spLocks noGrp="1"/>
          </p:cNvSpPr>
          <p:nvPr>
            <p:ph sz="quarter" idx="16" hasCustomPrompt="1"/>
          </p:nvPr>
        </p:nvSpPr>
        <p:spPr>
          <a:xfrm>
            <a:off x="576696" y="2937829"/>
            <a:ext cx="3896591" cy="1706708"/>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en-GB" noProof="0"/>
              <a:t>Object</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4671330" y="4659584"/>
            <a:ext cx="3904060" cy="195263"/>
          </a:xfrm>
        </p:spPr>
        <p:txBody>
          <a:bodyPr/>
          <a:lstStyle>
            <a:lvl1pPr marL="0" indent="0" algn="ctr">
              <a:lnSpc>
                <a:spcPts val="900"/>
              </a:lnSpc>
              <a:spcBef>
                <a:spcPts val="0"/>
              </a:spcBef>
              <a:buFontTx/>
              <a:buNone/>
              <a:defRPr sz="750"/>
            </a:lvl1pPr>
          </a:lstStyle>
          <a:p>
            <a:pPr lvl="0"/>
            <a:r>
              <a:rPr lang="en-GB" noProof="0"/>
              <a:t>Caption</a:t>
            </a:r>
          </a:p>
        </p:txBody>
      </p:sp>
      <p:sp>
        <p:nvSpPr>
          <p:cNvPr id="16" name="Platshållare för innehåll 11">
            <a:extLst>
              <a:ext uri="{FF2B5EF4-FFF2-40B4-BE49-F238E27FC236}">
                <a16:creationId xmlns:a16="http://schemas.microsoft.com/office/drawing/2014/main" id="{305AD0E1-5ECD-4AE7-B74F-E4C33179C4AF}"/>
              </a:ext>
            </a:extLst>
          </p:cNvPr>
          <p:cNvSpPr>
            <a:spLocks noGrp="1"/>
          </p:cNvSpPr>
          <p:nvPr>
            <p:ph sz="quarter" idx="18" hasCustomPrompt="1"/>
          </p:nvPr>
        </p:nvSpPr>
        <p:spPr>
          <a:xfrm>
            <a:off x="4678906" y="2937829"/>
            <a:ext cx="3896591" cy="1706708"/>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en-GB" noProof="0"/>
              <a:t>Object</a:t>
            </a:r>
          </a:p>
        </p:txBody>
      </p:sp>
    </p:spTree>
    <p:extLst>
      <p:ext uri="{BB962C8B-B14F-4D97-AF65-F5344CB8AC3E}">
        <p14:creationId xmlns:p14="http://schemas.microsoft.com/office/powerpoint/2010/main" val="193847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images, set left">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569119" y="2680315"/>
            <a:ext cx="3904060" cy="195263"/>
          </a:xfrm>
        </p:spPr>
        <p:txBody>
          <a:bodyPr/>
          <a:lstStyle>
            <a:lvl1pPr marL="0" indent="0">
              <a:lnSpc>
                <a:spcPts val="900"/>
              </a:lnSpc>
              <a:spcBef>
                <a:spcPts val="0"/>
              </a:spcBef>
              <a:buFontTx/>
              <a:buNone/>
              <a:defRPr sz="750"/>
            </a:lvl1pPr>
          </a:lstStyle>
          <a:p>
            <a:pPr lvl="0"/>
            <a:r>
              <a:rPr lang="en-GB" noProof="0"/>
              <a:t>Caption</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4671330" y="2680315"/>
            <a:ext cx="3904060" cy="195263"/>
          </a:xfrm>
        </p:spPr>
        <p:txBody>
          <a:bodyPr/>
          <a:lstStyle>
            <a:lvl1pPr marL="0" indent="0">
              <a:lnSpc>
                <a:spcPts val="900"/>
              </a:lnSpc>
              <a:spcBef>
                <a:spcPts val="0"/>
              </a:spcBef>
              <a:buFontTx/>
              <a:buNone/>
              <a:defRPr sz="750"/>
            </a:lvl1pPr>
          </a:lstStyle>
          <a:p>
            <a:pPr lvl="0"/>
            <a:r>
              <a:rPr lang="en-GB" noProof="0"/>
              <a:t>Caption</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569119" y="4659584"/>
            <a:ext cx="3904060" cy="195263"/>
          </a:xfrm>
        </p:spPr>
        <p:txBody>
          <a:bodyPr/>
          <a:lstStyle>
            <a:lvl1pPr marL="0" indent="0">
              <a:lnSpc>
                <a:spcPts val="900"/>
              </a:lnSpc>
              <a:spcBef>
                <a:spcPts val="0"/>
              </a:spcBef>
              <a:buFontTx/>
              <a:buNone/>
              <a:defRPr sz="750"/>
            </a:lvl1pPr>
          </a:lstStyle>
          <a:p>
            <a:pPr lvl="0"/>
            <a:r>
              <a:rPr lang="en-GB" noProof="0"/>
              <a:t>Caption</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4671330" y="4659584"/>
            <a:ext cx="3904060" cy="195263"/>
          </a:xfrm>
        </p:spPr>
        <p:txBody>
          <a:bodyPr/>
          <a:lstStyle>
            <a:lvl1pPr marL="0" indent="0">
              <a:lnSpc>
                <a:spcPts val="900"/>
              </a:lnSpc>
              <a:spcBef>
                <a:spcPts val="0"/>
              </a:spcBef>
              <a:buFontTx/>
              <a:buNone/>
              <a:defRPr sz="750"/>
            </a:lvl1pPr>
          </a:lstStyle>
          <a:p>
            <a:pPr lvl="0"/>
            <a:r>
              <a:rPr lang="en-GB" noProof="0"/>
              <a:t>Caption</a:t>
            </a:r>
          </a:p>
        </p:txBody>
      </p:sp>
      <p:sp>
        <p:nvSpPr>
          <p:cNvPr id="17" name="Platshållare för bild 2">
            <a:extLst>
              <a:ext uri="{FF2B5EF4-FFF2-40B4-BE49-F238E27FC236}">
                <a16:creationId xmlns:a16="http://schemas.microsoft.com/office/drawing/2014/main" id="{D8502A16-AA19-4E0B-AD6C-FDF13805494A}"/>
              </a:ext>
            </a:extLst>
          </p:cNvPr>
          <p:cNvSpPr>
            <a:spLocks noGrp="1"/>
          </p:cNvSpPr>
          <p:nvPr>
            <p:ph type="pic" sz="quarter" idx="19" hasCustomPrompt="1"/>
          </p:nvPr>
        </p:nvSpPr>
        <p:spPr>
          <a:xfrm>
            <a:off x="582216" y="955383"/>
            <a:ext cx="3890963" cy="1675210"/>
          </a:xfrm>
        </p:spPr>
        <p:txBody>
          <a:bodyPr/>
          <a:lstStyle>
            <a:lvl1pPr marL="0" indent="0" algn="ctr">
              <a:buNone/>
              <a:defRPr sz="1200"/>
            </a:lvl1pPr>
          </a:lstStyle>
          <a:p>
            <a:r>
              <a:rPr lang="en-GB" noProof="0"/>
              <a:t>Picture</a:t>
            </a:r>
          </a:p>
        </p:txBody>
      </p:sp>
      <p:sp>
        <p:nvSpPr>
          <p:cNvPr id="20" name="Platshållare för bild 2">
            <a:extLst>
              <a:ext uri="{FF2B5EF4-FFF2-40B4-BE49-F238E27FC236}">
                <a16:creationId xmlns:a16="http://schemas.microsoft.com/office/drawing/2014/main" id="{4F423E97-AED0-44CF-8D1B-7830CB26F377}"/>
              </a:ext>
            </a:extLst>
          </p:cNvPr>
          <p:cNvSpPr>
            <a:spLocks noGrp="1"/>
          </p:cNvSpPr>
          <p:nvPr>
            <p:ph type="pic" sz="quarter" idx="20" hasCustomPrompt="1"/>
          </p:nvPr>
        </p:nvSpPr>
        <p:spPr>
          <a:xfrm>
            <a:off x="4669946" y="955383"/>
            <a:ext cx="3890963" cy="1675210"/>
          </a:xfrm>
        </p:spPr>
        <p:txBody>
          <a:bodyPr/>
          <a:lstStyle>
            <a:lvl1pPr marL="0" indent="0" algn="ctr">
              <a:buNone/>
              <a:defRPr sz="1200"/>
            </a:lvl1pPr>
          </a:lstStyle>
          <a:p>
            <a:r>
              <a:rPr lang="en-GB" noProof="0"/>
              <a:t>Picture</a:t>
            </a:r>
          </a:p>
        </p:txBody>
      </p:sp>
      <p:sp>
        <p:nvSpPr>
          <p:cNvPr id="23" name="Platshållare för bild 2">
            <a:extLst>
              <a:ext uri="{FF2B5EF4-FFF2-40B4-BE49-F238E27FC236}">
                <a16:creationId xmlns:a16="http://schemas.microsoft.com/office/drawing/2014/main" id="{1F062928-8BD1-4CA5-AA20-E60D0F7671CC}"/>
              </a:ext>
            </a:extLst>
          </p:cNvPr>
          <p:cNvSpPr>
            <a:spLocks noGrp="1"/>
          </p:cNvSpPr>
          <p:nvPr>
            <p:ph type="pic" sz="quarter" idx="21" hasCustomPrompt="1"/>
          </p:nvPr>
        </p:nvSpPr>
        <p:spPr>
          <a:xfrm>
            <a:off x="582216" y="2931606"/>
            <a:ext cx="3890963" cy="1675210"/>
          </a:xfrm>
        </p:spPr>
        <p:txBody>
          <a:bodyPr/>
          <a:lstStyle>
            <a:lvl1pPr marL="0" indent="0" algn="ctr">
              <a:buNone/>
              <a:defRPr sz="1200"/>
            </a:lvl1pPr>
          </a:lstStyle>
          <a:p>
            <a:r>
              <a:rPr lang="en-GB" noProof="0"/>
              <a:t>Picture</a:t>
            </a:r>
          </a:p>
        </p:txBody>
      </p:sp>
      <p:sp>
        <p:nvSpPr>
          <p:cNvPr id="24" name="Platshållare för bild 2">
            <a:extLst>
              <a:ext uri="{FF2B5EF4-FFF2-40B4-BE49-F238E27FC236}">
                <a16:creationId xmlns:a16="http://schemas.microsoft.com/office/drawing/2014/main" id="{BEE2F423-B0EB-442A-AC1F-47493895D003}"/>
              </a:ext>
            </a:extLst>
          </p:cNvPr>
          <p:cNvSpPr>
            <a:spLocks noGrp="1"/>
          </p:cNvSpPr>
          <p:nvPr>
            <p:ph type="pic" sz="quarter" idx="22" hasCustomPrompt="1"/>
          </p:nvPr>
        </p:nvSpPr>
        <p:spPr>
          <a:xfrm>
            <a:off x="4669946" y="2931606"/>
            <a:ext cx="3890963" cy="1675210"/>
          </a:xfrm>
        </p:spPr>
        <p:txBody>
          <a:bodyPr/>
          <a:lstStyle>
            <a:lvl1pPr marL="0" indent="0" algn="ctr">
              <a:buNone/>
              <a:defRPr sz="1200"/>
            </a:lvl1pPr>
          </a:lstStyle>
          <a:p>
            <a:r>
              <a:rPr lang="en-GB" noProof="0"/>
              <a:t>Picture</a:t>
            </a:r>
          </a:p>
        </p:txBody>
      </p:sp>
    </p:spTree>
    <p:extLst>
      <p:ext uri="{BB962C8B-B14F-4D97-AF65-F5344CB8AC3E}">
        <p14:creationId xmlns:p14="http://schemas.microsoft.com/office/powerpoint/2010/main" val="92022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ank black slide">
    <p:spTree>
      <p:nvGrpSpPr>
        <p:cNvPr id="1" name=""/>
        <p:cNvGrpSpPr/>
        <p:nvPr/>
      </p:nvGrpSpPr>
      <p:grpSpPr>
        <a:xfrm>
          <a:off x="0" y="0"/>
          <a:ext cx="0" cy="0"/>
          <a:chOff x="0" y="0"/>
          <a:chExt cx="0" cy="0"/>
        </a:xfrm>
      </p:grpSpPr>
      <p:sp>
        <p:nvSpPr>
          <p:cNvPr id="2" name="Platshållare för text 5">
            <a:extLst>
              <a:ext uri="{FF2B5EF4-FFF2-40B4-BE49-F238E27FC236}">
                <a16:creationId xmlns:a16="http://schemas.microsoft.com/office/drawing/2014/main" id="{51BC5904-CF10-731E-F048-A0405EF4F2D3}"/>
              </a:ext>
            </a:extLst>
          </p:cNvPr>
          <p:cNvSpPr>
            <a:spLocks noGrp="1" noChangeAspect="1"/>
          </p:cNvSpPr>
          <p:nvPr>
            <p:ph type="body" sz="quarter" idx="10" hasCustomPrompt="1"/>
          </p:nvPr>
        </p:nvSpPr>
        <p:spPr>
          <a:xfrm>
            <a:off x="194938" y="196994"/>
            <a:ext cx="378000" cy="378000"/>
          </a:xfrm>
          <a:blipFill>
            <a:blip r:embed="rId2" cstate="email">
              <a:extLst>
                <a:ext uri="{28A0092B-C50C-407E-A947-70E740481C1C}">
                  <a14:useLocalDpi xmlns:a14="http://schemas.microsoft.com/office/drawing/2010/main"/>
                </a:ext>
              </a:extLst>
            </a:blip>
            <a:stretch>
              <a:fillRect/>
            </a:stretch>
          </a:blipFill>
          <a:ln>
            <a:solidFill>
              <a:srgbClr val="FFFFFF">
                <a:alpha val="0"/>
              </a:srgbClr>
            </a:solidFill>
          </a:ln>
        </p:spPr>
        <p:txBody>
          <a:bodyPr/>
          <a:lstStyle>
            <a:lvl1pPr marL="0" indent="0">
              <a:lnSpc>
                <a:spcPct val="100000"/>
              </a:lnSpc>
              <a:spcBef>
                <a:spcPts val="0"/>
              </a:spcBef>
              <a:buFontTx/>
              <a:buNone/>
              <a:defRPr sz="100"/>
            </a:lvl1pPr>
          </a:lstStyle>
          <a:p>
            <a:pPr lvl="0"/>
            <a:r>
              <a:rPr lang="sv-SE"/>
              <a:t>.</a:t>
            </a:r>
          </a:p>
          <a:p>
            <a:pPr lvl="0"/>
            <a:endParaRPr lang="sv-SE"/>
          </a:p>
        </p:txBody>
      </p:sp>
    </p:spTree>
    <p:extLst>
      <p:ext uri="{BB962C8B-B14F-4D97-AF65-F5344CB8AC3E}">
        <p14:creationId xmlns:p14="http://schemas.microsoft.com/office/powerpoint/2010/main" val="9374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9144000" cy="5143500"/>
          </a:xfrm>
          <a:prstGeom prst="rect">
            <a:avLst/>
          </a:prstGeom>
          <a:gradFill flip="none" rotWithShape="1">
            <a:gsLst>
              <a:gs pos="100000">
                <a:srgbClr val="002F17"/>
              </a:gs>
              <a:gs pos="0">
                <a:schemeClr val="accent1">
                  <a:lumMod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143000" y="1676400"/>
            <a:ext cx="6858000" cy="1790700"/>
          </a:xfrm>
        </p:spPr>
        <p:txBody>
          <a:bodyPr anchor="ctr"/>
          <a:lstStyle>
            <a:lvl1pPr algn="ctr">
              <a:lnSpc>
                <a:spcPts val="4200"/>
              </a:lnSpc>
              <a:defRPr sz="3450">
                <a:solidFill>
                  <a:schemeClr val="bg1"/>
                </a:solidFill>
              </a:defRPr>
            </a:lvl1pPr>
          </a:lstStyle>
          <a:p>
            <a:r>
              <a:rPr lang="en-GB" noProof="0"/>
              <a:t>Section header </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Tree>
    <p:extLst>
      <p:ext uri="{BB962C8B-B14F-4D97-AF65-F5344CB8AC3E}">
        <p14:creationId xmlns:p14="http://schemas.microsoft.com/office/powerpoint/2010/main" val="423325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566304" y="665328"/>
            <a:ext cx="6135833" cy="1146935"/>
          </a:xfrm>
        </p:spPr>
        <p:txBody>
          <a:bodyPr/>
          <a:lstStyle>
            <a:lvl1pPr>
              <a:defRPr/>
            </a:lvl1pPr>
          </a:lstStyle>
          <a:p>
            <a:r>
              <a:rPr lang="en-GB" noProof="0"/>
              <a:t>Header</a:t>
            </a:r>
          </a:p>
        </p:txBody>
      </p:sp>
      <p:sp>
        <p:nvSpPr>
          <p:cNvPr id="7" name="Platshållare för text 6">
            <a:extLst>
              <a:ext uri="{FF2B5EF4-FFF2-40B4-BE49-F238E27FC236}">
                <a16:creationId xmlns:a16="http://schemas.microsoft.com/office/drawing/2014/main" id="{1DA38726-4B59-42B1-BEB5-BAF39E474F7C}"/>
              </a:ext>
            </a:extLst>
          </p:cNvPr>
          <p:cNvSpPr>
            <a:spLocks noGrp="1"/>
          </p:cNvSpPr>
          <p:nvPr>
            <p:ph type="body" sz="quarter" idx="10" hasCustomPrompt="1"/>
          </p:nvPr>
        </p:nvSpPr>
        <p:spPr>
          <a:xfrm>
            <a:off x="569119" y="2396587"/>
            <a:ext cx="4876338" cy="1820572"/>
          </a:xfrm>
        </p:spPr>
        <p:txBody>
          <a:bodyPr/>
          <a:lstStyle>
            <a:lvl1pPr marL="0" indent="0">
              <a:lnSpc>
                <a:spcPct val="100000"/>
              </a:lnSpc>
              <a:spcBef>
                <a:spcPts val="0"/>
              </a:spcBef>
              <a:buNone/>
              <a:defRPr sz="1200"/>
            </a:lvl1pPr>
          </a:lstStyle>
          <a:p>
            <a:pPr lvl="0"/>
            <a:r>
              <a:rPr lang="en-GB" noProof="0"/>
              <a:t>Name Lastname, phone, mail</a:t>
            </a:r>
            <a:br>
              <a:rPr lang="en-GB" noProof="0"/>
            </a:br>
            <a:r>
              <a:rPr lang="en-GB" noProof="0"/>
              <a:t>webbadres</a:t>
            </a:r>
          </a:p>
        </p:txBody>
      </p:sp>
      <p:pic>
        <p:nvPicPr>
          <p:cNvPr id="4" name="Bildobjekt 3">
            <a:extLst>
              <a:ext uri="{FF2B5EF4-FFF2-40B4-BE49-F238E27FC236}">
                <a16:creationId xmlns:a16="http://schemas.microsoft.com/office/drawing/2014/main" id="{161E3A8A-3263-4EE6-96EF-548DE91195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24900" y="5400"/>
            <a:ext cx="1687500" cy="5118527"/>
          </a:xfrm>
          <a:prstGeom prst="rect">
            <a:avLst/>
          </a:prstGeom>
        </p:spPr>
      </p:pic>
      <p:sp>
        <p:nvSpPr>
          <p:cNvPr id="11" name="Platshållare för text 6">
            <a:extLst>
              <a:ext uri="{FF2B5EF4-FFF2-40B4-BE49-F238E27FC236}">
                <a16:creationId xmlns:a16="http://schemas.microsoft.com/office/drawing/2014/main" id="{732D95E5-095E-4AF8-A88F-8D008694B3C7}"/>
              </a:ext>
            </a:extLst>
          </p:cNvPr>
          <p:cNvSpPr>
            <a:spLocks noGrp="1"/>
          </p:cNvSpPr>
          <p:nvPr>
            <p:ph type="body" sz="quarter" idx="12" hasCustomPrompt="1"/>
          </p:nvPr>
        </p:nvSpPr>
        <p:spPr>
          <a:xfrm>
            <a:off x="569119" y="2151588"/>
            <a:ext cx="4876338" cy="218317"/>
          </a:xfrm>
        </p:spPr>
        <p:txBody>
          <a:bodyPr anchor="b"/>
          <a:lstStyle>
            <a:lvl1pPr marL="0" indent="0">
              <a:lnSpc>
                <a:spcPts val="1800"/>
              </a:lnSpc>
              <a:spcBef>
                <a:spcPts val="0"/>
              </a:spcBef>
              <a:buNone/>
              <a:defRPr sz="1200" cap="all" baseline="0"/>
            </a:lvl1pPr>
          </a:lstStyle>
          <a:p>
            <a:r>
              <a:rPr lang="en-GB" sz="1200" noProof="0"/>
              <a:t>contact details:</a:t>
            </a:r>
          </a:p>
        </p:txBody>
      </p:sp>
    </p:spTree>
    <p:extLst>
      <p:ext uri="{BB962C8B-B14F-4D97-AF65-F5344CB8AC3E}">
        <p14:creationId xmlns:p14="http://schemas.microsoft.com/office/powerpoint/2010/main" val="414794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rappan – text">
    <p:spTree>
      <p:nvGrpSpPr>
        <p:cNvPr id="1" name=""/>
        <p:cNvGrpSpPr/>
        <p:nvPr/>
      </p:nvGrpSpPr>
      <p:grpSpPr>
        <a:xfrm>
          <a:off x="0" y="0"/>
          <a:ext cx="0" cy="0"/>
          <a:chOff x="0" y="0"/>
          <a:chExt cx="0" cy="0"/>
        </a:xfrm>
      </p:grpSpPr>
      <p:sp>
        <p:nvSpPr>
          <p:cNvPr id="14" name="Rubrik 1">
            <a:extLst>
              <a:ext uri="{FF2B5EF4-FFF2-40B4-BE49-F238E27FC236}">
                <a16:creationId xmlns:a16="http://schemas.microsoft.com/office/drawing/2014/main" id="{74DDC08D-FA75-4863-947C-517F8BA91BD7}"/>
              </a:ext>
            </a:extLst>
          </p:cNvPr>
          <p:cNvSpPr>
            <a:spLocks noGrp="1"/>
          </p:cNvSpPr>
          <p:nvPr>
            <p:ph type="title"/>
          </p:nvPr>
        </p:nvSpPr>
        <p:spPr>
          <a:xfrm>
            <a:off x="576540" y="937860"/>
            <a:ext cx="7397165" cy="660148"/>
          </a:xfrm>
        </p:spPr>
        <p:txBody>
          <a:bodyPr/>
          <a:lstStyle/>
          <a:p>
            <a:r>
              <a:rPr lang="en-GB"/>
              <a:t>Click to edit Master title style</a:t>
            </a:r>
            <a:endParaRPr lang="sv-SE"/>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p:nvPr>
        </p:nvSpPr>
        <p:spPr>
          <a:xfrm>
            <a:off x="576540" y="1798080"/>
            <a:ext cx="7397165" cy="27363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Tree>
    <p:extLst>
      <p:ext uri="{BB962C8B-B14F-4D97-AF65-F5344CB8AC3E}">
        <p14:creationId xmlns:p14="http://schemas.microsoft.com/office/powerpoint/2010/main" val="87905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och kapitelsida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1638578"/>
            <a:ext cx="6858000" cy="17907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3571171"/>
            <a:ext cx="6858000" cy="436418"/>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spTree>
    <p:extLst>
      <p:ext uri="{BB962C8B-B14F-4D97-AF65-F5344CB8AC3E}">
        <p14:creationId xmlns:p14="http://schemas.microsoft.com/office/powerpoint/2010/main" val="3205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Blank black slid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Tree>
    <p:extLst>
      <p:ext uri="{BB962C8B-B14F-4D97-AF65-F5344CB8AC3E}">
        <p14:creationId xmlns:p14="http://schemas.microsoft.com/office/powerpoint/2010/main" val="243536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och kapitelsida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1638578"/>
            <a:ext cx="6858000" cy="17907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3571171"/>
            <a:ext cx="6858000" cy="436418"/>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spTree>
    <p:extLst>
      <p:ext uri="{BB962C8B-B14F-4D97-AF65-F5344CB8AC3E}">
        <p14:creationId xmlns:p14="http://schemas.microsoft.com/office/powerpoint/2010/main" val="144334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och kapitelsida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grpSp>
        <p:nvGrpSpPr>
          <p:cNvPr id="16" name="Grupp 15">
            <a:extLst>
              <a:ext uri="{FF2B5EF4-FFF2-40B4-BE49-F238E27FC236}">
                <a16:creationId xmlns:a16="http://schemas.microsoft.com/office/drawing/2014/main" id="{94A9C963-ED04-41BD-8D28-415BB3BACE33}"/>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574094" y="1638578"/>
            <a:ext cx="6858000" cy="17907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574094" y="3571171"/>
            <a:ext cx="6858000" cy="436418"/>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spTree>
    <p:extLst>
      <p:ext uri="{BB962C8B-B14F-4D97-AF65-F5344CB8AC3E}">
        <p14:creationId xmlns:p14="http://schemas.microsoft.com/office/powerpoint/2010/main" val="149517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spositionssida">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ED21EC5-62F9-469A-B2AE-D25E125AF6D9}"/>
              </a:ext>
            </a:extLst>
          </p:cNvPr>
          <p:cNvSpPr/>
          <p:nvPr userDrawn="1"/>
        </p:nvSpPr>
        <p:spPr>
          <a:xfrm>
            <a:off x="1" y="0"/>
            <a:ext cx="605117" cy="5143500"/>
          </a:xfrm>
          <a:prstGeom prst="rect">
            <a:avLst/>
          </a:prstGeom>
          <a:solidFill>
            <a:srgbClr val="0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pic>
        <p:nvPicPr>
          <p:cNvPr id="14" name="Bildobjekt 13">
            <a:extLst>
              <a:ext uri="{FF2B5EF4-FFF2-40B4-BE49-F238E27FC236}">
                <a16:creationId xmlns:a16="http://schemas.microsoft.com/office/drawing/2014/main" id="{D077B0EB-C7B7-43AB-8A6A-B3EB0DEE2B2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896" y="0"/>
            <a:ext cx="9117104" cy="51435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566305" y="600075"/>
            <a:ext cx="6502112" cy="660148"/>
          </a:xfrm>
        </p:spPr>
        <p:txBody>
          <a:bodyPr/>
          <a:lstStyle>
            <a:lvl1pPr>
              <a:lnSpc>
                <a:spcPct val="100000"/>
              </a:lnSpc>
              <a:defRPr sz="2700">
                <a:solidFill>
                  <a:schemeClr val="bg1"/>
                </a:solidFill>
              </a:defRPr>
            </a:lvl1pPr>
          </a:lstStyle>
          <a:p>
            <a:r>
              <a:rPr lang="sv-SE"/>
              <a:t>Innehåll</a:t>
            </a:r>
          </a:p>
        </p:txBody>
      </p:sp>
      <p:grpSp>
        <p:nvGrpSpPr>
          <p:cNvPr id="7" name="Grupp 6">
            <a:extLst>
              <a:ext uri="{FF2B5EF4-FFF2-40B4-BE49-F238E27FC236}">
                <a16:creationId xmlns:a16="http://schemas.microsoft.com/office/drawing/2014/main" id="{281B56D4-D572-4F77-ADFE-A496E83B0B07}"/>
              </a:ext>
            </a:extLst>
          </p:cNvPr>
          <p:cNvGrpSpPr/>
          <p:nvPr userDrawn="1"/>
        </p:nvGrpSpPr>
        <p:grpSpPr>
          <a:xfrm>
            <a:off x="195262" y="194072"/>
            <a:ext cx="377429" cy="379809"/>
            <a:chOff x="260350" y="258763"/>
            <a:chExt cx="503238" cy="506412"/>
          </a:xfrm>
        </p:grpSpPr>
        <p:sp>
          <p:nvSpPr>
            <p:cNvPr id="8" name="Freeform 5">
              <a:extLst>
                <a:ext uri="{FF2B5EF4-FFF2-40B4-BE49-F238E27FC236}">
                  <a16:creationId xmlns:a16="http://schemas.microsoft.com/office/drawing/2014/main" id="{89950389-10F4-457A-987D-FDD9A7550BB5}"/>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9" name="Freeform 6">
              <a:extLst>
                <a:ext uri="{FF2B5EF4-FFF2-40B4-BE49-F238E27FC236}">
                  <a16:creationId xmlns:a16="http://schemas.microsoft.com/office/drawing/2014/main" id="{5BA4E1A3-C424-492E-980C-420CF1ECD85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0" name="Freeform 7">
              <a:extLst>
                <a:ext uri="{FF2B5EF4-FFF2-40B4-BE49-F238E27FC236}">
                  <a16:creationId xmlns:a16="http://schemas.microsoft.com/office/drawing/2014/main" id="{90F966FE-8E3B-4344-AE8D-478E20AFEC80}"/>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1" name="Freeform 8">
              <a:extLst>
                <a:ext uri="{FF2B5EF4-FFF2-40B4-BE49-F238E27FC236}">
                  <a16:creationId xmlns:a16="http://schemas.microsoft.com/office/drawing/2014/main" id="{697503E8-9288-4CB1-A5AA-B956986E949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9">
              <a:extLst>
                <a:ext uri="{FF2B5EF4-FFF2-40B4-BE49-F238E27FC236}">
                  <a16:creationId xmlns:a16="http://schemas.microsoft.com/office/drawing/2014/main" id="{2D2D20C9-0781-4420-82D4-B22761D42635}"/>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p:nvPr>
        </p:nvSpPr>
        <p:spPr>
          <a:xfrm>
            <a:off x="541735" y="1470611"/>
            <a:ext cx="6532834" cy="3257550"/>
          </a:xfrm>
        </p:spPr>
        <p:txBody>
          <a:bodyPr/>
          <a:lstStyle>
            <a:lvl1pPr marL="342900" indent="-342900">
              <a:buFont typeface="+mj-lt"/>
              <a:buAutoNum type="arabicPeriod"/>
              <a:defRPr>
                <a:solidFill>
                  <a:schemeClr val="bg1"/>
                </a:solidFill>
              </a:defRPr>
            </a:lvl1pPr>
            <a:lvl2pPr marL="676275" indent="-342900">
              <a:buFont typeface="+mj-lt"/>
              <a:buAutoNum type="alphaLcParenR"/>
              <a:defRPr>
                <a:solidFill>
                  <a:schemeClr val="bg1"/>
                </a:solidFill>
              </a:defRPr>
            </a:lvl2pPr>
            <a:lvl3pPr marL="676275" indent="-342900">
              <a:buFont typeface="+mj-lt"/>
              <a:buAutoNum type="alphaLcParenR"/>
              <a:defRPr>
                <a:solidFill>
                  <a:schemeClr val="bg1"/>
                </a:solidFill>
              </a:defRPr>
            </a:lvl3pPr>
            <a:lvl4pPr marL="676275" indent="-342900">
              <a:buFont typeface="+mj-lt"/>
              <a:buAutoNum type="alphaLcParenR"/>
              <a:defRPr>
                <a:solidFill>
                  <a:schemeClr val="bg1"/>
                </a:solidFill>
              </a:defRPr>
            </a:lvl4pPr>
            <a:lvl5pPr marL="676275" indent="-342900">
              <a:buFont typeface="+mj-lt"/>
              <a:buAutoNum type="alphaLcParen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Tree>
    <p:extLst>
      <p:ext uri="{BB962C8B-B14F-4D97-AF65-F5344CB8AC3E}">
        <p14:creationId xmlns:p14="http://schemas.microsoft.com/office/powerpoint/2010/main" val="417564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ppan – text">
    <p:spTree>
      <p:nvGrpSpPr>
        <p:cNvPr id="1" name=""/>
        <p:cNvGrpSpPr/>
        <p:nvPr/>
      </p:nvGrpSpPr>
      <p:grpSpPr>
        <a:xfrm>
          <a:off x="0" y="0"/>
          <a:ext cx="0" cy="0"/>
          <a:chOff x="0" y="0"/>
          <a:chExt cx="0" cy="0"/>
        </a:xfrm>
      </p:grpSpPr>
      <p:pic>
        <p:nvPicPr>
          <p:cNvPr id="8" name="Platshållare för innehåll 8" descr="En bild som visar inomhus, byggnad, bänk, plattform&#10;&#10;Automatiskt genererad beskrivning">
            <a:extLst>
              <a:ext uri="{FF2B5EF4-FFF2-40B4-BE49-F238E27FC236}">
                <a16:creationId xmlns:a16="http://schemas.microsoft.com/office/drawing/2014/main" id="{F9D10FB9-3FD3-2045-973A-172F576BAE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4" name="Rubrik 1">
            <a:extLst>
              <a:ext uri="{FF2B5EF4-FFF2-40B4-BE49-F238E27FC236}">
                <a16:creationId xmlns:a16="http://schemas.microsoft.com/office/drawing/2014/main" id="{74DDC08D-FA75-4863-947C-517F8BA91BD7}"/>
              </a:ext>
            </a:extLst>
          </p:cNvPr>
          <p:cNvSpPr>
            <a:spLocks noGrp="1"/>
          </p:cNvSpPr>
          <p:nvPr>
            <p:ph type="title"/>
          </p:nvPr>
        </p:nvSpPr>
        <p:spPr>
          <a:xfrm>
            <a:off x="576540" y="937860"/>
            <a:ext cx="7397165" cy="660148"/>
          </a:xfrm>
        </p:spPr>
        <p:txBody>
          <a:bodyPr/>
          <a:lstStyle/>
          <a:p>
            <a:r>
              <a:rPr lang="en-GB"/>
              <a:t>Click to edit Master title style</a:t>
            </a:r>
            <a:endParaRPr lang="sv-SE"/>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p:nvPr>
        </p:nvSpPr>
        <p:spPr>
          <a:xfrm>
            <a:off x="576540" y="1798080"/>
            <a:ext cx="7397165" cy="27363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grpSp>
        <p:nvGrpSpPr>
          <p:cNvPr id="10" name="Grupp 9">
            <a:extLst>
              <a:ext uri="{FF2B5EF4-FFF2-40B4-BE49-F238E27FC236}">
                <a16:creationId xmlns:a16="http://schemas.microsoft.com/office/drawing/2014/main" id="{D99F393B-96A6-7E4D-85E4-0533DD1BA836}"/>
              </a:ext>
            </a:extLst>
          </p:cNvPr>
          <p:cNvGrpSpPr/>
          <p:nvPr userDrawn="1"/>
        </p:nvGrpSpPr>
        <p:grpSpPr>
          <a:xfrm>
            <a:off x="195262" y="194072"/>
            <a:ext cx="377429" cy="379809"/>
            <a:chOff x="260350" y="258763"/>
            <a:chExt cx="503238" cy="506412"/>
          </a:xfrm>
        </p:grpSpPr>
        <p:sp>
          <p:nvSpPr>
            <p:cNvPr id="11" name="Freeform 5">
              <a:extLst>
                <a:ext uri="{FF2B5EF4-FFF2-40B4-BE49-F238E27FC236}">
                  <a16:creationId xmlns:a16="http://schemas.microsoft.com/office/drawing/2014/main" id="{D8A16FB8-E117-0D49-B41B-EAA00910C069}"/>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256B73F7-BDF7-6240-A832-C6571A2ED843}"/>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1E28BF3-3B72-F54D-B84C-738DC06E60F9}"/>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6" name="Freeform 8">
              <a:extLst>
                <a:ext uri="{FF2B5EF4-FFF2-40B4-BE49-F238E27FC236}">
                  <a16:creationId xmlns:a16="http://schemas.microsoft.com/office/drawing/2014/main" id="{235ACB8A-7094-8049-870B-AA2AE28314E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7" name="Freeform 9">
              <a:extLst>
                <a:ext uri="{FF2B5EF4-FFF2-40B4-BE49-F238E27FC236}">
                  <a16:creationId xmlns:a16="http://schemas.microsoft.com/office/drawing/2014/main" id="{85D3CB06-43E8-FA49-946C-85CC5EE0630F}"/>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163179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å bakgrund - text">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E765FE9C-1D46-0C5A-2598-9411773FBA11}"/>
              </a:ext>
            </a:extLst>
          </p:cNvPr>
          <p:cNvSpPr/>
          <p:nvPr userDrawn="1"/>
        </p:nvSpPr>
        <p:spPr>
          <a:xfrm>
            <a:off x="-20097" y="0"/>
            <a:ext cx="9184193" cy="5164301"/>
          </a:xfrm>
          <a:prstGeom prst="rect">
            <a:avLst/>
          </a:prstGeom>
          <a:gradFill>
            <a:gsLst>
              <a:gs pos="68000">
                <a:srgbClr val="05565D"/>
              </a:gs>
              <a:gs pos="28000">
                <a:srgbClr val="0E96A2"/>
              </a:gs>
              <a:gs pos="100000">
                <a:srgbClr val="016069">
                  <a:lumMod val="47000"/>
                </a:srgbClr>
              </a:gs>
              <a:gs pos="0">
                <a:schemeClr val="accent4">
                  <a:lumMod val="60000"/>
                  <a:lumOff val="40000"/>
                </a:schemeClr>
              </a:gs>
              <a:gs pos="100000">
                <a:schemeClr val="accent4">
                  <a:lumMod val="7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Rubrik 1">
            <a:extLst>
              <a:ext uri="{FF2B5EF4-FFF2-40B4-BE49-F238E27FC236}">
                <a16:creationId xmlns:a16="http://schemas.microsoft.com/office/drawing/2014/main" id="{74DDC08D-FA75-4863-947C-517F8BA91BD7}"/>
              </a:ext>
            </a:extLst>
          </p:cNvPr>
          <p:cNvSpPr>
            <a:spLocks noGrp="1"/>
          </p:cNvSpPr>
          <p:nvPr>
            <p:ph type="title"/>
          </p:nvPr>
        </p:nvSpPr>
        <p:spPr>
          <a:xfrm>
            <a:off x="576540" y="937860"/>
            <a:ext cx="7397165" cy="660148"/>
          </a:xfrm>
        </p:spPr>
        <p:txBody>
          <a:bodyPr/>
          <a:lstStyle>
            <a:lvl1pPr algn="l">
              <a:defRPr>
                <a:solidFill>
                  <a:schemeClr val="bg1"/>
                </a:solidFill>
              </a:defRPr>
            </a:lvl1pPr>
          </a:lstStyle>
          <a:p>
            <a:r>
              <a:rPr lang="en-GB"/>
              <a:t>Click to edit Master title style</a:t>
            </a:r>
            <a:endParaRPr lang="sv-SE"/>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p:nvPr>
        </p:nvSpPr>
        <p:spPr>
          <a:xfrm>
            <a:off x="576540" y="1798080"/>
            <a:ext cx="7397165" cy="2736388"/>
          </a:xfrm>
        </p:spPr>
        <p:txBody>
          <a:bodyPr/>
          <a:lstStyle>
            <a:lvl1pPr marL="0" indent="0" algn="l">
              <a:buNone/>
              <a:defRPr>
                <a:solidFill>
                  <a:schemeClr val="bg1"/>
                </a:solidFill>
              </a:defRPr>
            </a:lvl1pPr>
            <a:lvl2pPr marL="186929" indent="0" algn="l">
              <a:buNone/>
              <a:defRPr>
                <a:solidFill>
                  <a:schemeClr val="bg1"/>
                </a:solidFill>
              </a:defRPr>
            </a:lvl2pPr>
            <a:lvl3pPr marL="186929" indent="0" algn="l">
              <a:buNone/>
              <a:defRPr>
                <a:solidFill>
                  <a:schemeClr val="bg1"/>
                </a:solidFill>
              </a:defRPr>
            </a:lvl3pPr>
            <a:lvl4pPr marL="186929" indent="0" algn="l">
              <a:buNone/>
              <a:defRPr>
                <a:solidFill>
                  <a:schemeClr val="bg1"/>
                </a:solidFill>
              </a:defRPr>
            </a:lvl4pPr>
            <a:lvl5pPr marL="186929" indent="0" algn="l">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pic>
        <p:nvPicPr>
          <p:cNvPr id="19" name="Bildobjekt 18">
            <a:extLst>
              <a:ext uri="{FF2B5EF4-FFF2-40B4-BE49-F238E27FC236}">
                <a16:creationId xmlns:a16="http://schemas.microsoft.com/office/drawing/2014/main" id="{2B206B2E-76C2-FA2D-0357-4909B8333F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69289" cy="769289"/>
          </a:xfrm>
          <a:prstGeom prst="rect">
            <a:avLst/>
          </a:prstGeom>
        </p:spPr>
      </p:pic>
    </p:spTree>
    <p:extLst>
      <p:ext uri="{BB962C8B-B14F-4D97-AF65-F5344CB8AC3E}">
        <p14:creationId xmlns:p14="http://schemas.microsoft.com/office/powerpoint/2010/main" val="85870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002A85-B127-475E-ADC4-27F8DC22C10A}"/>
              </a:ext>
            </a:extLst>
          </p:cNvPr>
          <p:cNvSpPr>
            <a:spLocks noGrp="1"/>
          </p:cNvSpPr>
          <p:nvPr>
            <p:ph type="title"/>
          </p:nvPr>
        </p:nvSpPr>
        <p:spPr>
          <a:xfrm>
            <a:off x="566304" y="600075"/>
            <a:ext cx="7886700" cy="660148"/>
          </a:xfrm>
          <a:prstGeom prst="rect">
            <a:avLst/>
          </a:prstGeom>
        </p:spPr>
        <p:txBody>
          <a:bodyPr vert="horz" lIns="0" tIns="0" rIns="0" bIns="0" rtlCol="0" anchor="b" anchorCtr="0">
            <a:noAutofit/>
          </a:bodyPr>
          <a:lstStyle/>
          <a:p>
            <a:r>
              <a:rPr lang="sv-SE"/>
              <a:t>Alicka här för att ändra mall för rubrikformat</a:t>
            </a:r>
          </a:p>
        </p:txBody>
      </p:sp>
      <p:sp>
        <p:nvSpPr>
          <p:cNvPr id="3" name="Platshållare för text 2">
            <a:extLst>
              <a:ext uri="{FF2B5EF4-FFF2-40B4-BE49-F238E27FC236}">
                <a16:creationId xmlns:a16="http://schemas.microsoft.com/office/drawing/2014/main" id="{58FD374E-AE23-4243-BB8A-E206234C6623}"/>
              </a:ext>
            </a:extLst>
          </p:cNvPr>
          <p:cNvSpPr>
            <a:spLocks noGrp="1"/>
          </p:cNvSpPr>
          <p:nvPr>
            <p:ph type="body" idx="1"/>
          </p:nvPr>
        </p:nvSpPr>
        <p:spPr>
          <a:xfrm>
            <a:off x="566304" y="1470531"/>
            <a:ext cx="7886700" cy="3263504"/>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Bildobjekt 9">
            <a:extLst>
              <a:ext uri="{FF2B5EF4-FFF2-40B4-BE49-F238E27FC236}">
                <a16:creationId xmlns:a16="http://schemas.microsoft.com/office/drawing/2014/main" id="{6CBB460D-1B7A-4441-A3D9-64BD73112B98}"/>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95054" y="194234"/>
            <a:ext cx="377677" cy="380178"/>
          </a:xfrm>
          <a:prstGeom prst="rect">
            <a:avLst/>
          </a:prstGeom>
        </p:spPr>
      </p:pic>
    </p:spTree>
    <p:extLst>
      <p:ext uri="{BB962C8B-B14F-4D97-AF65-F5344CB8AC3E}">
        <p14:creationId xmlns:p14="http://schemas.microsoft.com/office/powerpoint/2010/main" val="274686519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82" r:id="rId9"/>
    <p:sldLayoutId id="2147483735" r:id="rId10"/>
    <p:sldLayoutId id="2147483783"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8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ts val="2700"/>
        </a:lnSpc>
        <a:spcBef>
          <a:spcPct val="0"/>
        </a:spcBef>
        <a:buNone/>
        <a:defRPr sz="2550" b="1" kern="1200">
          <a:solidFill>
            <a:schemeClr val="tx1"/>
          </a:solidFill>
          <a:latin typeface="+mj-lt"/>
          <a:ea typeface="+mj-ea"/>
          <a:cs typeface="+mj-cs"/>
        </a:defRPr>
      </a:lvl1pPr>
    </p:titleStyle>
    <p:bodyStyle>
      <a:lvl1pPr marL="171450" indent="-171450" algn="l" defTabSz="685800" rtl="0" eaLnBrk="1" latinLnBrk="0" hangingPunct="1">
        <a:lnSpc>
          <a:spcPts val="2250"/>
        </a:lnSpc>
        <a:spcBef>
          <a:spcPts val="750"/>
        </a:spcBef>
        <a:buSzPct val="90000"/>
        <a:buFont typeface="Arial" panose="020B0604020202020204" pitchFamily="34" charset="0"/>
        <a:buChar char="•"/>
        <a:defRPr sz="1800" kern="1200">
          <a:solidFill>
            <a:schemeClr val="tx1"/>
          </a:solidFill>
          <a:latin typeface="+mn-lt"/>
          <a:ea typeface="+mn-ea"/>
          <a:cs typeface="+mn-cs"/>
        </a:defRPr>
      </a:lvl1pPr>
      <a:lvl2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2pPr>
      <a:lvl3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3pPr>
      <a:lvl4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4pPr>
      <a:lvl5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002A85-B127-475E-ADC4-27F8DC22C10A}"/>
              </a:ext>
            </a:extLst>
          </p:cNvPr>
          <p:cNvSpPr>
            <a:spLocks noGrp="1"/>
          </p:cNvSpPr>
          <p:nvPr>
            <p:ph type="title"/>
          </p:nvPr>
        </p:nvSpPr>
        <p:spPr>
          <a:xfrm>
            <a:off x="566304" y="600075"/>
            <a:ext cx="7886700" cy="660148"/>
          </a:xfrm>
          <a:prstGeom prst="rect">
            <a:avLst/>
          </a:prstGeom>
        </p:spPr>
        <p:txBody>
          <a:bodyPr vert="horz" lIns="0" tIns="0" rIns="0" bIns="0" rtlCol="0" anchor="b" anchorCtr="0">
            <a:no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58FD374E-AE23-4243-BB8A-E206234C6623}"/>
              </a:ext>
            </a:extLst>
          </p:cNvPr>
          <p:cNvSpPr>
            <a:spLocks noGrp="1"/>
          </p:cNvSpPr>
          <p:nvPr>
            <p:ph type="body" idx="1"/>
          </p:nvPr>
        </p:nvSpPr>
        <p:spPr>
          <a:xfrm>
            <a:off x="566304" y="1470531"/>
            <a:ext cx="7886700" cy="3263504"/>
          </a:xfrm>
          <a:prstGeom prst="rect">
            <a:avLst/>
          </a:prstGeom>
        </p:spPr>
        <p:txBody>
          <a:bodyPr vert="horz" lIns="0" tIns="0" rIns="0" bIns="0" rtlCol="0">
            <a:no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pic>
        <p:nvPicPr>
          <p:cNvPr id="10" name="Bildobjekt 9">
            <a:extLst>
              <a:ext uri="{FF2B5EF4-FFF2-40B4-BE49-F238E27FC236}">
                <a16:creationId xmlns:a16="http://schemas.microsoft.com/office/drawing/2014/main" id="{6CBB460D-1B7A-4441-A3D9-64BD73112B98}"/>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95054" y="194234"/>
            <a:ext cx="377677" cy="380178"/>
          </a:xfrm>
          <a:prstGeom prst="rect">
            <a:avLst/>
          </a:prstGeom>
        </p:spPr>
      </p:pic>
    </p:spTree>
    <p:extLst>
      <p:ext uri="{BB962C8B-B14F-4D97-AF65-F5344CB8AC3E}">
        <p14:creationId xmlns:p14="http://schemas.microsoft.com/office/powerpoint/2010/main" val="273083616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804"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ts val="2700"/>
        </a:lnSpc>
        <a:spcBef>
          <a:spcPct val="0"/>
        </a:spcBef>
        <a:buNone/>
        <a:defRPr sz="2550" b="1" kern="1200">
          <a:solidFill>
            <a:schemeClr val="tx1"/>
          </a:solidFill>
          <a:latin typeface="+mj-lt"/>
          <a:ea typeface="+mj-ea"/>
          <a:cs typeface="+mj-cs"/>
        </a:defRPr>
      </a:lvl1pPr>
    </p:titleStyle>
    <p:bodyStyle>
      <a:lvl1pPr marL="171450" indent="-171450" algn="l" defTabSz="685800" rtl="0" eaLnBrk="1" latinLnBrk="0" hangingPunct="1">
        <a:lnSpc>
          <a:spcPts val="2250"/>
        </a:lnSpc>
        <a:spcBef>
          <a:spcPts val="750"/>
        </a:spcBef>
        <a:buSzPct val="90000"/>
        <a:buFont typeface="Arial" panose="020B0604020202020204" pitchFamily="34" charset="0"/>
        <a:buChar char="•"/>
        <a:defRPr sz="1800" kern="1200">
          <a:solidFill>
            <a:schemeClr val="tx1"/>
          </a:solidFill>
          <a:latin typeface="+mn-lt"/>
          <a:ea typeface="+mn-ea"/>
          <a:cs typeface="+mn-cs"/>
        </a:defRPr>
      </a:lvl1pPr>
      <a:lvl2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2pPr>
      <a:lvl3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3pPr>
      <a:lvl4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4pPr>
      <a:lvl5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microsoft.com/office/2007/relationships/hdphoto" Target="../media/hdphoto7.wdp"/><Relationship Id="rId5" Type="http://schemas.openxmlformats.org/officeDocument/2006/relationships/image" Target="../media/image25.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9.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2C219-1940-91A9-37D3-310E716FC1C9}"/>
              </a:ext>
            </a:extLst>
          </p:cNvPr>
          <p:cNvSpPr>
            <a:spLocks noGrp="1"/>
          </p:cNvSpPr>
          <p:nvPr>
            <p:ph type="title"/>
          </p:nvPr>
        </p:nvSpPr>
        <p:spPr>
          <a:xfrm>
            <a:off x="503000" y="576695"/>
            <a:ext cx="7982816" cy="683531"/>
          </a:xfrm>
        </p:spPr>
        <p:txBody>
          <a:bodyPr/>
          <a:lstStyle/>
          <a:p>
            <a:r>
              <a:rPr lang="en-US" dirty="0">
                <a:cs typeface="Arial"/>
              </a:rPr>
              <a:t>Hur du </a:t>
            </a:r>
            <a:r>
              <a:rPr lang="sv-FI" noProof="0" dirty="0">
                <a:cs typeface="Arial"/>
              </a:rPr>
              <a:t>kan </a:t>
            </a:r>
            <a:r>
              <a:rPr lang="sv-SE" noProof="0" dirty="0">
                <a:cs typeface="Arial"/>
              </a:rPr>
              <a:t>använda presentationen</a:t>
            </a:r>
            <a:endParaRPr lang="en-US" dirty="0"/>
          </a:p>
        </p:txBody>
      </p:sp>
      <p:sp>
        <p:nvSpPr>
          <p:cNvPr id="3" name="Subtitle 2">
            <a:extLst>
              <a:ext uri="{FF2B5EF4-FFF2-40B4-BE49-F238E27FC236}">
                <a16:creationId xmlns:a16="http://schemas.microsoft.com/office/drawing/2014/main" id="{0A7630EB-E916-8608-3896-E586E570C970}"/>
              </a:ext>
            </a:extLst>
          </p:cNvPr>
          <p:cNvSpPr>
            <a:spLocks noGrp="1"/>
          </p:cNvSpPr>
          <p:nvPr>
            <p:ph idx="1"/>
          </p:nvPr>
        </p:nvSpPr>
        <p:spPr>
          <a:xfrm>
            <a:off x="341221" y="1468016"/>
            <a:ext cx="6439505" cy="3293898"/>
          </a:xfrm>
        </p:spPr>
        <p:txBody>
          <a:bodyPr vert="horz" lIns="0" tIns="0" rIns="0" bIns="0" rtlCol="0" anchor="t">
            <a:noAutofit/>
          </a:bodyPr>
          <a:lstStyle/>
          <a:p>
            <a:r>
              <a:rPr lang="en-US" sz="1400" dirty="0"/>
              <a:t>Den </a:t>
            </a:r>
            <a:r>
              <a:rPr lang="sv-SE" sz="1400" noProof="0" dirty="0"/>
              <a:t>här presentationen innehåller en översikt av innehållet i strategin.</a:t>
            </a:r>
          </a:p>
          <a:p>
            <a:r>
              <a:rPr lang="sv-SE" sz="1400" noProof="0" dirty="0"/>
              <a:t>Använd gärna denna när du som chef eller ledare vill samla din verksamhet, avdelning eller arbetsgrupp för att prata om hur ni, i din verksamhet, kan bidra till att vi gemensamt når målen i SLU:s strategi. </a:t>
            </a:r>
            <a:endParaRPr lang="sv-SE" sz="1400" noProof="0" dirty="0">
              <a:cs typeface="Arial"/>
            </a:endParaRPr>
          </a:p>
          <a:p>
            <a:r>
              <a:rPr lang="sv-SE" sz="1400" noProof="0" dirty="0">
                <a:cs typeface="Arial"/>
              </a:rPr>
              <a:t>Komplettera gärna med relevanta exempel från din verksamhet för att illustrera vad som görs eller planeras inom respektive fokusområde.  </a:t>
            </a:r>
          </a:p>
          <a:p>
            <a:endParaRPr lang="en-US" sz="1400" dirty="0">
              <a:highlight>
                <a:srgbClr val="FFFF00"/>
              </a:highlight>
              <a:cs typeface="Arial"/>
            </a:endParaRPr>
          </a:p>
        </p:txBody>
      </p:sp>
    </p:spTree>
    <p:extLst>
      <p:ext uri="{BB962C8B-B14F-4D97-AF65-F5344CB8AC3E}">
        <p14:creationId xmlns:p14="http://schemas.microsoft.com/office/powerpoint/2010/main" val="247418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0C232-8B72-933A-651D-5CF929E40A73}"/>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7C946E5B-1B0D-3549-DEB4-178EE5246730}"/>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5000"/>
                    </a14:imgEffect>
                    <a14:imgEffect>
                      <a14:brightnessContrast bright="-32000" contrast="-14000"/>
                    </a14:imgEffect>
                  </a14:imgLayer>
                </a14:imgProps>
              </a:ext>
              <a:ext uri="{28A0092B-C50C-407E-A947-70E740481C1C}">
                <a14:useLocalDpi xmlns:a14="http://schemas.microsoft.com/office/drawing/2010/main"/>
              </a:ext>
            </a:extLst>
          </a:blip>
          <a:srcRect/>
          <a:stretch>
            <a:fillRect/>
          </a:stretch>
        </p:blipFill>
        <p:spPr>
          <a:xfrm>
            <a:off x="403" y="-118"/>
            <a:ext cx="9144000" cy="5143500"/>
          </a:xfrm>
          <a:prstGeom prst="rect">
            <a:avLst/>
          </a:prstGeom>
        </p:spPr>
      </p:pic>
      <p:sp>
        <p:nvSpPr>
          <p:cNvPr id="3" name="Rubrik 2">
            <a:extLst>
              <a:ext uri="{FF2B5EF4-FFF2-40B4-BE49-F238E27FC236}">
                <a16:creationId xmlns:a16="http://schemas.microsoft.com/office/drawing/2014/main" id="{F6A10579-B5A7-9CD3-8DA8-CF2C3FC5C5E9}"/>
              </a:ext>
            </a:extLst>
          </p:cNvPr>
          <p:cNvSpPr>
            <a:spLocks noGrp="1"/>
          </p:cNvSpPr>
          <p:nvPr>
            <p:ph type="ctrTitle"/>
          </p:nvPr>
        </p:nvSpPr>
        <p:spPr>
          <a:xfrm>
            <a:off x="450765" y="2088181"/>
            <a:ext cx="7002887" cy="3336711"/>
          </a:xfrm>
        </p:spPr>
        <p:txBody>
          <a:bodyPr/>
          <a:lstStyle/>
          <a:p>
            <a:pPr algn="l">
              <a:lnSpc>
                <a:spcPts val="5600"/>
              </a:lnSpc>
              <a:spcAft>
                <a:spcPts val="1200"/>
              </a:spcAft>
            </a:pPr>
            <a:r>
              <a:rPr lang="sv-SE" sz="3600" b="0" dirty="0">
                <a:ea typeface="Times New Roman" panose="02020603050405020304" pitchFamily="18" charset="0"/>
                <a:cs typeface="Calibri"/>
              </a:rPr>
              <a:t>SLU:s </a:t>
            </a:r>
            <a:r>
              <a:rPr lang="sv-SE" sz="8000">
                <a:solidFill>
                  <a:schemeClr val="accent3">
                    <a:lumMod val="20000"/>
                    <a:lumOff val="80000"/>
                  </a:schemeClr>
                </a:solidFill>
                <a:ea typeface="Times New Roman" panose="02020603050405020304" pitchFamily="18" charset="0"/>
                <a:cs typeface="Calibri"/>
              </a:rPr>
              <a:t>nästa steg</a:t>
            </a:r>
            <a:br>
              <a:rPr lang="sv-SE" sz="6000">
                <a:ea typeface="Times New Roman" panose="02020603050405020304" pitchFamily="18" charset="0"/>
                <a:cs typeface="Calibri"/>
              </a:rPr>
            </a:br>
            <a:r>
              <a:rPr lang="sv-SE" sz="3600" b="0" dirty="0">
                <a:ea typeface="Times New Roman" panose="02020603050405020304" pitchFamily="18" charset="0"/>
                <a:cs typeface="Calibri"/>
              </a:rPr>
              <a:t>   för hållbar utveckling</a:t>
            </a:r>
            <a:endParaRPr lang="sv-SE" sz="3600" b="0" dirty="0">
              <a:cs typeface="Calibri"/>
            </a:endParaRPr>
          </a:p>
        </p:txBody>
      </p:sp>
      <p:grpSp>
        <p:nvGrpSpPr>
          <p:cNvPr id="5" name="Grupp 4">
            <a:extLst>
              <a:ext uri="{FF2B5EF4-FFF2-40B4-BE49-F238E27FC236}">
                <a16:creationId xmlns:a16="http://schemas.microsoft.com/office/drawing/2014/main" id="{86FD460F-F195-64D6-5661-2F369315D797}"/>
              </a:ext>
            </a:extLst>
          </p:cNvPr>
          <p:cNvGrpSpPr/>
          <p:nvPr/>
        </p:nvGrpSpPr>
        <p:grpSpPr>
          <a:xfrm>
            <a:off x="195262" y="194072"/>
            <a:ext cx="377429" cy="379809"/>
            <a:chOff x="260350" y="258763"/>
            <a:chExt cx="503238" cy="506412"/>
          </a:xfrm>
        </p:grpSpPr>
        <p:sp>
          <p:nvSpPr>
            <p:cNvPr id="8" name="Freeform 5">
              <a:extLst>
                <a:ext uri="{FF2B5EF4-FFF2-40B4-BE49-F238E27FC236}">
                  <a16:creationId xmlns:a16="http://schemas.microsoft.com/office/drawing/2014/main" id="{0D228531-2628-0A23-0BCF-671F885F5F0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9" name="Freeform 6">
              <a:extLst>
                <a:ext uri="{FF2B5EF4-FFF2-40B4-BE49-F238E27FC236}">
                  <a16:creationId xmlns:a16="http://schemas.microsoft.com/office/drawing/2014/main" id="{F1735576-2C9A-DBBF-F589-FA142C3E832A}"/>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0" name="Freeform 7">
              <a:extLst>
                <a:ext uri="{FF2B5EF4-FFF2-40B4-BE49-F238E27FC236}">
                  <a16:creationId xmlns:a16="http://schemas.microsoft.com/office/drawing/2014/main" id="{E9E4E49B-E058-4751-E503-1D44760B69EA}"/>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1" name="Freeform 8">
              <a:extLst>
                <a:ext uri="{FF2B5EF4-FFF2-40B4-BE49-F238E27FC236}">
                  <a16:creationId xmlns:a16="http://schemas.microsoft.com/office/drawing/2014/main" id="{CC208195-B635-5C8B-24E0-35FAD3E7EBC9}"/>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9">
              <a:extLst>
                <a:ext uri="{FF2B5EF4-FFF2-40B4-BE49-F238E27FC236}">
                  <a16:creationId xmlns:a16="http://schemas.microsoft.com/office/drawing/2014/main" id="{64C16912-8764-BFBD-73B6-9DC2A31163D2}"/>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2" name="Rektangel 1">
            <a:extLst>
              <a:ext uri="{FF2B5EF4-FFF2-40B4-BE49-F238E27FC236}">
                <a16:creationId xmlns:a16="http://schemas.microsoft.com/office/drawing/2014/main" id="{B1F96ED5-7C02-AEDE-4439-2A33C9267DFC}"/>
              </a:ext>
            </a:extLst>
          </p:cNvPr>
          <p:cNvSpPr/>
          <p:nvPr/>
        </p:nvSpPr>
        <p:spPr>
          <a:xfrm>
            <a:off x="2166375" y="3715893"/>
            <a:ext cx="4302803" cy="119113"/>
          </a:xfrm>
          <a:prstGeom prst="rect">
            <a:avLst/>
          </a:prstGeom>
          <a:solidFill>
            <a:schemeClr val="accent5">
              <a:lumMod val="50000"/>
              <a:alpha val="801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Tree>
    <p:extLst>
      <p:ext uri="{BB962C8B-B14F-4D97-AF65-F5344CB8AC3E}">
        <p14:creationId xmlns:p14="http://schemas.microsoft.com/office/powerpoint/2010/main" val="1705923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CEA7E-0885-7D53-0674-E8981C4AFDE8}"/>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551BBB37-0C91-11A1-66B0-27995BA56179}"/>
              </a:ext>
            </a:extLst>
          </p:cNvPr>
          <p:cNvSpPr>
            <a:spLocks noGrp="1"/>
          </p:cNvSpPr>
          <p:nvPr>
            <p:ph type="title"/>
          </p:nvPr>
        </p:nvSpPr>
        <p:spPr/>
        <p:txBody>
          <a:bodyPr/>
          <a:lstStyle/>
          <a:p>
            <a:r>
              <a:rPr lang="sv-SE" sz="2800" dirty="0">
                <a:ea typeface="Times New Roman" panose="02020603050405020304" pitchFamily="18" charset="0"/>
                <a:cs typeface="Calibri" panose="020F0502020204030204" pitchFamily="34" charset="0"/>
              </a:rPr>
              <a:t>SLU:s nästa steg för hållbar utveckling</a:t>
            </a:r>
            <a:endParaRPr lang="sv-SE" sz="2800" dirty="0"/>
          </a:p>
        </p:txBody>
      </p:sp>
      <p:pic>
        <p:nvPicPr>
          <p:cNvPr id="6" name="Platshållare för bild 5">
            <a:extLst>
              <a:ext uri="{FF2B5EF4-FFF2-40B4-BE49-F238E27FC236}">
                <a16:creationId xmlns:a16="http://schemas.microsoft.com/office/drawing/2014/main" id="{CABB2D76-B406-3FDC-EF6B-6E3CFBC3751F}"/>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pic>
      <p:sp>
        <p:nvSpPr>
          <p:cNvPr id="8" name="Platshållare för innehåll 7">
            <a:extLst>
              <a:ext uri="{FF2B5EF4-FFF2-40B4-BE49-F238E27FC236}">
                <a16:creationId xmlns:a16="http://schemas.microsoft.com/office/drawing/2014/main" id="{7CAC8AB7-0A38-A262-F064-0905F725568B}"/>
              </a:ext>
            </a:extLst>
          </p:cNvPr>
          <p:cNvSpPr>
            <a:spLocks noGrp="1"/>
          </p:cNvSpPr>
          <p:nvPr>
            <p:ph idx="1"/>
          </p:nvPr>
        </p:nvSpPr>
        <p:spPr/>
        <p:txBody>
          <a:bodyPr vert="horz" lIns="0" tIns="0" rIns="0" bIns="0" rtlCol="0" anchor="t">
            <a:noAutofit/>
          </a:bodyPr>
          <a:lstStyle/>
          <a:p>
            <a:pPr marL="0" indent="0">
              <a:buNone/>
            </a:pPr>
            <a:r>
              <a:rPr lang="sv-SE" b="1" i="1">
                <a:ea typeface="Times New Roman" panose="02020603050405020304" pitchFamily="18" charset="0"/>
                <a:cs typeface="Calibri"/>
              </a:rPr>
              <a:t>Mål 1.</a:t>
            </a:r>
            <a:br>
              <a:rPr lang="sv-SE">
                <a:ea typeface="Times New Roman" panose="02020603050405020304" pitchFamily="18" charset="0"/>
                <a:cs typeface="Calibri"/>
              </a:rPr>
            </a:br>
            <a:r>
              <a:rPr lang="sv-SE">
                <a:ea typeface="Times New Roman" panose="02020603050405020304" pitchFamily="18" charset="0"/>
                <a:cs typeface="Calibri"/>
              </a:rPr>
              <a:t>SLU ska möta det hållbara samhällets behov av kompetensförsörjning och kunskap genom </a:t>
            </a:r>
            <a:r>
              <a:rPr lang="sv-SE" b="1">
                <a:solidFill>
                  <a:schemeClr val="bg1"/>
                </a:solidFill>
                <a:highlight>
                  <a:srgbClr val="008000"/>
                </a:highlight>
                <a:ea typeface="Times New Roman" panose="02020603050405020304" pitchFamily="18" charset="0"/>
                <a:cs typeface="Calibri"/>
              </a:rPr>
              <a:t>ökad relevans och excellens i samtliga tre verksamhetsgrenar</a:t>
            </a:r>
            <a:r>
              <a:rPr lang="sv-SE">
                <a:solidFill>
                  <a:schemeClr val="bg1"/>
                </a:solidFill>
                <a:highlight>
                  <a:srgbClr val="008000"/>
                </a:highlight>
                <a:ea typeface="Times New Roman" panose="02020603050405020304" pitchFamily="18" charset="0"/>
                <a:cs typeface="Calibri"/>
              </a:rPr>
              <a:t>,</a:t>
            </a:r>
            <a:r>
              <a:rPr lang="sv-SE">
                <a:ea typeface="Times New Roman" panose="02020603050405020304" pitchFamily="18" charset="0"/>
                <a:cs typeface="Calibri"/>
              </a:rPr>
              <a:t> utbildning, forskning och miljöanalys. Utifrån rådande kompetensbehov inom våra områden skapar vi förutsättningar för hållbar kompetensförsörjning. </a:t>
            </a:r>
            <a:br>
              <a:rPr lang="sv-SE">
                <a:ea typeface="Times New Roman" panose="02020603050405020304" pitchFamily="18" charset="0"/>
                <a:cs typeface="Calibri"/>
              </a:rPr>
            </a:br>
            <a:r>
              <a:rPr lang="sv-SE">
                <a:ea typeface="Times New Roman" panose="02020603050405020304" pitchFamily="18" charset="0"/>
                <a:cs typeface="Calibri"/>
              </a:rPr>
              <a:t>Insatser för att </a:t>
            </a:r>
            <a:r>
              <a:rPr lang="sv-SE" b="1">
                <a:solidFill>
                  <a:schemeClr val="bg1"/>
                </a:solidFill>
                <a:highlight>
                  <a:srgbClr val="008000"/>
                </a:highlight>
                <a:ea typeface="Times New Roman" panose="02020603050405020304" pitchFamily="18" charset="0"/>
                <a:cs typeface="Calibri"/>
              </a:rPr>
              <a:t>stärka attraktiviteten </a:t>
            </a:r>
            <a:r>
              <a:rPr lang="sv-SE">
                <a:ea typeface="Times New Roman" panose="02020603050405020304" pitchFamily="18" charset="0"/>
                <a:cs typeface="Calibri"/>
              </a:rPr>
              <a:t>till våra utbildningar behöver fortsatt utvecklas. Prioriterat är också att kontinuerligt säkerställa ett </a:t>
            </a:r>
            <a:r>
              <a:rPr lang="sv-SE" b="1">
                <a:solidFill>
                  <a:schemeClr val="bg1"/>
                </a:solidFill>
                <a:highlight>
                  <a:srgbClr val="008000"/>
                </a:highlight>
                <a:ea typeface="Times New Roman" panose="02020603050405020304" pitchFamily="18" charset="0"/>
                <a:cs typeface="Calibri"/>
              </a:rPr>
              <a:t>utbildningsutbud och former </a:t>
            </a:r>
            <a:r>
              <a:rPr lang="sv-SE">
                <a:ea typeface="Times New Roman" panose="02020603050405020304" pitchFamily="18" charset="0"/>
                <a:cs typeface="Calibri"/>
              </a:rPr>
              <a:t>som är relevanta för studenter och samhälle, och som möter behov av lärande under hela yrkeslivet.</a:t>
            </a:r>
          </a:p>
          <a:p>
            <a:pPr marL="0" indent="0">
              <a:buNone/>
            </a:pPr>
            <a:endParaRPr lang="sv-SE"/>
          </a:p>
        </p:txBody>
      </p:sp>
      <p:sp>
        <p:nvSpPr>
          <p:cNvPr id="11" name="Platshållare för text 10">
            <a:extLst>
              <a:ext uri="{FF2B5EF4-FFF2-40B4-BE49-F238E27FC236}">
                <a16:creationId xmlns:a16="http://schemas.microsoft.com/office/drawing/2014/main" id="{D31A171B-AD1D-C93E-A84C-10B02996E438}"/>
              </a:ext>
            </a:extLst>
          </p:cNvPr>
          <p:cNvSpPr>
            <a:spLocks noGrp="1"/>
          </p:cNvSpPr>
          <p:nvPr>
            <p:ph type="body" sz="quarter" idx="11"/>
          </p:nvPr>
        </p:nvSpPr>
        <p:spPr>
          <a:solidFill>
            <a:srgbClr val="92D050"/>
          </a:solidFill>
        </p:spPr>
        <p:txBody>
          <a:bodyPr/>
          <a:lstStyle/>
          <a:p>
            <a:endParaRPr lang="sv-SE"/>
          </a:p>
        </p:txBody>
      </p:sp>
    </p:spTree>
    <p:extLst>
      <p:ext uri="{BB962C8B-B14F-4D97-AF65-F5344CB8AC3E}">
        <p14:creationId xmlns:p14="http://schemas.microsoft.com/office/powerpoint/2010/main" val="768070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E5117-8968-C0E1-DB9B-28D3CD4BBC28}"/>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B4DC4237-683F-16FB-9D1F-0568AD9F3A4C}"/>
              </a:ext>
            </a:extLst>
          </p:cNvPr>
          <p:cNvSpPr>
            <a:spLocks noGrp="1"/>
          </p:cNvSpPr>
          <p:nvPr>
            <p:ph type="title"/>
          </p:nvPr>
        </p:nvSpPr>
        <p:spPr/>
        <p:txBody>
          <a:bodyPr/>
          <a:lstStyle/>
          <a:p>
            <a:r>
              <a:rPr lang="sv-SE" sz="2800" dirty="0">
                <a:ea typeface="Times New Roman" panose="02020603050405020304" pitchFamily="18" charset="0"/>
                <a:cs typeface="Calibri" panose="020F0502020204030204" pitchFamily="34" charset="0"/>
              </a:rPr>
              <a:t>SLU:s nästa steg för hållbar utveckling</a:t>
            </a:r>
            <a:endParaRPr lang="sv-SE" sz="2800" dirty="0"/>
          </a:p>
        </p:txBody>
      </p:sp>
      <p:pic>
        <p:nvPicPr>
          <p:cNvPr id="6" name="Platshållare för bild 5">
            <a:extLst>
              <a:ext uri="{FF2B5EF4-FFF2-40B4-BE49-F238E27FC236}">
                <a16:creationId xmlns:a16="http://schemas.microsoft.com/office/drawing/2014/main" id="{221A0A1F-39A0-24BE-A8F6-C65E62BBF718}"/>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pic>
      <p:sp>
        <p:nvSpPr>
          <p:cNvPr id="8" name="Platshållare för innehåll 7">
            <a:extLst>
              <a:ext uri="{FF2B5EF4-FFF2-40B4-BE49-F238E27FC236}">
                <a16:creationId xmlns:a16="http://schemas.microsoft.com/office/drawing/2014/main" id="{3FD57728-7B79-30C5-460F-F036088FD50E}"/>
              </a:ext>
            </a:extLst>
          </p:cNvPr>
          <p:cNvSpPr>
            <a:spLocks noGrp="1"/>
          </p:cNvSpPr>
          <p:nvPr>
            <p:ph idx="1"/>
          </p:nvPr>
        </p:nvSpPr>
        <p:spPr>
          <a:xfrm>
            <a:off x="576540" y="1798080"/>
            <a:ext cx="6988951" cy="2736388"/>
          </a:xfrm>
        </p:spPr>
        <p:txBody>
          <a:bodyPr vert="horz" lIns="0" tIns="0" rIns="0" bIns="0" rtlCol="0" anchor="t">
            <a:noAutofit/>
          </a:bodyPr>
          <a:lstStyle/>
          <a:p>
            <a:pPr marL="0" indent="0" defTabSz="914400">
              <a:lnSpc>
                <a:spcPct val="115000"/>
              </a:lnSpc>
              <a:spcBef>
                <a:spcPts val="0"/>
              </a:spcBef>
              <a:buSzTx/>
              <a:buNone/>
              <a:defRPr/>
            </a:pPr>
            <a:r>
              <a:rPr lang="sv-SE" b="1" i="1" dirty="0">
                <a:ea typeface="Times New Roman" panose="02020603050405020304" pitchFamily="18" charset="0"/>
                <a:cs typeface="Calibri"/>
              </a:rPr>
              <a:t>Mål 2.</a:t>
            </a:r>
            <a:br>
              <a:rPr lang="sv-SE" dirty="0">
                <a:ea typeface="Times New Roman" panose="02020603050405020304" pitchFamily="18" charset="0"/>
                <a:cs typeface="Calibri"/>
              </a:rPr>
            </a:br>
            <a:r>
              <a:rPr lang="sv-SE" dirty="0">
                <a:ea typeface="Times New Roman" panose="02020603050405020304" pitchFamily="18" charset="0"/>
                <a:cs typeface="Calibri"/>
              </a:rPr>
              <a:t>SLU ska vara den ledande kunskapsbäraren för hållbart liv. </a:t>
            </a:r>
            <a:br>
              <a:rPr lang="sv-SE" dirty="0">
                <a:ea typeface="Times New Roman" panose="02020603050405020304" pitchFamily="18" charset="0"/>
                <a:cs typeface="Calibri"/>
              </a:rPr>
            </a:br>
            <a:r>
              <a:rPr lang="sv-SE" dirty="0">
                <a:ea typeface="Times New Roman" panose="02020603050405020304" pitchFamily="18" charset="0"/>
                <a:cs typeface="Calibri"/>
              </a:rPr>
              <a:t>Med vår samlade kompetens och genom att främja banbrytande forskning bidrar vi till konkurrenskraft, livsmedelsberedskap och innovation för framtidens bioekonomi. </a:t>
            </a:r>
            <a:br>
              <a:rPr lang="sv-SE" dirty="0">
                <a:ea typeface="Times New Roman" panose="02020603050405020304" pitchFamily="18" charset="0"/>
                <a:cs typeface="Calibri"/>
              </a:rPr>
            </a:br>
            <a:r>
              <a:rPr lang="sv-SE" b="1" dirty="0">
                <a:solidFill>
                  <a:schemeClr val="bg1"/>
                </a:solidFill>
                <a:highlight>
                  <a:srgbClr val="008000"/>
                </a:highlight>
                <a:ea typeface="Times New Roman" panose="02020603050405020304" pitchFamily="18" charset="0"/>
                <a:cs typeface="Calibri"/>
              </a:rPr>
              <a:t>Med vetenskaplig excellens inom våra områden, och med särskilt fokus där omvärldsbehoven är stora, </a:t>
            </a:r>
            <a:r>
              <a:rPr lang="sv-SE" b="1" dirty="0">
                <a:solidFill>
                  <a:schemeClr val="bg1"/>
                </a:solidFill>
                <a:highlight>
                  <a:srgbClr val="008000"/>
                </a:highlight>
                <a:cs typeface="Calibri"/>
              </a:rPr>
              <a:t>strävar SLU efter att stärka sin internationella position. </a:t>
            </a:r>
            <a:r>
              <a:rPr lang="sv-SE" dirty="0">
                <a:cs typeface="Calibri"/>
              </a:rPr>
              <a:t>Vi avser att ta en ledande global position</a:t>
            </a:r>
            <a:r>
              <a:rPr lang="sv-SE" b="1" dirty="0">
                <a:solidFill>
                  <a:schemeClr val="bg1"/>
                </a:solidFill>
                <a:highlight>
                  <a:srgbClr val="008000"/>
                </a:highlight>
                <a:cs typeface="Calibri"/>
              </a:rPr>
              <a:t> </a:t>
            </a:r>
            <a:r>
              <a:rPr lang="sv-SE" b="1" dirty="0">
                <a:solidFill>
                  <a:schemeClr val="bg1"/>
                </a:solidFill>
                <a:highlight>
                  <a:srgbClr val="008000"/>
                </a:highlight>
                <a:ea typeface="Times New Roman" panose="02020603050405020304" pitchFamily="18" charset="0"/>
                <a:cs typeface="Calibri"/>
              </a:rPr>
              <a:t>inom </a:t>
            </a:r>
            <a:r>
              <a:rPr lang="sv-SE" b="1" dirty="0" err="1">
                <a:solidFill>
                  <a:schemeClr val="bg1"/>
                </a:solidFill>
                <a:highlight>
                  <a:srgbClr val="008000"/>
                </a:highlight>
                <a:ea typeface="Times New Roman" panose="02020603050405020304" pitchFamily="18" charset="0"/>
                <a:cs typeface="Calibri"/>
              </a:rPr>
              <a:t>resilienta</a:t>
            </a:r>
            <a:r>
              <a:rPr lang="sv-SE" b="1" dirty="0">
                <a:solidFill>
                  <a:schemeClr val="bg1"/>
                </a:solidFill>
                <a:highlight>
                  <a:srgbClr val="008000"/>
                </a:highlight>
                <a:ea typeface="Times New Roman" panose="02020603050405020304" pitchFamily="18" charset="0"/>
                <a:cs typeface="Calibri"/>
              </a:rPr>
              <a:t> ekosystem, framtidens hållbara växtodlingssystem och </a:t>
            </a:r>
            <a:r>
              <a:rPr lang="sv-SE" b="1" dirty="0" err="1">
                <a:solidFill>
                  <a:schemeClr val="bg1"/>
                </a:solidFill>
                <a:highlight>
                  <a:srgbClr val="008000"/>
                </a:highlight>
                <a:ea typeface="Times New Roman" panose="02020603050405020304" pitchFamily="18" charset="0"/>
                <a:cs typeface="Calibri"/>
              </a:rPr>
              <a:t>One</a:t>
            </a:r>
            <a:r>
              <a:rPr lang="sv-SE" b="1" dirty="0">
                <a:solidFill>
                  <a:schemeClr val="bg1"/>
                </a:solidFill>
                <a:highlight>
                  <a:srgbClr val="008000"/>
                </a:highlight>
                <a:ea typeface="Times New Roman" panose="02020603050405020304" pitchFamily="18" charset="0"/>
                <a:cs typeface="Calibri"/>
              </a:rPr>
              <a:t> Health</a:t>
            </a:r>
            <a:r>
              <a:rPr lang="sv-SE" dirty="0">
                <a:solidFill>
                  <a:schemeClr val="bg1"/>
                </a:solidFill>
                <a:highlight>
                  <a:srgbClr val="008000"/>
                </a:highlight>
                <a:ea typeface="Times New Roman" panose="02020603050405020304" pitchFamily="18" charset="0"/>
                <a:cs typeface="Calibri"/>
              </a:rPr>
              <a:t>.</a:t>
            </a:r>
          </a:p>
          <a:p>
            <a:pPr marL="0" indent="0">
              <a:buNone/>
            </a:pPr>
            <a:endParaRPr lang="sv-SE" dirty="0"/>
          </a:p>
        </p:txBody>
      </p:sp>
      <p:sp>
        <p:nvSpPr>
          <p:cNvPr id="11" name="Platshållare för text 10">
            <a:extLst>
              <a:ext uri="{FF2B5EF4-FFF2-40B4-BE49-F238E27FC236}">
                <a16:creationId xmlns:a16="http://schemas.microsoft.com/office/drawing/2014/main" id="{668ABCF4-6DC8-E267-7B9D-7F582537C489}"/>
              </a:ext>
            </a:extLst>
          </p:cNvPr>
          <p:cNvSpPr>
            <a:spLocks noGrp="1"/>
          </p:cNvSpPr>
          <p:nvPr>
            <p:ph type="body" sz="quarter" idx="11"/>
          </p:nvPr>
        </p:nvSpPr>
        <p:spPr>
          <a:solidFill>
            <a:srgbClr val="92D050"/>
          </a:solidFill>
        </p:spPr>
        <p:txBody>
          <a:bodyPr/>
          <a:lstStyle/>
          <a:p>
            <a:endParaRPr lang="sv-SE"/>
          </a:p>
        </p:txBody>
      </p:sp>
    </p:spTree>
    <p:extLst>
      <p:ext uri="{BB962C8B-B14F-4D97-AF65-F5344CB8AC3E}">
        <p14:creationId xmlns:p14="http://schemas.microsoft.com/office/powerpoint/2010/main" val="3902638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B09D4-3D3E-774D-8720-F4F8096C0BEA}"/>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603A181F-8BC7-A0E5-6253-1470FCC9CC9C}"/>
              </a:ext>
            </a:extLst>
          </p:cNvPr>
          <p:cNvSpPr>
            <a:spLocks noGrp="1"/>
          </p:cNvSpPr>
          <p:nvPr>
            <p:ph type="title"/>
          </p:nvPr>
        </p:nvSpPr>
        <p:spPr/>
        <p:txBody>
          <a:bodyPr/>
          <a:lstStyle/>
          <a:p>
            <a:r>
              <a:rPr lang="sv-SE" sz="2800" dirty="0">
                <a:ea typeface="Times New Roman" panose="02020603050405020304" pitchFamily="18" charset="0"/>
                <a:cs typeface="Calibri" panose="020F0502020204030204" pitchFamily="34" charset="0"/>
              </a:rPr>
              <a:t>SLU:s nästa steg för hållbar utveckling</a:t>
            </a:r>
            <a:endParaRPr lang="sv-SE" sz="2800" dirty="0"/>
          </a:p>
        </p:txBody>
      </p:sp>
      <p:pic>
        <p:nvPicPr>
          <p:cNvPr id="6" name="Platshållare för bild 5">
            <a:extLst>
              <a:ext uri="{FF2B5EF4-FFF2-40B4-BE49-F238E27FC236}">
                <a16:creationId xmlns:a16="http://schemas.microsoft.com/office/drawing/2014/main" id="{8E328171-5A19-07A1-4183-AFFFD997AC40}"/>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pic>
      <p:sp>
        <p:nvSpPr>
          <p:cNvPr id="8" name="Platshållare för innehåll 7">
            <a:extLst>
              <a:ext uri="{FF2B5EF4-FFF2-40B4-BE49-F238E27FC236}">
                <a16:creationId xmlns:a16="http://schemas.microsoft.com/office/drawing/2014/main" id="{DAD2AB3A-88BB-691A-235B-3740C04EFE53}"/>
              </a:ext>
            </a:extLst>
          </p:cNvPr>
          <p:cNvSpPr>
            <a:spLocks noGrp="1"/>
          </p:cNvSpPr>
          <p:nvPr>
            <p:ph idx="1"/>
          </p:nvPr>
        </p:nvSpPr>
        <p:spPr>
          <a:xfrm>
            <a:off x="576540" y="1798080"/>
            <a:ext cx="7111415" cy="2736388"/>
          </a:xfrm>
        </p:spPr>
        <p:txBody>
          <a:bodyPr vert="horz" lIns="0" tIns="0" rIns="0" bIns="0" rtlCol="0" anchor="t">
            <a:noAutofit/>
          </a:bodyPr>
          <a:lstStyle/>
          <a:p>
            <a:pPr marL="0" indent="0" defTabSz="914400">
              <a:lnSpc>
                <a:spcPct val="115000"/>
              </a:lnSpc>
              <a:spcBef>
                <a:spcPts val="0"/>
              </a:spcBef>
              <a:buSzTx/>
              <a:buNone/>
              <a:defRPr/>
            </a:pPr>
            <a:r>
              <a:rPr lang="sv-SE" b="1" i="1">
                <a:ea typeface="Times New Roman" panose="02020603050405020304" pitchFamily="18" charset="0"/>
                <a:cs typeface="Calibri"/>
              </a:rPr>
              <a:t>Mål 3.</a:t>
            </a:r>
            <a:br>
              <a:rPr lang="sv-SE">
                <a:ea typeface="Times New Roman" panose="02020603050405020304" pitchFamily="18" charset="0"/>
                <a:cs typeface="Calibri"/>
              </a:rPr>
            </a:br>
            <a:r>
              <a:rPr lang="sv-SE">
                <a:ea typeface="Times New Roman" panose="02020603050405020304" pitchFamily="18" charset="0"/>
                <a:cs typeface="Calibri"/>
              </a:rPr>
              <a:t>SLU ska med förändringskraft och nytänkande, ta </a:t>
            </a:r>
            <a:r>
              <a:rPr lang="sv-SE" b="1">
                <a:solidFill>
                  <a:schemeClr val="bg1"/>
                </a:solidFill>
                <a:highlight>
                  <a:srgbClr val="008000"/>
                </a:highlight>
                <a:ea typeface="Times New Roman" panose="02020603050405020304" pitchFamily="18" charset="0"/>
                <a:cs typeface="Calibri"/>
              </a:rPr>
              <a:t>nästa steg i att driva innovation och konkurrenskraftiga lösningar för hållbart liv. </a:t>
            </a:r>
            <a:r>
              <a:rPr lang="sv-SE">
                <a:ea typeface="Times New Roman" panose="02020603050405020304" pitchFamily="18" charset="0"/>
                <a:cs typeface="Calibri"/>
              </a:rPr>
              <a:t>Viktiga verktyg är vidareutvecklade mötesplatser, tvärvetenskapliga arbetssätt, systemperspekti</a:t>
            </a:r>
            <a:r>
              <a:rPr lang="sv-SE">
                <a:cs typeface="Calibri"/>
              </a:rPr>
              <a:t>v och</a:t>
            </a:r>
            <a:r>
              <a:rPr lang="sv-SE" b="1">
                <a:solidFill>
                  <a:schemeClr val="bg1"/>
                </a:solidFill>
                <a:highlight>
                  <a:srgbClr val="008000"/>
                </a:highlight>
                <a:ea typeface="Times New Roman" panose="02020603050405020304" pitchFamily="18" charset="0"/>
                <a:cs typeface="Calibri"/>
              </a:rPr>
              <a:t>internationell samverkan. </a:t>
            </a:r>
          </a:p>
          <a:p>
            <a:pPr marL="0" indent="0">
              <a:buNone/>
            </a:pPr>
            <a:endParaRPr lang="sv-SE"/>
          </a:p>
        </p:txBody>
      </p:sp>
      <p:sp>
        <p:nvSpPr>
          <p:cNvPr id="11" name="Platshållare för text 10">
            <a:extLst>
              <a:ext uri="{FF2B5EF4-FFF2-40B4-BE49-F238E27FC236}">
                <a16:creationId xmlns:a16="http://schemas.microsoft.com/office/drawing/2014/main" id="{6DB35381-A38A-A92D-5E8E-C84037A282BC}"/>
              </a:ext>
            </a:extLst>
          </p:cNvPr>
          <p:cNvSpPr>
            <a:spLocks noGrp="1"/>
          </p:cNvSpPr>
          <p:nvPr>
            <p:ph type="body" sz="quarter" idx="11"/>
          </p:nvPr>
        </p:nvSpPr>
        <p:spPr>
          <a:solidFill>
            <a:srgbClr val="92D050"/>
          </a:solidFill>
        </p:spPr>
        <p:txBody>
          <a:bodyPr/>
          <a:lstStyle/>
          <a:p>
            <a:endParaRPr lang="sv-SE"/>
          </a:p>
        </p:txBody>
      </p:sp>
    </p:spTree>
    <p:extLst>
      <p:ext uri="{BB962C8B-B14F-4D97-AF65-F5344CB8AC3E}">
        <p14:creationId xmlns:p14="http://schemas.microsoft.com/office/powerpoint/2010/main" val="2939379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5EF0B-4AA6-0C1E-7212-D523D2524231}"/>
            </a:ext>
          </a:extLst>
        </p:cNvPr>
        <p:cNvGrpSpPr/>
        <p:nvPr/>
      </p:nvGrpSpPr>
      <p:grpSpPr>
        <a:xfrm>
          <a:off x="0" y="0"/>
          <a:ext cx="0" cy="0"/>
          <a:chOff x="0" y="0"/>
          <a:chExt cx="0" cy="0"/>
        </a:xfrm>
      </p:grpSpPr>
      <p:pic>
        <p:nvPicPr>
          <p:cNvPr id="2" name="Bildobjekt 1" descr="En bild som visar träd, utomhus, växt, skog&#10;&#10;AI-genererat innehåll kan vara felaktigt.">
            <a:extLst>
              <a:ext uri="{FF2B5EF4-FFF2-40B4-BE49-F238E27FC236}">
                <a16:creationId xmlns:a16="http://schemas.microsoft.com/office/drawing/2014/main" id="{8E5B1DDB-1C5A-819B-2941-B522F73139CE}"/>
              </a:ext>
            </a:extLst>
          </p:cNvPr>
          <p:cNvPicPr>
            <a:picLocks noChangeAspect="1"/>
          </p:cNvPicPr>
          <p:nvPr/>
        </p:nvPicPr>
        <p:blipFill>
          <a:blip r:embed="rId3" cstate="screen">
            <a:alphaModFix/>
            <a:extLst>
              <a:ext uri="{BEBA8EAE-BF5A-486C-A8C5-ECC9F3942E4B}">
                <a14:imgProps xmlns:a14="http://schemas.microsoft.com/office/drawing/2010/main">
                  <a14:imgLayer r:embed="rId4">
                    <a14:imgEffect>
                      <a14:brightnessContrast bright="-38000" contrast="3000"/>
                    </a14:imgEffect>
                  </a14:imgLayer>
                </a14:imgProps>
              </a:ext>
              <a:ext uri="{28A0092B-C50C-407E-A947-70E740481C1C}">
                <a14:useLocalDpi xmlns:a14="http://schemas.microsoft.com/office/drawing/2010/main"/>
              </a:ext>
            </a:extLst>
          </a:blip>
          <a:srcRect l="-30" r="-16"/>
          <a:stretch>
            <a:fillRect/>
          </a:stretch>
        </p:blipFill>
        <p:spPr>
          <a:xfrm>
            <a:off x="-2776" y="0"/>
            <a:ext cx="9148214" cy="5143500"/>
          </a:xfrm>
          <a:prstGeom prst="rect">
            <a:avLst/>
          </a:prstGeom>
        </p:spPr>
      </p:pic>
      <p:grpSp>
        <p:nvGrpSpPr>
          <p:cNvPr id="11" name="Grupp 10">
            <a:extLst>
              <a:ext uri="{FF2B5EF4-FFF2-40B4-BE49-F238E27FC236}">
                <a16:creationId xmlns:a16="http://schemas.microsoft.com/office/drawing/2014/main" id="{7C266760-719A-8953-B2B9-607C0FAF2704}"/>
              </a:ext>
            </a:extLst>
          </p:cNvPr>
          <p:cNvGrpSpPr/>
          <p:nvPr/>
        </p:nvGrpSpPr>
        <p:grpSpPr>
          <a:xfrm>
            <a:off x="195262" y="194072"/>
            <a:ext cx="377429" cy="379810"/>
            <a:chOff x="260350" y="258763"/>
            <a:chExt cx="503238" cy="506412"/>
          </a:xfrm>
        </p:grpSpPr>
        <p:sp>
          <p:nvSpPr>
            <p:cNvPr id="6" name="Freeform 5">
              <a:extLst>
                <a:ext uri="{FF2B5EF4-FFF2-40B4-BE49-F238E27FC236}">
                  <a16:creationId xmlns:a16="http://schemas.microsoft.com/office/drawing/2014/main" id="{984302FE-E1BE-85E7-FB8B-DBABC50CB548}"/>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7" name="Freeform 6">
              <a:extLst>
                <a:ext uri="{FF2B5EF4-FFF2-40B4-BE49-F238E27FC236}">
                  <a16:creationId xmlns:a16="http://schemas.microsoft.com/office/drawing/2014/main" id="{CACB2949-C9BA-FBF4-90A7-6566E27BD0DB}"/>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8" name="Freeform 7">
              <a:extLst>
                <a:ext uri="{FF2B5EF4-FFF2-40B4-BE49-F238E27FC236}">
                  <a16:creationId xmlns:a16="http://schemas.microsoft.com/office/drawing/2014/main" id="{B272FFDA-B55B-2498-1EF3-D6C3D20C854D}"/>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9" name="Freeform 8">
              <a:extLst>
                <a:ext uri="{FF2B5EF4-FFF2-40B4-BE49-F238E27FC236}">
                  <a16:creationId xmlns:a16="http://schemas.microsoft.com/office/drawing/2014/main" id="{408916DD-3E1C-5919-2911-FA3C457556DB}"/>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0" name="Freeform 9">
              <a:extLst>
                <a:ext uri="{FF2B5EF4-FFF2-40B4-BE49-F238E27FC236}">
                  <a16:creationId xmlns:a16="http://schemas.microsoft.com/office/drawing/2014/main" id="{FDB95B6F-F5D4-EED8-5A94-92EBC9AA832A}"/>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15" name="Rubrik 2">
            <a:extLst>
              <a:ext uri="{FF2B5EF4-FFF2-40B4-BE49-F238E27FC236}">
                <a16:creationId xmlns:a16="http://schemas.microsoft.com/office/drawing/2014/main" id="{9CBC93C2-21C0-E77D-A669-909504218385}"/>
              </a:ext>
            </a:extLst>
          </p:cNvPr>
          <p:cNvSpPr txBox="1">
            <a:spLocks/>
          </p:cNvSpPr>
          <p:nvPr/>
        </p:nvSpPr>
        <p:spPr>
          <a:xfrm>
            <a:off x="1000564" y="2508342"/>
            <a:ext cx="7141533" cy="2362471"/>
          </a:xfrm>
          <a:prstGeom prst="rect">
            <a:avLst/>
          </a:prstGeom>
        </p:spPr>
        <p:txBody>
          <a:bodyPr lIns="91440" tIns="45720" rIns="91440" bIns="45720" anchor="t"/>
          <a:lstStyle>
            <a:lvl1pPr algn="l" defTabSz="685800" rtl="0" eaLnBrk="1" latinLnBrk="0" hangingPunct="1">
              <a:lnSpc>
                <a:spcPts val="2700"/>
              </a:lnSpc>
              <a:spcBef>
                <a:spcPct val="0"/>
              </a:spcBef>
              <a:buNone/>
              <a:defRPr sz="2550" b="1" kern="1200">
                <a:solidFill>
                  <a:schemeClr val="tx1"/>
                </a:solidFill>
                <a:latin typeface="+mj-lt"/>
                <a:ea typeface="+mj-ea"/>
                <a:cs typeface="+mj-cs"/>
              </a:defRPr>
            </a:lvl1pPr>
          </a:lstStyle>
          <a:p>
            <a:pPr>
              <a:lnSpc>
                <a:spcPts val="6600"/>
              </a:lnSpc>
              <a:spcAft>
                <a:spcPts val="800"/>
              </a:spcAft>
            </a:pPr>
            <a:r>
              <a:rPr lang="sv-SE" sz="3600" b="0">
                <a:solidFill>
                  <a:schemeClr val="bg1"/>
                </a:solidFill>
                <a:ea typeface="Times New Roman" panose="02020603050405020304" pitchFamily="18" charset="0"/>
                <a:cs typeface="Calibri"/>
              </a:rPr>
              <a:t>SLU och den  </a:t>
            </a:r>
          </a:p>
          <a:p>
            <a:pPr>
              <a:lnSpc>
                <a:spcPts val="6600"/>
              </a:lnSpc>
              <a:spcAft>
                <a:spcPts val="800"/>
              </a:spcAft>
            </a:pPr>
            <a:r>
              <a:rPr lang="sv-SE" sz="8000">
                <a:solidFill>
                  <a:schemeClr val="accent3">
                    <a:lumMod val="20000"/>
                    <a:lumOff val="80000"/>
                  </a:schemeClr>
                </a:solidFill>
                <a:ea typeface="Times New Roman" panose="02020603050405020304" pitchFamily="18" charset="0"/>
                <a:cs typeface="Calibri"/>
              </a:rPr>
              <a:t>datadrivna</a:t>
            </a:r>
            <a:endParaRPr lang="sv-SE" dirty="0">
              <a:solidFill>
                <a:schemeClr val="accent3">
                  <a:lumMod val="20000"/>
                  <a:lumOff val="80000"/>
                </a:schemeClr>
              </a:solidFill>
              <a:cs typeface="Arial"/>
            </a:endParaRPr>
          </a:p>
        </p:txBody>
      </p:sp>
      <p:sp>
        <p:nvSpPr>
          <p:cNvPr id="3" name="textruta 2">
            <a:extLst>
              <a:ext uri="{FF2B5EF4-FFF2-40B4-BE49-F238E27FC236}">
                <a16:creationId xmlns:a16="http://schemas.microsoft.com/office/drawing/2014/main" id="{6169B0E1-7B60-9342-12FB-FDEE73BEFEB8}"/>
              </a:ext>
            </a:extLst>
          </p:cNvPr>
          <p:cNvSpPr txBox="1"/>
          <p:nvPr/>
        </p:nvSpPr>
        <p:spPr>
          <a:xfrm>
            <a:off x="2030788" y="4571755"/>
            <a:ext cx="5156791" cy="823995"/>
          </a:xfrm>
          <a:prstGeom prst="rect">
            <a:avLst/>
          </a:prstGeom>
          <a:noFill/>
        </p:spPr>
        <p:txBody>
          <a:bodyPr wrap="square" lIns="0" tIns="0" rIns="0" bIns="0" rtlCol="0">
            <a:noAutofit/>
          </a:bodyPr>
          <a:lstStyle/>
          <a:p>
            <a:pPr>
              <a:lnSpc>
                <a:spcPts val="3000"/>
              </a:lnSpc>
            </a:pPr>
            <a:r>
              <a:rPr lang="sv-SE" sz="3600">
                <a:solidFill>
                  <a:schemeClr val="bg1"/>
                </a:solidFill>
                <a:ea typeface="Times New Roman" panose="02020603050405020304" pitchFamily="18" charset="0"/>
                <a:cs typeface="Calibri"/>
              </a:rPr>
              <a:t>samtiden och framtiden</a:t>
            </a:r>
            <a:endParaRPr lang="sv-SE" sz="3600">
              <a:cs typeface="Arial"/>
            </a:endParaRPr>
          </a:p>
        </p:txBody>
      </p:sp>
      <p:sp>
        <p:nvSpPr>
          <p:cNvPr id="4" name="Rektangel 3">
            <a:extLst>
              <a:ext uri="{FF2B5EF4-FFF2-40B4-BE49-F238E27FC236}">
                <a16:creationId xmlns:a16="http://schemas.microsoft.com/office/drawing/2014/main" id="{C90861BC-8A68-A739-BAA1-D589EEA4A842}"/>
              </a:ext>
            </a:extLst>
          </p:cNvPr>
          <p:cNvSpPr/>
          <p:nvPr/>
        </p:nvSpPr>
        <p:spPr>
          <a:xfrm>
            <a:off x="2031262" y="4322762"/>
            <a:ext cx="5080136" cy="122274"/>
          </a:xfrm>
          <a:prstGeom prst="rect">
            <a:avLst/>
          </a:prstGeom>
          <a:solidFill>
            <a:schemeClr val="accent5">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Tree>
    <p:extLst>
      <p:ext uri="{BB962C8B-B14F-4D97-AF65-F5344CB8AC3E}">
        <p14:creationId xmlns:p14="http://schemas.microsoft.com/office/powerpoint/2010/main" val="1202992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120C9-AF04-F246-EAFD-FB9F3BF81418}"/>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F53E60A8-A4B1-8B66-C4B0-1AC05C1C22EA}"/>
              </a:ext>
            </a:extLst>
          </p:cNvPr>
          <p:cNvSpPr>
            <a:spLocks noGrp="1"/>
          </p:cNvSpPr>
          <p:nvPr>
            <p:ph type="title"/>
          </p:nvPr>
        </p:nvSpPr>
        <p:spPr/>
        <p:txBody>
          <a:bodyPr/>
          <a:lstStyle/>
          <a:p>
            <a:pPr>
              <a:lnSpc>
                <a:spcPts val="3000"/>
              </a:lnSpc>
            </a:pPr>
            <a:r>
              <a:rPr lang="sv-SE" sz="2800" dirty="0">
                <a:ea typeface="Times New Roman" panose="02020603050405020304" pitchFamily="18" charset="0"/>
                <a:cs typeface="Calibri" panose="020F0502020204030204" pitchFamily="34" charset="0"/>
              </a:rPr>
              <a:t>SLU och den datadrivna </a:t>
            </a:r>
            <a:br>
              <a:rPr lang="sv-SE" sz="2800" dirty="0">
                <a:ea typeface="Times New Roman" panose="02020603050405020304" pitchFamily="18" charset="0"/>
                <a:cs typeface="Calibri" panose="020F0502020204030204" pitchFamily="34" charset="0"/>
              </a:rPr>
            </a:br>
            <a:r>
              <a:rPr lang="sv-SE" sz="2800" dirty="0">
                <a:ea typeface="Times New Roman" panose="02020603050405020304" pitchFamily="18" charset="0"/>
                <a:cs typeface="Calibri" panose="020F0502020204030204" pitchFamily="34" charset="0"/>
              </a:rPr>
              <a:t>samtiden och framtiden</a:t>
            </a:r>
            <a:endParaRPr lang="sv-SE" sz="2800" dirty="0"/>
          </a:p>
        </p:txBody>
      </p:sp>
      <p:pic>
        <p:nvPicPr>
          <p:cNvPr id="6" name="Platshållare för bild 5">
            <a:extLst>
              <a:ext uri="{FF2B5EF4-FFF2-40B4-BE49-F238E27FC236}">
                <a16:creationId xmlns:a16="http://schemas.microsoft.com/office/drawing/2014/main" id="{4F34FCE7-0076-98D9-2D75-ECC7998B5F27}"/>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pic>
      <p:sp>
        <p:nvSpPr>
          <p:cNvPr id="8" name="Platshållare för innehåll 7">
            <a:extLst>
              <a:ext uri="{FF2B5EF4-FFF2-40B4-BE49-F238E27FC236}">
                <a16:creationId xmlns:a16="http://schemas.microsoft.com/office/drawing/2014/main" id="{59DAEEB6-7295-7EE8-BBA6-014FE4D44EF0}"/>
              </a:ext>
            </a:extLst>
          </p:cNvPr>
          <p:cNvSpPr>
            <a:spLocks noGrp="1"/>
          </p:cNvSpPr>
          <p:nvPr>
            <p:ph idx="1"/>
          </p:nvPr>
        </p:nvSpPr>
        <p:spPr>
          <a:xfrm>
            <a:off x="576540" y="1798080"/>
            <a:ext cx="7111415" cy="2736388"/>
          </a:xfrm>
        </p:spPr>
        <p:txBody>
          <a:bodyPr vert="horz" lIns="0" tIns="0" rIns="0" bIns="0" rtlCol="0" anchor="t">
            <a:noAutofit/>
          </a:bodyPr>
          <a:lstStyle/>
          <a:p>
            <a:pPr marL="0" indent="0" defTabSz="914400">
              <a:lnSpc>
                <a:spcPct val="115000"/>
              </a:lnSpc>
              <a:spcBef>
                <a:spcPts val="0"/>
              </a:spcBef>
              <a:buSzTx/>
              <a:buNone/>
              <a:defRPr/>
            </a:pPr>
            <a:r>
              <a:rPr lang="sv-SE" b="1" i="1" dirty="0">
                <a:ea typeface="Times New Roman" panose="02020603050405020304" pitchFamily="18" charset="0"/>
                <a:cs typeface="Calibri"/>
              </a:rPr>
              <a:t>Mål 1.</a:t>
            </a:r>
            <a:br>
              <a:rPr lang="sv-SE" dirty="0">
                <a:ea typeface="Times New Roman" panose="02020603050405020304" pitchFamily="18" charset="0"/>
                <a:cs typeface="Calibri"/>
              </a:rPr>
            </a:br>
            <a:r>
              <a:rPr lang="sv-SE" dirty="0">
                <a:ea typeface="Times New Roman" panose="02020603050405020304" pitchFamily="18" charset="0"/>
                <a:cs typeface="Calibri"/>
              </a:rPr>
              <a:t>SLU ska </a:t>
            </a:r>
            <a:r>
              <a:rPr lang="sv-SE" b="1" dirty="0">
                <a:solidFill>
                  <a:schemeClr val="bg1"/>
                </a:solidFill>
                <a:highlight>
                  <a:srgbClr val="008000"/>
                </a:highlight>
                <a:ea typeface="Times New Roman" panose="02020603050405020304" pitchFamily="18" charset="0"/>
                <a:cs typeface="Calibri"/>
              </a:rPr>
              <a:t>utveckla och implementera datadrivna lösningar med bas i och lärande från de områden där vi har vår starka digitala kompetens. </a:t>
            </a:r>
            <a:r>
              <a:rPr lang="sv-SE" dirty="0">
                <a:ea typeface="Times New Roman" panose="02020603050405020304" pitchFamily="18" charset="0"/>
                <a:cs typeface="Calibri"/>
              </a:rPr>
              <a:t>SLU ska också bygga vidare på </a:t>
            </a:r>
            <a:r>
              <a:rPr lang="sv-SE" b="1" dirty="0">
                <a:solidFill>
                  <a:schemeClr val="bg1"/>
                </a:solidFill>
                <a:highlight>
                  <a:srgbClr val="008000"/>
                </a:highlight>
                <a:ea typeface="Times New Roman" panose="02020603050405020304" pitchFamily="18" charset="0"/>
                <a:cs typeface="Calibri"/>
              </a:rPr>
              <a:t>strategiska samarbeten </a:t>
            </a:r>
            <a:r>
              <a:rPr lang="sv-SE" dirty="0">
                <a:ea typeface="Times New Roman" panose="02020603050405020304" pitchFamily="18" charset="0"/>
                <a:cs typeface="Calibri"/>
              </a:rPr>
              <a:t>som är nödvändiga för att uppnå detta.</a:t>
            </a:r>
            <a:endParaRPr lang="sv-SE" dirty="0"/>
          </a:p>
        </p:txBody>
      </p:sp>
      <p:sp>
        <p:nvSpPr>
          <p:cNvPr id="11" name="Platshållare för text 10">
            <a:extLst>
              <a:ext uri="{FF2B5EF4-FFF2-40B4-BE49-F238E27FC236}">
                <a16:creationId xmlns:a16="http://schemas.microsoft.com/office/drawing/2014/main" id="{5CE406A9-C9CA-7837-C910-7FBC8C18D9DA}"/>
              </a:ext>
            </a:extLst>
          </p:cNvPr>
          <p:cNvSpPr>
            <a:spLocks noGrp="1"/>
          </p:cNvSpPr>
          <p:nvPr>
            <p:ph type="body" sz="quarter" idx="11"/>
          </p:nvPr>
        </p:nvSpPr>
        <p:spPr>
          <a:solidFill>
            <a:schemeClr val="tx2">
              <a:lumMod val="75000"/>
            </a:schemeClr>
          </a:solidFill>
        </p:spPr>
        <p:txBody>
          <a:bodyPr/>
          <a:lstStyle/>
          <a:p>
            <a:endParaRPr lang="sv-SE"/>
          </a:p>
        </p:txBody>
      </p:sp>
    </p:spTree>
    <p:extLst>
      <p:ext uri="{BB962C8B-B14F-4D97-AF65-F5344CB8AC3E}">
        <p14:creationId xmlns:p14="http://schemas.microsoft.com/office/powerpoint/2010/main" val="544751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CDDF6-D039-1676-A856-6185D80EA655}"/>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A6113B47-C48D-D938-780A-558585A8791B}"/>
              </a:ext>
            </a:extLst>
          </p:cNvPr>
          <p:cNvSpPr>
            <a:spLocks noGrp="1"/>
          </p:cNvSpPr>
          <p:nvPr>
            <p:ph type="title"/>
          </p:nvPr>
        </p:nvSpPr>
        <p:spPr/>
        <p:txBody>
          <a:bodyPr/>
          <a:lstStyle/>
          <a:p>
            <a:pPr>
              <a:lnSpc>
                <a:spcPts val="3000"/>
              </a:lnSpc>
            </a:pPr>
            <a:r>
              <a:rPr lang="sv-SE" sz="2800" dirty="0">
                <a:ea typeface="Times New Roman" panose="02020603050405020304" pitchFamily="18" charset="0"/>
                <a:cs typeface="Calibri" panose="020F0502020204030204" pitchFamily="34" charset="0"/>
              </a:rPr>
              <a:t>SLU och den datadrivna </a:t>
            </a:r>
            <a:br>
              <a:rPr lang="sv-SE" sz="2800" dirty="0">
                <a:ea typeface="Times New Roman" panose="02020603050405020304" pitchFamily="18" charset="0"/>
                <a:cs typeface="Calibri" panose="020F0502020204030204" pitchFamily="34" charset="0"/>
              </a:rPr>
            </a:br>
            <a:r>
              <a:rPr lang="sv-SE" sz="2800" dirty="0">
                <a:ea typeface="Times New Roman" panose="02020603050405020304" pitchFamily="18" charset="0"/>
                <a:cs typeface="Calibri" panose="020F0502020204030204" pitchFamily="34" charset="0"/>
              </a:rPr>
              <a:t>samtiden och framtiden</a:t>
            </a:r>
            <a:endParaRPr lang="sv-SE" sz="2800" dirty="0"/>
          </a:p>
        </p:txBody>
      </p:sp>
      <p:pic>
        <p:nvPicPr>
          <p:cNvPr id="6" name="Platshållare för bild 5">
            <a:extLst>
              <a:ext uri="{FF2B5EF4-FFF2-40B4-BE49-F238E27FC236}">
                <a16:creationId xmlns:a16="http://schemas.microsoft.com/office/drawing/2014/main" id="{0D3BDEE5-0D36-9B3C-D42A-337C78ED09EC}"/>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pic>
      <p:sp>
        <p:nvSpPr>
          <p:cNvPr id="8" name="Platshållare för innehåll 7">
            <a:extLst>
              <a:ext uri="{FF2B5EF4-FFF2-40B4-BE49-F238E27FC236}">
                <a16:creationId xmlns:a16="http://schemas.microsoft.com/office/drawing/2014/main" id="{217D7E6B-513A-BCC0-259A-DE361F6E826C}"/>
              </a:ext>
            </a:extLst>
          </p:cNvPr>
          <p:cNvSpPr>
            <a:spLocks noGrp="1"/>
          </p:cNvSpPr>
          <p:nvPr>
            <p:ph idx="1"/>
          </p:nvPr>
        </p:nvSpPr>
        <p:spPr>
          <a:xfrm>
            <a:off x="576540" y="1798080"/>
            <a:ext cx="7111415" cy="2736388"/>
          </a:xfrm>
        </p:spPr>
        <p:txBody>
          <a:bodyPr vert="horz" lIns="0" tIns="0" rIns="0" bIns="0" rtlCol="0" anchor="t">
            <a:noAutofit/>
          </a:bodyPr>
          <a:lstStyle/>
          <a:p>
            <a:pPr marL="0" indent="0" defTabSz="914400">
              <a:lnSpc>
                <a:spcPct val="115000"/>
              </a:lnSpc>
              <a:spcBef>
                <a:spcPts val="0"/>
              </a:spcBef>
              <a:buSzTx/>
              <a:buNone/>
              <a:defRPr/>
            </a:pPr>
            <a:r>
              <a:rPr lang="sv-SE" b="1" i="1" dirty="0">
                <a:ea typeface="Times New Roman" panose="02020603050405020304" pitchFamily="18" charset="0"/>
                <a:cs typeface="Calibri"/>
              </a:rPr>
              <a:t>Mål 2.</a:t>
            </a:r>
            <a:br>
              <a:rPr lang="sv-SE" dirty="0">
                <a:ea typeface="Times New Roman" panose="02020603050405020304" pitchFamily="18" charset="0"/>
                <a:cs typeface="Calibri"/>
              </a:rPr>
            </a:br>
            <a:r>
              <a:rPr lang="sv-SE" dirty="0">
                <a:cs typeface="Calibri"/>
              </a:rPr>
              <a:t>SLU ska </a:t>
            </a:r>
            <a:r>
              <a:rPr lang="sv-SE" b="1" dirty="0">
                <a:solidFill>
                  <a:schemeClr val="bg1"/>
                </a:solidFill>
                <a:highlight>
                  <a:srgbClr val="008000"/>
                </a:highlight>
                <a:ea typeface="Times New Roman" panose="02020603050405020304" pitchFamily="18" charset="0"/>
                <a:cs typeface="Calibri"/>
              </a:rPr>
              <a:t>ytterligare och fortlöpande stärka den digitala infrastrukturen</a:t>
            </a:r>
            <a:r>
              <a:rPr lang="sv-SE" dirty="0">
                <a:solidFill>
                  <a:schemeClr val="bg1"/>
                </a:solidFill>
                <a:highlight>
                  <a:srgbClr val="008000"/>
                </a:highlight>
                <a:ea typeface="Times New Roman" panose="02020603050405020304" pitchFamily="18" charset="0"/>
                <a:cs typeface="Calibri"/>
              </a:rPr>
              <a:t>,</a:t>
            </a:r>
            <a:r>
              <a:rPr lang="sv-SE" dirty="0">
                <a:solidFill>
                  <a:schemeClr val="bg1"/>
                </a:solidFill>
                <a:ea typeface="Times New Roman" panose="02020603050405020304" pitchFamily="18" charset="0"/>
                <a:cs typeface="Calibri"/>
              </a:rPr>
              <a:t> </a:t>
            </a:r>
            <a:r>
              <a:rPr lang="sv-SE" dirty="0">
                <a:ea typeface="Times New Roman" panose="02020603050405020304" pitchFamily="18" charset="0"/>
                <a:cs typeface="Calibri"/>
              </a:rPr>
              <a:t>systemkapacitet, säkerhet och tillhörande stödkompetens. Dagens universitet har ett snabbt ökande behov av digital infrastruktur och SLU har speciella utmaningar i det avseendet med en geografiskt utspridd och varierad verksamhet och stora mängder miljödata. Genom detta skapar vi breda förutsättningar för innovation, utveckling, kvalitetssäkring och resurseffektivitet i vår verksamhet.</a:t>
            </a:r>
            <a:endParaRPr lang="sv-SE" dirty="0"/>
          </a:p>
        </p:txBody>
      </p:sp>
      <p:sp>
        <p:nvSpPr>
          <p:cNvPr id="11" name="Platshållare för text 10">
            <a:extLst>
              <a:ext uri="{FF2B5EF4-FFF2-40B4-BE49-F238E27FC236}">
                <a16:creationId xmlns:a16="http://schemas.microsoft.com/office/drawing/2014/main" id="{2A8D6A2F-13BA-FA4E-1A39-DC3A4EB7CF2A}"/>
              </a:ext>
            </a:extLst>
          </p:cNvPr>
          <p:cNvSpPr>
            <a:spLocks noGrp="1"/>
          </p:cNvSpPr>
          <p:nvPr>
            <p:ph type="body" sz="quarter" idx="11"/>
          </p:nvPr>
        </p:nvSpPr>
        <p:spPr>
          <a:solidFill>
            <a:schemeClr val="tx2">
              <a:lumMod val="75000"/>
            </a:schemeClr>
          </a:solidFill>
        </p:spPr>
        <p:txBody>
          <a:bodyPr/>
          <a:lstStyle/>
          <a:p>
            <a:endParaRPr lang="sv-SE"/>
          </a:p>
        </p:txBody>
      </p:sp>
    </p:spTree>
    <p:extLst>
      <p:ext uri="{BB962C8B-B14F-4D97-AF65-F5344CB8AC3E}">
        <p14:creationId xmlns:p14="http://schemas.microsoft.com/office/powerpoint/2010/main" val="931463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1FDD4-5FB7-EAC2-BADC-6ECC3F01B132}"/>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6EB46A34-2BF4-A37E-0DC4-B3D7F1EC1F80}"/>
              </a:ext>
            </a:extLst>
          </p:cNvPr>
          <p:cNvSpPr>
            <a:spLocks noGrp="1"/>
          </p:cNvSpPr>
          <p:nvPr>
            <p:ph type="title"/>
          </p:nvPr>
        </p:nvSpPr>
        <p:spPr/>
        <p:txBody>
          <a:bodyPr/>
          <a:lstStyle/>
          <a:p>
            <a:pPr>
              <a:lnSpc>
                <a:spcPts val="3000"/>
              </a:lnSpc>
            </a:pPr>
            <a:r>
              <a:rPr lang="sv-SE" sz="2800" dirty="0">
                <a:ea typeface="Times New Roman" panose="02020603050405020304" pitchFamily="18" charset="0"/>
                <a:cs typeface="Calibri" panose="020F0502020204030204" pitchFamily="34" charset="0"/>
              </a:rPr>
              <a:t>SLU och den datadrivna </a:t>
            </a:r>
            <a:br>
              <a:rPr lang="sv-SE" sz="2800" dirty="0">
                <a:ea typeface="Times New Roman" panose="02020603050405020304" pitchFamily="18" charset="0"/>
                <a:cs typeface="Calibri" panose="020F0502020204030204" pitchFamily="34" charset="0"/>
              </a:rPr>
            </a:br>
            <a:r>
              <a:rPr lang="sv-SE" sz="2800" dirty="0">
                <a:ea typeface="Times New Roman" panose="02020603050405020304" pitchFamily="18" charset="0"/>
                <a:cs typeface="Calibri" panose="020F0502020204030204" pitchFamily="34" charset="0"/>
              </a:rPr>
              <a:t>samtiden och framtiden</a:t>
            </a:r>
            <a:endParaRPr lang="sv-SE" sz="2800" dirty="0"/>
          </a:p>
        </p:txBody>
      </p:sp>
      <p:pic>
        <p:nvPicPr>
          <p:cNvPr id="6" name="Platshållare för bild 5">
            <a:extLst>
              <a:ext uri="{FF2B5EF4-FFF2-40B4-BE49-F238E27FC236}">
                <a16:creationId xmlns:a16="http://schemas.microsoft.com/office/drawing/2014/main" id="{26D1334F-766B-17B1-9959-2DF794975D38}"/>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pic>
      <p:sp>
        <p:nvSpPr>
          <p:cNvPr id="8" name="Platshållare för innehåll 7">
            <a:extLst>
              <a:ext uri="{FF2B5EF4-FFF2-40B4-BE49-F238E27FC236}">
                <a16:creationId xmlns:a16="http://schemas.microsoft.com/office/drawing/2014/main" id="{C7287635-45FC-8126-DE67-A5598005953B}"/>
              </a:ext>
            </a:extLst>
          </p:cNvPr>
          <p:cNvSpPr>
            <a:spLocks noGrp="1"/>
          </p:cNvSpPr>
          <p:nvPr>
            <p:ph idx="1"/>
          </p:nvPr>
        </p:nvSpPr>
        <p:spPr>
          <a:xfrm>
            <a:off x="576540" y="1798080"/>
            <a:ext cx="7111415" cy="2736388"/>
          </a:xfrm>
        </p:spPr>
        <p:txBody>
          <a:bodyPr vert="horz" lIns="0" tIns="0" rIns="0" bIns="0" rtlCol="0" anchor="t">
            <a:noAutofit/>
          </a:bodyPr>
          <a:lstStyle/>
          <a:p>
            <a:pPr marL="0" indent="0" defTabSz="914400">
              <a:lnSpc>
                <a:spcPct val="115000"/>
              </a:lnSpc>
              <a:spcBef>
                <a:spcPts val="0"/>
              </a:spcBef>
              <a:buSzTx/>
              <a:buNone/>
              <a:defRPr/>
            </a:pPr>
            <a:r>
              <a:rPr lang="sv-SE" b="1" i="1" dirty="0">
                <a:ea typeface="Times New Roman" panose="02020603050405020304" pitchFamily="18" charset="0"/>
                <a:cs typeface="Calibri"/>
              </a:rPr>
              <a:t>Mål 3.</a:t>
            </a:r>
            <a:br>
              <a:rPr lang="sv-SE" dirty="0">
                <a:ea typeface="Times New Roman" panose="02020603050405020304" pitchFamily="18" charset="0"/>
                <a:cs typeface="Calibri"/>
              </a:rPr>
            </a:br>
            <a:r>
              <a:rPr lang="sv-SE" dirty="0">
                <a:ea typeface="Times New Roman" panose="02020603050405020304" pitchFamily="18" charset="0"/>
                <a:cs typeface="Calibri"/>
              </a:rPr>
              <a:t>SLU ska </a:t>
            </a:r>
            <a:r>
              <a:rPr lang="sv-SE" b="1" dirty="0">
                <a:solidFill>
                  <a:schemeClr val="bg1"/>
                </a:solidFill>
                <a:highlight>
                  <a:srgbClr val="008000"/>
                </a:highlight>
                <a:ea typeface="Times New Roman" panose="02020603050405020304" pitchFamily="18" charset="0"/>
                <a:cs typeface="Calibri"/>
              </a:rPr>
              <a:t>ansvarsfullt integrera digitala och AI-baserade verktyg i utbildningarna </a:t>
            </a:r>
            <a:r>
              <a:rPr lang="sv-SE" dirty="0">
                <a:ea typeface="Times New Roman" panose="02020603050405020304" pitchFamily="18" charset="0"/>
                <a:cs typeface="Calibri"/>
              </a:rPr>
              <a:t>och även säkerställa att framtidens experter har den kompetens som krävs. Dagens undervisning kan kompletteras med innovativa digitala lärmiljöer, interaktiva plattformar och avancerade visualiseringstekniker. Flexibilitet i tid och eller plats kan bidra till livslångt och individanpassat lärande.</a:t>
            </a:r>
            <a:endParaRPr lang="sv-SE" dirty="0"/>
          </a:p>
        </p:txBody>
      </p:sp>
      <p:sp>
        <p:nvSpPr>
          <p:cNvPr id="11" name="Platshållare för text 10">
            <a:extLst>
              <a:ext uri="{FF2B5EF4-FFF2-40B4-BE49-F238E27FC236}">
                <a16:creationId xmlns:a16="http://schemas.microsoft.com/office/drawing/2014/main" id="{48E905CC-F765-5820-0247-99225BACBA9F}"/>
              </a:ext>
            </a:extLst>
          </p:cNvPr>
          <p:cNvSpPr>
            <a:spLocks noGrp="1"/>
          </p:cNvSpPr>
          <p:nvPr>
            <p:ph type="body" sz="quarter" idx="11"/>
          </p:nvPr>
        </p:nvSpPr>
        <p:spPr>
          <a:solidFill>
            <a:schemeClr val="tx2">
              <a:lumMod val="75000"/>
            </a:schemeClr>
          </a:solidFill>
        </p:spPr>
        <p:txBody>
          <a:bodyPr/>
          <a:lstStyle/>
          <a:p>
            <a:endParaRPr lang="sv-SE"/>
          </a:p>
        </p:txBody>
      </p:sp>
    </p:spTree>
    <p:extLst>
      <p:ext uri="{BB962C8B-B14F-4D97-AF65-F5344CB8AC3E}">
        <p14:creationId xmlns:p14="http://schemas.microsoft.com/office/powerpoint/2010/main" val="2731322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B5CFA-B103-9831-8EB9-08893BD8C6EC}"/>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1139C70C-2C93-4CCD-D251-1FD2C93A5743}"/>
              </a:ext>
            </a:extLst>
          </p:cNvPr>
          <p:cNvPicPr>
            <a:picLocks noChangeAspect="1"/>
          </p:cNvPicPr>
          <p:nvPr/>
        </p:nvPicPr>
        <p:blipFill>
          <a:blip r:embed="rId3" cstate="screen">
            <a:duotone>
              <a:schemeClr val="accent2">
                <a:shade val="45000"/>
                <a:satMod val="135000"/>
              </a:schemeClr>
              <a:prstClr val="white"/>
            </a:duotone>
            <a:alphaModFix/>
            <a:extLst>
              <a:ext uri="{BEBA8EAE-BF5A-486C-A8C5-ECC9F3942E4B}">
                <a14:imgProps xmlns:a14="http://schemas.microsoft.com/office/drawing/2010/main">
                  <a14:imgLayer r:embed="rId4">
                    <a14:imgEffect>
                      <a14:sharpenSoften amount="-33000"/>
                    </a14:imgEffect>
                    <a14:imgEffect>
                      <a14:brightnessContrast bright="-63000" contrast="33000"/>
                    </a14:imgEffect>
                  </a14:imgLayer>
                </a14:imgProps>
              </a:ext>
              <a:ext uri="{28A0092B-C50C-407E-A947-70E740481C1C}">
                <a14:useLocalDpi xmlns:a14="http://schemas.microsoft.com/office/drawing/2010/main"/>
              </a:ext>
            </a:extLst>
          </a:blip>
          <a:srcRect/>
          <a:stretch>
            <a:fillRect/>
          </a:stretch>
        </p:blipFill>
        <p:spPr>
          <a:xfrm>
            <a:off x="-2026" y="1"/>
            <a:ext cx="9136574" cy="5143500"/>
          </a:xfrm>
          <a:prstGeom prst="rect">
            <a:avLst/>
          </a:prstGeom>
        </p:spPr>
      </p:pic>
      <p:pic>
        <p:nvPicPr>
          <p:cNvPr id="4" name="Bildobjekt 3">
            <a:extLst>
              <a:ext uri="{FF2B5EF4-FFF2-40B4-BE49-F238E27FC236}">
                <a16:creationId xmlns:a16="http://schemas.microsoft.com/office/drawing/2014/main" id="{1261B15D-F607-1504-B84F-4779D42A7FCF}"/>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512"/>
                    </a14:imgEffect>
                    <a14:imgEffect>
                      <a14:saturation sat="98000"/>
                    </a14:imgEffect>
                    <a14:imgEffect>
                      <a14:brightnessContrast bright="-13000" contrast="2000"/>
                    </a14:imgEffect>
                  </a14:imgLayer>
                </a14:imgProps>
              </a:ext>
            </a:extLst>
          </a:blip>
          <a:srcRect l="18223" r="114"/>
          <a:stretch>
            <a:fillRect/>
          </a:stretch>
        </p:blipFill>
        <p:spPr>
          <a:xfrm>
            <a:off x="-5316" y="-1"/>
            <a:ext cx="9136574" cy="5143499"/>
          </a:xfrm>
          <a:prstGeom prst="rect">
            <a:avLst/>
          </a:prstGeom>
        </p:spPr>
      </p:pic>
      <p:grpSp>
        <p:nvGrpSpPr>
          <p:cNvPr id="11" name="Grupp 10">
            <a:extLst>
              <a:ext uri="{FF2B5EF4-FFF2-40B4-BE49-F238E27FC236}">
                <a16:creationId xmlns:a16="http://schemas.microsoft.com/office/drawing/2014/main" id="{6015595F-F59B-7C0D-FF9C-8838EDFA5F7D}"/>
              </a:ext>
            </a:extLst>
          </p:cNvPr>
          <p:cNvGrpSpPr/>
          <p:nvPr/>
        </p:nvGrpSpPr>
        <p:grpSpPr>
          <a:xfrm>
            <a:off x="195262" y="194072"/>
            <a:ext cx="377429" cy="379810"/>
            <a:chOff x="260350" y="258763"/>
            <a:chExt cx="503238" cy="506412"/>
          </a:xfrm>
        </p:grpSpPr>
        <p:sp>
          <p:nvSpPr>
            <p:cNvPr id="6" name="Freeform 5">
              <a:extLst>
                <a:ext uri="{FF2B5EF4-FFF2-40B4-BE49-F238E27FC236}">
                  <a16:creationId xmlns:a16="http://schemas.microsoft.com/office/drawing/2014/main" id="{FF23F815-4C86-DC10-8670-2E6A81C90DAE}"/>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7" name="Freeform 6">
              <a:extLst>
                <a:ext uri="{FF2B5EF4-FFF2-40B4-BE49-F238E27FC236}">
                  <a16:creationId xmlns:a16="http://schemas.microsoft.com/office/drawing/2014/main" id="{B78FE28B-FF48-21DA-DAAD-4834ABA7D0DA}"/>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8" name="Freeform 7">
              <a:extLst>
                <a:ext uri="{FF2B5EF4-FFF2-40B4-BE49-F238E27FC236}">
                  <a16:creationId xmlns:a16="http://schemas.microsoft.com/office/drawing/2014/main" id="{8733DBA3-0713-9206-D049-4680B221FCE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9" name="Freeform 8">
              <a:extLst>
                <a:ext uri="{FF2B5EF4-FFF2-40B4-BE49-F238E27FC236}">
                  <a16:creationId xmlns:a16="http://schemas.microsoft.com/office/drawing/2014/main" id="{A45889E9-32F7-51EA-0E48-ACF54F582850}"/>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0" name="Freeform 9">
              <a:extLst>
                <a:ext uri="{FF2B5EF4-FFF2-40B4-BE49-F238E27FC236}">
                  <a16:creationId xmlns:a16="http://schemas.microsoft.com/office/drawing/2014/main" id="{7A29CBEB-FACF-F8DF-9EAA-7E7AE7780B0A}"/>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15" name="Rubrik 2">
            <a:extLst>
              <a:ext uri="{FF2B5EF4-FFF2-40B4-BE49-F238E27FC236}">
                <a16:creationId xmlns:a16="http://schemas.microsoft.com/office/drawing/2014/main" id="{DED0FD7D-8152-A5F1-9D50-05BE9F49469A}"/>
              </a:ext>
            </a:extLst>
          </p:cNvPr>
          <p:cNvSpPr txBox="1">
            <a:spLocks/>
          </p:cNvSpPr>
          <p:nvPr/>
        </p:nvSpPr>
        <p:spPr>
          <a:xfrm>
            <a:off x="-273907" y="3136570"/>
            <a:ext cx="7354137" cy="1660005"/>
          </a:xfrm>
          <a:prstGeom prst="rect">
            <a:avLst/>
          </a:prstGeom>
        </p:spPr>
        <p:txBody>
          <a:bodyPr lIns="91440" tIns="45720" rIns="91440" bIns="45720" anchor="t"/>
          <a:lstStyle>
            <a:lvl1pPr algn="l" defTabSz="685800" rtl="0" eaLnBrk="1" latinLnBrk="0" hangingPunct="1">
              <a:lnSpc>
                <a:spcPts val="2700"/>
              </a:lnSpc>
              <a:spcBef>
                <a:spcPct val="0"/>
              </a:spcBef>
              <a:buNone/>
              <a:defRPr sz="2550" b="1" kern="1200">
                <a:solidFill>
                  <a:schemeClr val="tx1"/>
                </a:solidFill>
                <a:latin typeface="+mj-lt"/>
                <a:ea typeface="+mj-ea"/>
                <a:cs typeface="+mj-cs"/>
              </a:defRPr>
            </a:lvl1pPr>
          </a:lstStyle>
          <a:p>
            <a:pPr>
              <a:lnSpc>
                <a:spcPct val="100000"/>
              </a:lnSpc>
              <a:spcAft>
                <a:spcPts val="800"/>
              </a:spcAft>
            </a:pPr>
            <a:r>
              <a:rPr lang="sv-SE" sz="3600" b="0">
                <a:solidFill>
                  <a:schemeClr val="bg1"/>
                </a:solidFill>
                <a:cs typeface="Calibri"/>
              </a:rPr>
              <a:t>   Ett SLU – </a:t>
            </a:r>
            <a:br>
              <a:rPr lang="sv-SE" sz="3600">
                <a:cs typeface="Calibri"/>
              </a:rPr>
            </a:br>
            <a:r>
              <a:rPr lang="sv-SE" sz="8000">
                <a:solidFill>
                  <a:schemeClr val="accent3">
                    <a:lumMod val="20000"/>
                    <a:lumOff val="80000"/>
                  </a:schemeClr>
                </a:solidFill>
                <a:cs typeface="Calibri"/>
              </a:rPr>
              <a:t>  Vi på SLU</a:t>
            </a:r>
            <a:endParaRPr lang="sv-SE" sz="8000">
              <a:solidFill>
                <a:schemeClr val="accent3">
                  <a:lumMod val="20000"/>
                  <a:lumOff val="80000"/>
                </a:schemeClr>
              </a:solidFill>
              <a:cs typeface="Arial"/>
            </a:endParaRPr>
          </a:p>
        </p:txBody>
      </p:sp>
      <p:sp>
        <p:nvSpPr>
          <p:cNvPr id="12" name="Rektangel 11">
            <a:extLst>
              <a:ext uri="{FF2B5EF4-FFF2-40B4-BE49-F238E27FC236}">
                <a16:creationId xmlns:a16="http://schemas.microsoft.com/office/drawing/2014/main" id="{9CF8765D-28CB-4763-696D-E2E09A6B7F54}"/>
              </a:ext>
            </a:extLst>
          </p:cNvPr>
          <p:cNvSpPr/>
          <p:nvPr/>
        </p:nvSpPr>
        <p:spPr>
          <a:xfrm>
            <a:off x="728281" y="4864611"/>
            <a:ext cx="1231150" cy="135564"/>
          </a:xfrm>
          <a:prstGeom prst="rect">
            <a:avLst/>
          </a:prstGeom>
          <a:solidFill>
            <a:schemeClr val="accent5">
              <a:lumMod val="50000"/>
              <a:alpha val="778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Rektangel 13">
            <a:extLst>
              <a:ext uri="{FF2B5EF4-FFF2-40B4-BE49-F238E27FC236}">
                <a16:creationId xmlns:a16="http://schemas.microsoft.com/office/drawing/2014/main" id="{CE54A30F-E9EA-F375-3373-29273A2E115F}"/>
              </a:ext>
            </a:extLst>
          </p:cNvPr>
          <p:cNvSpPr/>
          <p:nvPr/>
        </p:nvSpPr>
        <p:spPr>
          <a:xfrm>
            <a:off x="2334562" y="4864611"/>
            <a:ext cx="3102480" cy="135564"/>
          </a:xfrm>
          <a:prstGeom prst="rect">
            <a:avLst/>
          </a:prstGeom>
          <a:solidFill>
            <a:schemeClr val="accent5">
              <a:lumMod val="50000"/>
              <a:alpha val="743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Tree>
    <p:extLst>
      <p:ext uri="{BB962C8B-B14F-4D97-AF65-F5344CB8AC3E}">
        <p14:creationId xmlns:p14="http://schemas.microsoft.com/office/powerpoint/2010/main" val="34956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4EA91-629F-992D-E219-4C5A17576E66}"/>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3DF72BCD-1967-0CEF-ACF8-B6A9FD61746B}"/>
              </a:ext>
            </a:extLst>
          </p:cNvPr>
          <p:cNvSpPr>
            <a:spLocks noGrp="1"/>
          </p:cNvSpPr>
          <p:nvPr>
            <p:ph type="title"/>
          </p:nvPr>
        </p:nvSpPr>
        <p:spPr/>
        <p:txBody>
          <a:bodyPr/>
          <a:lstStyle/>
          <a:p>
            <a:r>
              <a:rPr lang="sv-SE" sz="2800" dirty="0">
                <a:ea typeface="Times New Roman" panose="02020603050405020304" pitchFamily="18" charset="0"/>
                <a:cs typeface="Calibri" panose="020F0502020204030204" pitchFamily="34" charset="0"/>
              </a:rPr>
              <a:t>Ett SLU – Vi på SLU</a:t>
            </a:r>
            <a:endParaRPr lang="sv-SE" sz="2800" dirty="0"/>
          </a:p>
        </p:txBody>
      </p:sp>
      <p:pic>
        <p:nvPicPr>
          <p:cNvPr id="6" name="Platshållare för bild 5">
            <a:extLst>
              <a:ext uri="{FF2B5EF4-FFF2-40B4-BE49-F238E27FC236}">
                <a16:creationId xmlns:a16="http://schemas.microsoft.com/office/drawing/2014/main" id="{427DBF1D-61B8-08B4-85F6-FC5D47D7FD45}"/>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pic>
      <p:sp>
        <p:nvSpPr>
          <p:cNvPr id="8" name="Platshållare för innehåll 7">
            <a:extLst>
              <a:ext uri="{FF2B5EF4-FFF2-40B4-BE49-F238E27FC236}">
                <a16:creationId xmlns:a16="http://schemas.microsoft.com/office/drawing/2014/main" id="{98CD110E-4474-16AE-01C0-4187CF95EA88}"/>
              </a:ext>
            </a:extLst>
          </p:cNvPr>
          <p:cNvSpPr>
            <a:spLocks noGrp="1"/>
          </p:cNvSpPr>
          <p:nvPr>
            <p:ph idx="1"/>
          </p:nvPr>
        </p:nvSpPr>
        <p:spPr>
          <a:xfrm>
            <a:off x="576540" y="1798080"/>
            <a:ext cx="6294339" cy="2736388"/>
          </a:xfrm>
        </p:spPr>
        <p:txBody>
          <a:bodyPr vert="horz" lIns="0" tIns="0" rIns="0" bIns="0" rtlCol="0" anchor="t">
            <a:noAutofit/>
          </a:bodyPr>
          <a:lstStyle/>
          <a:p>
            <a:pPr marL="0" indent="0" defTabSz="914400">
              <a:lnSpc>
                <a:spcPct val="115000"/>
              </a:lnSpc>
              <a:spcBef>
                <a:spcPts val="0"/>
              </a:spcBef>
              <a:buSzTx/>
              <a:buNone/>
              <a:defRPr/>
            </a:pPr>
            <a:r>
              <a:rPr lang="sv-SE" b="1" i="1">
                <a:ea typeface="Times New Roman" panose="02020603050405020304" pitchFamily="18" charset="0"/>
                <a:cs typeface="Calibri"/>
              </a:rPr>
              <a:t>Mål 1.</a:t>
            </a:r>
            <a:br>
              <a:rPr lang="sv-SE">
                <a:ea typeface="Times New Roman" panose="02020603050405020304" pitchFamily="18" charset="0"/>
                <a:cs typeface="Calibri"/>
              </a:rPr>
            </a:br>
            <a:r>
              <a:rPr lang="sv-SE">
                <a:ea typeface="Times New Roman" panose="02020603050405020304" pitchFamily="18" charset="0"/>
                <a:cs typeface="Calibri"/>
              </a:rPr>
              <a:t>SLU ska erbjuda en </a:t>
            </a:r>
            <a:r>
              <a:rPr lang="sv-SE" b="1">
                <a:solidFill>
                  <a:schemeClr val="bg1"/>
                </a:solidFill>
                <a:highlight>
                  <a:srgbClr val="008000"/>
                </a:highlight>
                <a:ea typeface="Times New Roman" panose="02020603050405020304" pitchFamily="18" charset="0"/>
                <a:cs typeface="Calibri"/>
              </a:rPr>
              <a:t>inkluderande arbets- och studiemiljö </a:t>
            </a:r>
            <a:r>
              <a:rPr lang="sv-SE">
                <a:ea typeface="Times New Roman" panose="02020603050405020304" pitchFamily="18" charset="0"/>
                <a:cs typeface="Calibri"/>
              </a:rPr>
              <a:t>som stärker stolthet, engagemang och delaktighet i hela universitetet. </a:t>
            </a:r>
            <a:br>
              <a:rPr lang="sv-SE">
                <a:ea typeface="Times New Roman" panose="02020603050405020304" pitchFamily="18" charset="0"/>
                <a:cs typeface="Calibri"/>
              </a:rPr>
            </a:br>
            <a:r>
              <a:rPr lang="sv-SE">
                <a:ea typeface="Times New Roman" panose="02020603050405020304" pitchFamily="18" charset="0"/>
                <a:cs typeface="Calibri"/>
              </a:rPr>
              <a:t>Genom mer likvärdiga förutsättningar för professionell utveckling för medarbetare och studenter, och ett tydligt ledar- och medarbetarskap, främjar vi sammanhållning, långsiktig kompetensförsörjning, och stärker universitetets attraktivitet.</a:t>
            </a:r>
            <a:endParaRPr lang="sv-SE"/>
          </a:p>
        </p:txBody>
      </p:sp>
      <p:sp>
        <p:nvSpPr>
          <p:cNvPr id="11" name="Platshållare för text 10">
            <a:extLst>
              <a:ext uri="{FF2B5EF4-FFF2-40B4-BE49-F238E27FC236}">
                <a16:creationId xmlns:a16="http://schemas.microsoft.com/office/drawing/2014/main" id="{9C0F7BB3-CBE5-6293-AFCF-48DA6187DA6F}"/>
              </a:ext>
            </a:extLst>
          </p:cNvPr>
          <p:cNvSpPr>
            <a:spLocks noGrp="1"/>
          </p:cNvSpPr>
          <p:nvPr>
            <p:ph type="body" sz="quarter" idx="11"/>
          </p:nvPr>
        </p:nvSpPr>
        <p:spPr>
          <a:solidFill>
            <a:schemeClr val="accent5">
              <a:lumMod val="75000"/>
            </a:schemeClr>
          </a:solidFill>
        </p:spPr>
        <p:txBody>
          <a:bodyPr/>
          <a:lstStyle/>
          <a:p>
            <a:endParaRPr lang="sv-SE"/>
          </a:p>
        </p:txBody>
      </p:sp>
    </p:spTree>
    <p:extLst>
      <p:ext uri="{BB962C8B-B14F-4D97-AF65-F5344CB8AC3E}">
        <p14:creationId xmlns:p14="http://schemas.microsoft.com/office/powerpoint/2010/main" val="1628684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91B72A-5921-59D8-A37F-59FDD148D6E8}"/>
              </a:ext>
            </a:extLst>
          </p:cNvPr>
          <p:cNvSpPr>
            <a:spLocks noGrp="1"/>
          </p:cNvSpPr>
          <p:nvPr>
            <p:ph type="ctrTitle"/>
          </p:nvPr>
        </p:nvSpPr>
        <p:spPr/>
        <p:txBody>
          <a:bodyPr/>
          <a:lstStyle/>
          <a:p>
            <a:r>
              <a:rPr lang="sv-SE" sz="3600" dirty="0"/>
              <a:t>SLU:s strategi 2026-2030</a:t>
            </a:r>
          </a:p>
        </p:txBody>
      </p:sp>
      <p:sp>
        <p:nvSpPr>
          <p:cNvPr id="3" name="Underrubrik 2">
            <a:extLst>
              <a:ext uri="{FF2B5EF4-FFF2-40B4-BE49-F238E27FC236}">
                <a16:creationId xmlns:a16="http://schemas.microsoft.com/office/drawing/2014/main" id="{CF0BE3D7-B250-7C39-87ED-3909D6F989B6}"/>
              </a:ext>
            </a:extLst>
          </p:cNvPr>
          <p:cNvSpPr>
            <a:spLocks noGrp="1"/>
          </p:cNvSpPr>
          <p:nvPr>
            <p:ph type="subTitle" idx="1"/>
          </p:nvPr>
        </p:nvSpPr>
        <p:spPr/>
        <p:txBody>
          <a:bodyPr/>
          <a:lstStyle/>
          <a:p>
            <a:r>
              <a:rPr lang="sv-SE"/>
              <a:t>Namn, Titel / Verksamhet</a:t>
            </a:r>
          </a:p>
        </p:txBody>
      </p:sp>
    </p:spTree>
    <p:extLst>
      <p:ext uri="{BB962C8B-B14F-4D97-AF65-F5344CB8AC3E}">
        <p14:creationId xmlns:p14="http://schemas.microsoft.com/office/powerpoint/2010/main" val="167728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9E2E9-ACD6-5E8B-E6D2-20D1826FD07E}"/>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51F13E02-3705-5DAA-EC5A-21D464B57251}"/>
              </a:ext>
            </a:extLst>
          </p:cNvPr>
          <p:cNvSpPr>
            <a:spLocks noGrp="1"/>
          </p:cNvSpPr>
          <p:nvPr>
            <p:ph type="title"/>
          </p:nvPr>
        </p:nvSpPr>
        <p:spPr/>
        <p:txBody>
          <a:bodyPr/>
          <a:lstStyle/>
          <a:p>
            <a:r>
              <a:rPr lang="sv-SE" sz="2800" dirty="0">
                <a:ea typeface="Times New Roman" panose="02020603050405020304" pitchFamily="18" charset="0"/>
                <a:cs typeface="Calibri" panose="020F0502020204030204" pitchFamily="34" charset="0"/>
              </a:rPr>
              <a:t>Ett SLU – Vi på SLU</a:t>
            </a:r>
            <a:endParaRPr lang="sv-SE" sz="2800" dirty="0"/>
          </a:p>
        </p:txBody>
      </p:sp>
      <p:pic>
        <p:nvPicPr>
          <p:cNvPr id="6" name="Platshållare för bild 5">
            <a:extLst>
              <a:ext uri="{FF2B5EF4-FFF2-40B4-BE49-F238E27FC236}">
                <a16:creationId xmlns:a16="http://schemas.microsoft.com/office/drawing/2014/main" id="{D5F2ED6E-7DF2-4E54-344B-EACCF7C9AF6D}"/>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pic>
      <p:sp>
        <p:nvSpPr>
          <p:cNvPr id="8" name="Platshållare för innehåll 7">
            <a:extLst>
              <a:ext uri="{FF2B5EF4-FFF2-40B4-BE49-F238E27FC236}">
                <a16:creationId xmlns:a16="http://schemas.microsoft.com/office/drawing/2014/main" id="{44C57196-D7C4-EB02-7895-33DBF9E9F7DF}"/>
              </a:ext>
            </a:extLst>
          </p:cNvPr>
          <p:cNvSpPr>
            <a:spLocks noGrp="1"/>
          </p:cNvSpPr>
          <p:nvPr>
            <p:ph idx="1"/>
          </p:nvPr>
        </p:nvSpPr>
        <p:spPr>
          <a:xfrm>
            <a:off x="576540" y="1798080"/>
            <a:ext cx="6545477" cy="2736388"/>
          </a:xfrm>
        </p:spPr>
        <p:txBody>
          <a:bodyPr vert="horz" lIns="0" tIns="0" rIns="0" bIns="0" rtlCol="0" anchor="t">
            <a:noAutofit/>
          </a:bodyPr>
          <a:lstStyle/>
          <a:p>
            <a:pPr marL="0" indent="0" defTabSz="914400">
              <a:lnSpc>
                <a:spcPct val="115000"/>
              </a:lnSpc>
              <a:spcBef>
                <a:spcPts val="0"/>
              </a:spcBef>
              <a:buSzTx/>
              <a:buNone/>
              <a:defRPr/>
            </a:pPr>
            <a:r>
              <a:rPr lang="sv-SE" b="1" i="1">
                <a:ea typeface="Times New Roman" panose="02020603050405020304" pitchFamily="18" charset="0"/>
                <a:cs typeface="Calibri"/>
              </a:rPr>
              <a:t>Mål 2.</a:t>
            </a:r>
            <a:br>
              <a:rPr lang="sv-SE">
                <a:ea typeface="Times New Roman" panose="02020603050405020304" pitchFamily="18" charset="0"/>
                <a:cs typeface="Calibri"/>
              </a:rPr>
            </a:br>
            <a:r>
              <a:rPr lang="sv-SE">
                <a:ea typeface="Times New Roman" panose="02020603050405020304" pitchFamily="18" charset="0"/>
                <a:cs typeface="Calibri"/>
              </a:rPr>
              <a:t>SLU ska skapa förutsättningar för delat ansvar och förståelse för vårt gemensamma uppdrag – från lokal till strategisk nivå. SLU ska också synliggöra och öka kunskapen om SLU:s nationella uppdrag i samhället. </a:t>
            </a:r>
            <a:br>
              <a:rPr lang="sv-SE">
                <a:ea typeface="Times New Roman" panose="02020603050405020304" pitchFamily="18" charset="0"/>
                <a:cs typeface="Calibri"/>
              </a:rPr>
            </a:br>
            <a:r>
              <a:rPr lang="sv-SE">
                <a:ea typeface="Times New Roman" panose="02020603050405020304" pitchFamily="18" charset="0"/>
                <a:cs typeface="Calibri"/>
              </a:rPr>
              <a:t>Genom en </a:t>
            </a:r>
            <a:r>
              <a:rPr lang="sv-SE" b="1">
                <a:solidFill>
                  <a:schemeClr val="bg1"/>
                </a:solidFill>
                <a:highlight>
                  <a:srgbClr val="008000"/>
                </a:highlight>
                <a:ea typeface="Times New Roman" panose="02020603050405020304" pitchFamily="18" charset="0"/>
                <a:cs typeface="Calibri"/>
              </a:rPr>
              <a:t>stärkt, sammanhållen strategisk kommunikation </a:t>
            </a:r>
            <a:r>
              <a:rPr lang="sv-SE">
                <a:ea typeface="Times New Roman" panose="02020603050405020304" pitchFamily="18" charset="0"/>
                <a:cs typeface="Calibri"/>
              </a:rPr>
              <a:t>ökar möjligheterna att alla på SLU kan bidra.</a:t>
            </a:r>
            <a:endParaRPr lang="sv-SE"/>
          </a:p>
        </p:txBody>
      </p:sp>
      <p:sp>
        <p:nvSpPr>
          <p:cNvPr id="11" name="Platshållare för text 10">
            <a:extLst>
              <a:ext uri="{FF2B5EF4-FFF2-40B4-BE49-F238E27FC236}">
                <a16:creationId xmlns:a16="http://schemas.microsoft.com/office/drawing/2014/main" id="{8F932105-45FD-685D-36D7-DBBA28FB48BF}"/>
              </a:ext>
            </a:extLst>
          </p:cNvPr>
          <p:cNvSpPr>
            <a:spLocks noGrp="1"/>
          </p:cNvSpPr>
          <p:nvPr>
            <p:ph type="body" sz="quarter" idx="11"/>
          </p:nvPr>
        </p:nvSpPr>
        <p:spPr>
          <a:solidFill>
            <a:schemeClr val="accent5">
              <a:lumMod val="75000"/>
            </a:schemeClr>
          </a:solidFill>
        </p:spPr>
        <p:txBody>
          <a:bodyPr/>
          <a:lstStyle/>
          <a:p>
            <a:endParaRPr lang="sv-SE"/>
          </a:p>
        </p:txBody>
      </p:sp>
    </p:spTree>
    <p:extLst>
      <p:ext uri="{BB962C8B-B14F-4D97-AF65-F5344CB8AC3E}">
        <p14:creationId xmlns:p14="http://schemas.microsoft.com/office/powerpoint/2010/main" val="3506373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47C17-4E2C-718A-1EEB-C29D61C34120}"/>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719BDA86-2B7F-DF27-94B8-C85DBA310FD4}"/>
              </a:ext>
            </a:extLst>
          </p:cNvPr>
          <p:cNvSpPr>
            <a:spLocks noGrp="1"/>
          </p:cNvSpPr>
          <p:nvPr>
            <p:ph type="title"/>
          </p:nvPr>
        </p:nvSpPr>
        <p:spPr/>
        <p:txBody>
          <a:bodyPr/>
          <a:lstStyle/>
          <a:p>
            <a:r>
              <a:rPr lang="sv-SE" sz="2800" dirty="0">
                <a:ea typeface="Times New Roman" panose="02020603050405020304" pitchFamily="18" charset="0"/>
                <a:cs typeface="Calibri" panose="020F0502020204030204" pitchFamily="34" charset="0"/>
              </a:rPr>
              <a:t>Ett SLU – Vi på SLU</a:t>
            </a:r>
            <a:endParaRPr lang="sv-SE" sz="2800" dirty="0"/>
          </a:p>
        </p:txBody>
      </p:sp>
      <p:pic>
        <p:nvPicPr>
          <p:cNvPr id="6" name="Platshållare för bild 5">
            <a:extLst>
              <a:ext uri="{FF2B5EF4-FFF2-40B4-BE49-F238E27FC236}">
                <a16:creationId xmlns:a16="http://schemas.microsoft.com/office/drawing/2014/main" id="{3C410891-81DD-AFBC-922F-6FBEC2B1A422}"/>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a:noFill/>
          </a:ln>
        </p:spPr>
      </p:pic>
      <p:sp>
        <p:nvSpPr>
          <p:cNvPr id="8" name="Platshållare för innehåll 7">
            <a:extLst>
              <a:ext uri="{FF2B5EF4-FFF2-40B4-BE49-F238E27FC236}">
                <a16:creationId xmlns:a16="http://schemas.microsoft.com/office/drawing/2014/main" id="{55419E5B-F6BD-F627-AE48-DFD7FFF462FB}"/>
              </a:ext>
            </a:extLst>
          </p:cNvPr>
          <p:cNvSpPr>
            <a:spLocks noGrp="1"/>
          </p:cNvSpPr>
          <p:nvPr>
            <p:ph idx="1"/>
          </p:nvPr>
        </p:nvSpPr>
        <p:spPr>
          <a:xfrm>
            <a:off x="576540" y="1798080"/>
            <a:ext cx="6757978" cy="2736388"/>
          </a:xfrm>
        </p:spPr>
        <p:txBody>
          <a:bodyPr vert="horz" lIns="0" tIns="0" rIns="0" bIns="0" rtlCol="0" anchor="t">
            <a:noAutofit/>
          </a:bodyPr>
          <a:lstStyle/>
          <a:p>
            <a:pPr marL="0" indent="0" defTabSz="914400">
              <a:lnSpc>
                <a:spcPct val="115000"/>
              </a:lnSpc>
              <a:spcBef>
                <a:spcPts val="0"/>
              </a:spcBef>
              <a:buSzTx/>
              <a:buNone/>
              <a:defRPr/>
            </a:pPr>
            <a:r>
              <a:rPr lang="sv-SE" b="1" i="1">
                <a:ea typeface="Times New Roman" panose="02020603050405020304" pitchFamily="18" charset="0"/>
                <a:cs typeface="Calibri"/>
              </a:rPr>
              <a:t>Mål 3.</a:t>
            </a:r>
            <a:br>
              <a:rPr lang="sv-SE">
                <a:ea typeface="Times New Roman" panose="02020603050405020304" pitchFamily="18" charset="0"/>
                <a:cs typeface="Calibri"/>
              </a:rPr>
            </a:br>
            <a:r>
              <a:rPr lang="sv-SE">
                <a:ea typeface="Times New Roman" panose="02020603050405020304" pitchFamily="18" charset="0"/>
                <a:cs typeface="Calibri"/>
              </a:rPr>
              <a:t>SLU ska som studie- och arbetsplats vara en föregångare socialt, ekonomiskt och ekologiskt för att säkerställa att hållbarhetsarbetet bättre genomsyrar verksamheten.  </a:t>
            </a:r>
            <a:br>
              <a:rPr lang="sv-SE">
                <a:ea typeface="Times New Roman" panose="02020603050405020304" pitchFamily="18" charset="0"/>
                <a:cs typeface="Calibri"/>
              </a:rPr>
            </a:br>
            <a:r>
              <a:rPr lang="sv-SE">
                <a:ea typeface="Times New Roman" panose="02020603050405020304" pitchFamily="18" charset="0"/>
                <a:cs typeface="Calibri"/>
              </a:rPr>
              <a:t>Genom </a:t>
            </a:r>
            <a:r>
              <a:rPr lang="sv-SE" b="1">
                <a:solidFill>
                  <a:schemeClr val="bg1"/>
                </a:solidFill>
                <a:highlight>
                  <a:srgbClr val="008000"/>
                </a:highlight>
              </a:rPr>
              <a:t>ett balanserat fokus på hållbarhetens tre ben i campusutveckling, resursanvändning, stödprocesser och nyttjande av infrastrukturer</a:t>
            </a:r>
            <a:r>
              <a:rPr lang="sv-SE">
                <a:highlight>
                  <a:srgbClr val="008000"/>
                </a:highlight>
                <a:ea typeface="Times New Roman" panose="02020603050405020304" pitchFamily="18" charset="0"/>
                <a:cs typeface="Calibri"/>
              </a:rPr>
              <a:t>,</a:t>
            </a:r>
            <a:r>
              <a:rPr lang="sv-SE">
                <a:ea typeface="Times New Roman" panose="02020603050405020304" pitchFamily="18" charset="0"/>
                <a:cs typeface="Calibri"/>
              </a:rPr>
              <a:t> skapar vi förutsättningar för hög kvalitet och långsiktig utveckling.</a:t>
            </a:r>
            <a:endParaRPr lang="sv-SE"/>
          </a:p>
        </p:txBody>
      </p:sp>
      <p:sp>
        <p:nvSpPr>
          <p:cNvPr id="11" name="Platshållare för text 10">
            <a:extLst>
              <a:ext uri="{FF2B5EF4-FFF2-40B4-BE49-F238E27FC236}">
                <a16:creationId xmlns:a16="http://schemas.microsoft.com/office/drawing/2014/main" id="{35DCB7C6-5FE4-D8DC-795A-7E201DF3C914}"/>
              </a:ext>
            </a:extLst>
          </p:cNvPr>
          <p:cNvSpPr>
            <a:spLocks noGrp="1"/>
          </p:cNvSpPr>
          <p:nvPr>
            <p:ph type="body" sz="quarter" idx="11"/>
          </p:nvPr>
        </p:nvSpPr>
        <p:spPr>
          <a:solidFill>
            <a:schemeClr val="accent5">
              <a:lumMod val="75000"/>
            </a:schemeClr>
          </a:solidFill>
        </p:spPr>
        <p:txBody>
          <a:bodyPr/>
          <a:lstStyle/>
          <a:p>
            <a:endParaRPr lang="sv-SE"/>
          </a:p>
        </p:txBody>
      </p:sp>
    </p:spTree>
    <p:extLst>
      <p:ext uri="{BB962C8B-B14F-4D97-AF65-F5344CB8AC3E}">
        <p14:creationId xmlns:p14="http://schemas.microsoft.com/office/powerpoint/2010/main" val="2748665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F5D13-A24A-14EF-D2F5-F676F54A29E3}"/>
            </a:ext>
          </a:extLst>
        </p:cNvPr>
        <p:cNvGrpSpPr/>
        <p:nvPr/>
      </p:nvGrpSpPr>
      <p:grpSpPr>
        <a:xfrm>
          <a:off x="0" y="0"/>
          <a:ext cx="0" cy="0"/>
          <a:chOff x="0" y="0"/>
          <a:chExt cx="0" cy="0"/>
        </a:xfrm>
      </p:grpSpPr>
      <p:sp>
        <p:nvSpPr>
          <p:cNvPr id="6" name="Rubrik 1">
            <a:extLst>
              <a:ext uri="{FF2B5EF4-FFF2-40B4-BE49-F238E27FC236}">
                <a16:creationId xmlns:a16="http://schemas.microsoft.com/office/drawing/2014/main" id="{A549AE26-3B94-18B8-7F8E-10D05DF98DEA}"/>
              </a:ext>
            </a:extLst>
          </p:cNvPr>
          <p:cNvSpPr>
            <a:spLocks noGrp="1"/>
          </p:cNvSpPr>
          <p:nvPr>
            <p:ph type="ctrTitle"/>
          </p:nvPr>
        </p:nvSpPr>
        <p:spPr>
          <a:xfrm>
            <a:off x="1143000" y="1064508"/>
            <a:ext cx="6858000" cy="1790700"/>
          </a:xfrm>
        </p:spPr>
        <p:txBody>
          <a:bodyPr/>
          <a:lstStyle/>
          <a:p>
            <a:r>
              <a:rPr lang="sv-SE" sz="3600" dirty="0"/>
              <a:t>SLU:s strategi 2026-2030</a:t>
            </a:r>
          </a:p>
        </p:txBody>
      </p:sp>
      <p:sp>
        <p:nvSpPr>
          <p:cNvPr id="7" name="Underrubrik 2">
            <a:extLst>
              <a:ext uri="{FF2B5EF4-FFF2-40B4-BE49-F238E27FC236}">
                <a16:creationId xmlns:a16="http://schemas.microsoft.com/office/drawing/2014/main" id="{4413A4A6-C1CD-6A1A-011D-9CA8A25B3B0A}"/>
              </a:ext>
            </a:extLst>
          </p:cNvPr>
          <p:cNvSpPr txBox="1">
            <a:spLocks/>
          </p:cNvSpPr>
          <p:nvPr/>
        </p:nvSpPr>
        <p:spPr>
          <a:xfrm>
            <a:off x="1985319" y="2430552"/>
            <a:ext cx="5725297" cy="1224756"/>
          </a:xfrm>
          <a:prstGeom prst="rect">
            <a:avLst/>
          </a:prstGeom>
        </p:spPr>
        <p:txBody>
          <a:bodyPr vert="horz" lIns="0" tIns="0" rIns="0" bIns="0" rtlCol="0">
            <a:noAutofit/>
          </a:bodyPr>
          <a:lstStyle>
            <a:lvl1pPr marL="171450" indent="-171450" algn="l" defTabSz="685800" rtl="0" eaLnBrk="1" latinLnBrk="0" hangingPunct="1">
              <a:lnSpc>
                <a:spcPts val="2250"/>
              </a:lnSpc>
              <a:spcBef>
                <a:spcPts val="750"/>
              </a:spcBef>
              <a:buSzPct val="90000"/>
              <a:buFont typeface="Arial" panose="020B0604020202020204" pitchFamily="34" charset="0"/>
              <a:buChar char="•"/>
              <a:defRPr sz="1800" kern="1200">
                <a:solidFill>
                  <a:schemeClr val="tx1"/>
                </a:solidFill>
                <a:latin typeface="+mn-lt"/>
                <a:ea typeface="+mn-ea"/>
                <a:cs typeface="+mn-cs"/>
              </a:defRPr>
            </a:lvl1pPr>
            <a:lvl2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2pPr>
            <a:lvl3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3pPr>
            <a:lvl4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4pPr>
            <a:lvl5pPr marL="351235" indent="-164306" algn="l" defTabSz="685800" rtl="0" eaLnBrk="1" latinLnBrk="0" hangingPunct="1">
              <a:lnSpc>
                <a:spcPct val="90000"/>
              </a:lnSpc>
              <a:spcBef>
                <a:spcPts val="225"/>
              </a:spcBef>
              <a:buSzPct val="90000"/>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sv-SE">
                <a:solidFill>
                  <a:schemeClr val="bg1">
                    <a:lumMod val="50000"/>
                  </a:schemeClr>
                </a:solidFill>
              </a:rPr>
              <a:t>Presentation av strategins tre områden</a:t>
            </a:r>
          </a:p>
          <a:p>
            <a:r>
              <a:rPr lang="sv-SE">
                <a:solidFill>
                  <a:schemeClr val="accent2">
                    <a:lumMod val="60000"/>
                    <a:lumOff val="40000"/>
                  </a:schemeClr>
                </a:solidFill>
              </a:rPr>
              <a:t>Strategin igår och nästa steg framåt</a:t>
            </a:r>
          </a:p>
          <a:p>
            <a:r>
              <a:rPr lang="sv-SE">
                <a:solidFill>
                  <a:schemeClr val="bg1">
                    <a:lumMod val="50000"/>
                  </a:schemeClr>
                </a:solidFill>
              </a:rPr>
              <a:t>Diskussion</a:t>
            </a:r>
          </a:p>
        </p:txBody>
      </p:sp>
    </p:spTree>
    <p:extLst>
      <p:ext uri="{BB962C8B-B14F-4D97-AF65-F5344CB8AC3E}">
        <p14:creationId xmlns:p14="http://schemas.microsoft.com/office/powerpoint/2010/main" val="313862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8" descr="En bild som visar inomhus, byggnad, bänk, plattform&#10;&#10;Automatiskt genererad beskrivning">
            <a:extLst>
              <a:ext uri="{FF2B5EF4-FFF2-40B4-BE49-F238E27FC236}">
                <a16:creationId xmlns:a16="http://schemas.microsoft.com/office/drawing/2014/main" id="{6EF4D771-CC1A-F134-D73A-9B7C45DD0F90}"/>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3" name="textruta 2">
            <a:extLst>
              <a:ext uri="{FF2B5EF4-FFF2-40B4-BE49-F238E27FC236}">
                <a16:creationId xmlns:a16="http://schemas.microsoft.com/office/drawing/2014/main" id="{C09C31CE-D0FF-1AFF-B059-60EA7CD0D3D7}"/>
              </a:ext>
            </a:extLst>
          </p:cNvPr>
          <p:cNvSpPr txBox="1"/>
          <p:nvPr/>
        </p:nvSpPr>
        <p:spPr>
          <a:xfrm>
            <a:off x="955651" y="4262617"/>
            <a:ext cx="0" cy="0"/>
          </a:xfrm>
          <a:prstGeom prst="rect">
            <a:avLst/>
          </a:prstGeom>
          <a:noFill/>
        </p:spPr>
        <p:txBody>
          <a:bodyPr wrap="none" lIns="0" tIns="0" rIns="0" bIns="0" rtlCol="0">
            <a:noAutofit/>
          </a:bodyPr>
          <a:lstStyle/>
          <a:p>
            <a:pPr algn="l">
              <a:lnSpc>
                <a:spcPts val="3000"/>
              </a:lnSpc>
            </a:pPr>
            <a:endParaRPr lang="sv-SE" sz="2400"/>
          </a:p>
        </p:txBody>
      </p:sp>
      <p:sp>
        <p:nvSpPr>
          <p:cNvPr id="12" name="Rektangel 11">
            <a:extLst>
              <a:ext uri="{FF2B5EF4-FFF2-40B4-BE49-F238E27FC236}">
                <a16:creationId xmlns:a16="http://schemas.microsoft.com/office/drawing/2014/main" id="{B3A8EBEE-D1AE-A47E-6993-AB1014A78748}"/>
              </a:ext>
            </a:extLst>
          </p:cNvPr>
          <p:cNvSpPr/>
          <p:nvPr/>
        </p:nvSpPr>
        <p:spPr>
          <a:xfrm>
            <a:off x="1015678" y="4748514"/>
            <a:ext cx="6866681" cy="1653735"/>
          </a:xfrm>
          <a:prstGeom prst="rect">
            <a:avLst/>
          </a:prstGeom>
          <a:solidFill>
            <a:schemeClr val="accent5">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a:solidFill>
                <a:prstClr val="white"/>
              </a:solidFill>
              <a:latin typeface="Arial"/>
            </a:endParaRPr>
          </a:p>
        </p:txBody>
      </p:sp>
      <p:sp>
        <p:nvSpPr>
          <p:cNvPr id="13" name="textruta 12">
            <a:extLst>
              <a:ext uri="{FF2B5EF4-FFF2-40B4-BE49-F238E27FC236}">
                <a16:creationId xmlns:a16="http://schemas.microsoft.com/office/drawing/2014/main" id="{B71AB4B8-2397-E1C3-BD96-965F8008753A}"/>
              </a:ext>
            </a:extLst>
          </p:cNvPr>
          <p:cNvSpPr txBox="1"/>
          <p:nvPr/>
        </p:nvSpPr>
        <p:spPr>
          <a:xfrm>
            <a:off x="859420" y="4653023"/>
            <a:ext cx="6866681" cy="1539434"/>
          </a:xfrm>
          <a:prstGeom prst="rect">
            <a:avLst/>
          </a:prstGeom>
          <a:noFill/>
        </p:spPr>
        <p:txBody>
          <a:bodyPr wrap="square" lIns="0" tIns="0" rIns="0" bIns="0" rtlCol="0">
            <a:noAutofit/>
          </a:bodyPr>
          <a:lstStyle/>
          <a:p>
            <a:pPr algn="ctr" defTabSz="685800">
              <a:lnSpc>
                <a:spcPct val="150000"/>
              </a:lnSpc>
            </a:pPr>
            <a:r>
              <a:rPr lang="sv-SE" sz="2400" b="1">
                <a:solidFill>
                  <a:prstClr val="white"/>
                </a:solidFill>
                <a:latin typeface="Arial"/>
                <a:cs typeface="Calibri" panose="020F0502020204030204" pitchFamily="34" charset="0"/>
              </a:rPr>
              <a:t>Verksamhetsidé</a:t>
            </a:r>
            <a:endParaRPr lang="sv-SE" sz="2400">
              <a:solidFill>
                <a:prstClr val="white"/>
              </a:solidFill>
              <a:latin typeface="Arial"/>
            </a:endParaRPr>
          </a:p>
        </p:txBody>
      </p:sp>
      <p:sp>
        <p:nvSpPr>
          <p:cNvPr id="14" name="Rektangel 13">
            <a:extLst>
              <a:ext uri="{FF2B5EF4-FFF2-40B4-BE49-F238E27FC236}">
                <a16:creationId xmlns:a16="http://schemas.microsoft.com/office/drawing/2014/main" id="{2AF0503C-40BE-AEC6-EE78-88F338602A95}"/>
              </a:ext>
            </a:extLst>
          </p:cNvPr>
          <p:cNvSpPr/>
          <p:nvPr/>
        </p:nvSpPr>
        <p:spPr>
          <a:xfrm>
            <a:off x="1015679" y="0"/>
            <a:ext cx="6866680" cy="538223"/>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a:solidFill>
                <a:prstClr val="white"/>
              </a:solidFill>
              <a:latin typeface="Arial"/>
            </a:endParaRPr>
          </a:p>
        </p:txBody>
      </p:sp>
      <p:sp>
        <p:nvSpPr>
          <p:cNvPr id="16" name="textruta 15">
            <a:extLst>
              <a:ext uri="{FF2B5EF4-FFF2-40B4-BE49-F238E27FC236}">
                <a16:creationId xmlns:a16="http://schemas.microsoft.com/office/drawing/2014/main" id="{14E6F566-78C5-E36E-15C7-22A751998241}"/>
              </a:ext>
            </a:extLst>
          </p:cNvPr>
          <p:cNvSpPr txBox="1"/>
          <p:nvPr/>
        </p:nvSpPr>
        <p:spPr>
          <a:xfrm>
            <a:off x="1836034" y="209791"/>
            <a:ext cx="4965539" cy="1004105"/>
          </a:xfrm>
          <a:prstGeom prst="rect">
            <a:avLst/>
          </a:prstGeom>
          <a:noFill/>
        </p:spPr>
        <p:txBody>
          <a:bodyPr wrap="square" lIns="0" tIns="0" rIns="0" bIns="0" rtlCol="0">
            <a:noAutofit/>
          </a:bodyPr>
          <a:lstStyle/>
          <a:p>
            <a:pPr algn="ctr" defTabSz="685800">
              <a:lnSpc>
                <a:spcPts val="2250"/>
              </a:lnSpc>
            </a:pPr>
            <a:r>
              <a:rPr lang="sv-SE" sz="2400" b="1">
                <a:solidFill>
                  <a:prstClr val="white"/>
                </a:solidFill>
                <a:latin typeface="Arial"/>
                <a:cs typeface="Calibri" panose="020F0502020204030204" pitchFamily="34" charset="0"/>
              </a:rPr>
              <a:t>Vision</a:t>
            </a:r>
          </a:p>
        </p:txBody>
      </p:sp>
      <p:sp>
        <p:nvSpPr>
          <p:cNvPr id="21" name="Ellips 20">
            <a:extLst>
              <a:ext uri="{FF2B5EF4-FFF2-40B4-BE49-F238E27FC236}">
                <a16:creationId xmlns:a16="http://schemas.microsoft.com/office/drawing/2014/main" id="{B4E11C63-B04E-94FD-D7AF-146E0DAE7BD2}"/>
              </a:ext>
            </a:extLst>
          </p:cNvPr>
          <p:cNvSpPr/>
          <p:nvPr/>
        </p:nvSpPr>
        <p:spPr>
          <a:xfrm>
            <a:off x="4134632" y="2468622"/>
            <a:ext cx="206255" cy="2062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8" name="Rektangulär pratbubbla 17">
            <a:extLst>
              <a:ext uri="{FF2B5EF4-FFF2-40B4-BE49-F238E27FC236}">
                <a16:creationId xmlns:a16="http://schemas.microsoft.com/office/drawing/2014/main" id="{9A53D38A-3AA4-C14A-9D7B-079F6C2430E1}"/>
              </a:ext>
            </a:extLst>
          </p:cNvPr>
          <p:cNvSpPr/>
          <p:nvPr/>
        </p:nvSpPr>
        <p:spPr>
          <a:xfrm>
            <a:off x="4712713" y="1450568"/>
            <a:ext cx="3082837" cy="1082551"/>
          </a:xfrm>
          <a:prstGeom prst="wedgeRectCallout">
            <a:avLst>
              <a:gd name="adj1" fmla="val -66219"/>
              <a:gd name="adj2" fmla="val 55471"/>
            </a:avLst>
          </a:prstGeom>
          <a:solidFill>
            <a:schemeClr val="tx1">
              <a:lumMod val="65000"/>
              <a:lumOff val="3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sv-SE" b="1" dirty="0">
                <a:solidFill>
                  <a:prstClr val="white"/>
                </a:solidFill>
                <a:latin typeface="Arial"/>
              </a:rPr>
              <a:t>SLU:s nästa steg för </a:t>
            </a:r>
          </a:p>
          <a:p>
            <a:pPr algn="ctr" defTabSz="685800"/>
            <a:r>
              <a:rPr lang="sv-SE" b="1" dirty="0">
                <a:solidFill>
                  <a:prstClr val="white"/>
                </a:solidFill>
                <a:latin typeface="Arial"/>
              </a:rPr>
              <a:t>hållbar utveckling</a:t>
            </a:r>
          </a:p>
        </p:txBody>
      </p:sp>
      <p:sp>
        <p:nvSpPr>
          <p:cNvPr id="22" name="Ellips 21">
            <a:extLst>
              <a:ext uri="{FF2B5EF4-FFF2-40B4-BE49-F238E27FC236}">
                <a16:creationId xmlns:a16="http://schemas.microsoft.com/office/drawing/2014/main" id="{A6F182B7-A2FF-A443-8371-F0873A383615}"/>
              </a:ext>
            </a:extLst>
          </p:cNvPr>
          <p:cNvSpPr/>
          <p:nvPr/>
        </p:nvSpPr>
        <p:spPr>
          <a:xfrm>
            <a:off x="3467739" y="3713031"/>
            <a:ext cx="206255" cy="2062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3" name="Ellips 22">
            <a:extLst>
              <a:ext uri="{FF2B5EF4-FFF2-40B4-BE49-F238E27FC236}">
                <a16:creationId xmlns:a16="http://schemas.microsoft.com/office/drawing/2014/main" id="{D8B2C910-A1DA-F8A3-9963-991E6E78C89E}"/>
              </a:ext>
            </a:extLst>
          </p:cNvPr>
          <p:cNvSpPr/>
          <p:nvPr/>
        </p:nvSpPr>
        <p:spPr>
          <a:xfrm>
            <a:off x="5262163" y="3953662"/>
            <a:ext cx="206255" cy="2062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0" name="Rektangulär pratbubbla 9">
            <a:extLst>
              <a:ext uri="{FF2B5EF4-FFF2-40B4-BE49-F238E27FC236}">
                <a16:creationId xmlns:a16="http://schemas.microsoft.com/office/drawing/2014/main" id="{B6F238F2-281D-DF4B-ADA4-53ADD8C3B2D9}"/>
              </a:ext>
            </a:extLst>
          </p:cNvPr>
          <p:cNvSpPr/>
          <p:nvPr/>
        </p:nvSpPr>
        <p:spPr>
          <a:xfrm>
            <a:off x="1220015" y="2481997"/>
            <a:ext cx="2438286" cy="1004105"/>
          </a:xfrm>
          <a:prstGeom prst="wedgeRectCallout">
            <a:avLst>
              <a:gd name="adj1" fmla="val 47351"/>
              <a:gd name="adj2" fmla="val 82544"/>
            </a:avLst>
          </a:prstGeom>
          <a:solidFill>
            <a:schemeClr val="tx1">
              <a:lumMod val="65000"/>
              <a:lumOff val="3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ts val="2250"/>
              </a:lnSpc>
            </a:pPr>
            <a:r>
              <a:rPr lang="sv-SE" b="1">
                <a:solidFill>
                  <a:prstClr val="white"/>
                </a:solidFill>
                <a:latin typeface="Arial"/>
              </a:rPr>
              <a:t>Ett SLU</a:t>
            </a:r>
          </a:p>
        </p:txBody>
      </p:sp>
      <p:sp>
        <p:nvSpPr>
          <p:cNvPr id="19" name="Rektangulär pratbubbla 18">
            <a:extLst>
              <a:ext uri="{FF2B5EF4-FFF2-40B4-BE49-F238E27FC236}">
                <a16:creationId xmlns:a16="http://schemas.microsoft.com/office/drawing/2014/main" id="{739D478F-68AD-2647-9F20-63184E0E325C}"/>
              </a:ext>
            </a:extLst>
          </p:cNvPr>
          <p:cNvSpPr/>
          <p:nvPr/>
        </p:nvSpPr>
        <p:spPr>
          <a:xfrm>
            <a:off x="5017395" y="2791845"/>
            <a:ext cx="2778155" cy="873439"/>
          </a:xfrm>
          <a:prstGeom prst="wedgeRectCallout">
            <a:avLst>
              <a:gd name="adj1" fmla="val -37835"/>
              <a:gd name="adj2" fmla="val 95151"/>
            </a:avLst>
          </a:prstGeom>
          <a:solidFill>
            <a:schemeClr val="tx1">
              <a:lumMod val="65000"/>
              <a:lumOff val="3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sv-SE" b="1">
                <a:solidFill>
                  <a:prstClr val="white"/>
                </a:solidFill>
                <a:latin typeface="Arial"/>
              </a:rPr>
              <a:t>SLU i det </a:t>
            </a:r>
          </a:p>
          <a:p>
            <a:pPr algn="ctr" defTabSz="685800"/>
            <a:r>
              <a:rPr lang="sv-SE" b="1">
                <a:solidFill>
                  <a:prstClr val="white"/>
                </a:solidFill>
                <a:latin typeface="Arial"/>
              </a:rPr>
              <a:t>digitala samhället</a:t>
            </a:r>
          </a:p>
        </p:txBody>
      </p:sp>
      <p:sp>
        <p:nvSpPr>
          <p:cNvPr id="17" name="Ellips 16">
            <a:extLst>
              <a:ext uri="{FF2B5EF4-FFF2-40B4-BE49-F238E27FC236}">
                <a16:creationId xmlns:a16="http://schemas.microsoft.com/office/drawing/2014/main" id="{05DA0DD9-43B6-7BF1-D9C5-3BD8FE207482}"/>
              </a:ext>
            </a:extLst>
          </p:cNvPr>
          <p:cNvSpPr/>
          <p:nvPr/>
        </p:nvSpPr>
        <p:spPr>
          <a:xfrm>
            <a:off x="111384" y="348014"/>
            <a:ext cx="2438286" cy="2355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a:t>Strategin igår</a:t>
            </a:r>
          </a:p>
        </p:txBody>
      </p:sp>
    </p:spTree>
    <p:extLst>
      <p:ext uri="{BB962C8B-B14F-4D97-AF65-F5344CB8AC3E}">
        <p14:creationId xmlns:p14="http://schemas.microsoft.com/office/powerpoint/2010/main" val="127647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DBE6D-7A1C-D989-15A4-495FF1F2DEC8}"/>
            </a:ext>
          </a:extLst>
        </p:cNvPr>
        <p:cNvGrpSpPr/>
        <p:nvPr/>
      </p:nvGrpSpPr>
      <p:grpSpPr>
        <a:xfrm>
          <a:off x="0" y="0"/>
          <a:ext cx="0" cy="0"/>
          <a:chOff x="0" y="0"/>
          <a:chExt cx="0" cy="0"/>
        </a:xfrm>
      </p:grpSpPr>
      <p:pic>
        <p:nvPicPr>
          <p:cNvPr id="8" name="Platshållare för innehåll 8" descr="En bild som visar inomhus, byggnad, bänk, plattform&#10;&#10;Automatiskt genererad beskrivning">
            <a:extLst>
              <a:ext uri="{FF2B5EF4-FFF2-40B4-BE49-F238E27FC236}">
                <a16:creationId xmlns:a16="http://schemas.microsoft.com/office/drawing/2014/main" id="{637F5D04-F05D-534E-C80D-6B2DDD722A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8" name="Rektangulär pratbubbla 17">
            <a:extLst>
              <a:ext uri="{FF2B5EF4-FFF2-40B4-BE49-F238E27FC236}">
                <a16:creationId xmlns:a16="http://schemas.microsoft.com/office/drawing/2014/main" id="{3806D529-8F01-4A2B-BCFA-D89BEED33AA6}"/>
              </a:ext>
            </a:extLst>
          </p:cNvPr>
          <p:cNvSpPr/>
          <p:nvPr/>
        </p:nvSpPr>
        <p:spPr>
          <a:xfrm>
            <a:off x="4053875" y="789535"/>
            <a:ext cx="3348281" cy="976318"/>
          </a:xfrm>
          <a:prstGeom prst="wedgeRectCallout">
            <a:avLst>
              <a:gd name="adj1" fmla="val -42145"/>
              <a:gd name="adj2" fmla="val 105976"/>
            </a:avLst>
          </a:prstGeom>
          <a:solidFill>
            <a:schemeClr val="accent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sv-SE" b="1">
                <a:solidFill>
                  <a:prstClr val="white"/>
                </a:solidFill>
                <a:latin typeface="Arial"/>
              </a:rPr>
              <a:t>SLU:s nästa steg för </a:t>
            </a:r>
          </a:p>
          <a:p>
            <a:pPr algn="ctr" defTabSz="685800"/>
            <a:r>
              <a:rPr lang="sv-SE" b="1">
                <a:solidFill>
                  <a:prstClr val="white"/>
                </a:solidFill>
                <a:latin typeface="Arial"/>
              </a:rPr>
              <a:t>hållbar utveckling</a:t>
            </a:r>
          </a:p>
        </p:txBody>
      </p:sp>
      <p:sp>
        <p:nvSpPr>
          <p:cNvPr id="19" name="Rektangulär pratbubbla 18">
            <a:extLst>
              <a:ext uri="{FF2B5EF4-FFF2-40B4-BE49-F238E27FC236}">
                <a16:creationId xmlns:a16="http://schemas.microsoft.com/office/drawing/2014/main" id="{E9155CA7-BDCC-AC74-55B7-59A1616D3D23}"/>
              </a:ext>
            </a:extLst>
          </p:cNvPr>
          <p:cNvSpPr/>
          <p:nvPr/>
        </p:nvSpPr>
        <p:spPr>
          <a:xfrm>
            <a:off x="4947946" y="1818812"/>
            <a:ext cx="2778155" cy="1004105"/>
          </a:xfrm>
          <a:prstGeom prst="wedgeRectCallout">
            <a:avLst>
              <a:gd name="adj1" fmla="val -50456"/>
              <a:gd name="adj2" fmla="val 92790"/>
            </a:avLst>
          </a:prstGeom>
          <a:solidFill>
            <a:schemeClr val="accent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sv-SE" b="1">
                <a:solidFill>
                  <a:prstClr val="white"/>
                </a:solidFill>
                <a:latin typeface="Arial"/>
              </a:rPr>
              <a:t>SLU och </a:t>
            </a:r>
            <a:r>
              <a:rPr lang="sv-SE" b="1">
                <a:solidFill>
                  <a:schemeClr val="bg1"/>
                </a:solidFill>
                <a:ea typeface="Times New Roman" panose="02020603050405020304" pitchFamily="18" charset="0"/>
                <a:cs typeface="Calibri" panose="020F0502020204030204" pitchFamily="34" charset="0"/>
              </a:rPr>
              <a:t>den datadrivna samtiden och framtiden</a:t>
            </a:r>
            <a:endParaRPr lang="sv-SE" b="1">
              <a:solidFill>
                <a:prstClr val="white"/>
              </a:solidFill>
              <a:latin typeface="Arial"/>
            </a:endParaRPr>
          </a:p>
        </p:txBody>
      </p:sp>
      <p:sp>
        <p:nvSpPr>
          <p:cNvPr id="2" name="Rektangel 1">
            <a:extLst>
              <a:ext uri="{FF2B5EF4-FFF2-40B4-BE49-F238E27FC236}">
                <a16:creationId xmlns:a16="http://schemas.microsoft.com/office/drawing/2014/main" id="{364F7664-E0EA-21B4-89E9-EA71C4FBAE21}"/>
              </a:ext>
            </a:extLst>
          </p:cNvPr>
          <p:cNvSpPr/>
          <p:nvPr/>
        </p:nvSpPr>
        <p:spPr>
          <a:xfrm>
            <a:off x="1015678" y="4748514"/>
            <a:ext cx="6866681" cy="1653735"/>
          </a:xfrm>
          <a:prstGeom prst="rect">
            <a:avLst/>
          </a:prstGeom>
          <a:solidFill>
            <a:schemeClr val="accent5">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a:solidFill>
                <a:prstClr val="white"/>
              </a:solidFill>
              <a:latin typeface="Arial"/>
            </a:endParaRPr>
          </a:p>
        </p:txBody>
      </p:sp>
      <p:sp>
        <p:nvSpPr>
          <p:cNvPr id="3" name="textruta 2">
            <a:extLst>
              <a:ext uri="{FF2B5EF4-FFF2-40B4-BE49-F238E27FC236}">
                <a16:creationId xmlns:a16="http://schemas.microsoft.com/office/drawing/2014/main" id="{F44B1EC4-F4D5-C784-80FF-FA44504FE3FB}"/>
              </a:ext>
            </a:extLst>
          </p:cNvPr>
          <p:cNvSpPr txBox="1"/>
          <p:nvPr/>
        </p:nvSpPr>
        <p:spPr>
          <a:xfrm>
            <a:off x="859420" y="4653023"/>
            <a:ext cx="6866681" cy="1539434"/>
          </a:xfrm>
          <a:prstGeom prst="rect">
            <a:avLst/>
          </a:prstGeom>
          <a:noFill/>
        </p:spPr>
        <p:txBody>
          <a:bodyPr wrap="square" lIns="0" tIns="0" rIns="0" bIns="0" rtlCol="0">
            <a:noAutofit/>
          </a:bodyPr>
          <a:lstStyle/>
          <a:p>
            <a:pPr algn="ctr" defTabSz="685800">
              <a:lnSpc>
                <a:spcPct val="150000"/>
              </a:lnSpc>
            </a:pPr>
            <a:r>
              <a:rPr lang="sv-SE" sz="2400" b="1">
                <a:solidFill>
                  <a:prstClr val="white"/>
                </a:solidFill>
                <a:latin typeface="Arial"/>
                <a:cs typeface="Calibri" panose="020F0502020204030204" pitchFamily="34" charset="0"/>
              </a:rPr>
              <a:t>Verksamhetsidé</a:t>
            </a:r>
            <a:endParaRPr lang="sv-SE" sz="2400">
              <a:solidFill>
                <a:prstClr val="white"/>
              </a:solidFill>
              <a:latin typeface="Arial"/>
            </a:endParaRPr>
          </a:p>
        </p:txBody>
      </p:sp>
      <p:sp>
        <p:nvSpPr>
          <p:cNvPr id="4" name="Rektangel 3">
            <a:extLst>
              <a:ext uri="{FF2B5EF4-FFF2-40B4-BE49-F238E27FC236}">
                <a16:creationId xmlns:a16="http://schemas.microsoft.com/office/drawing/2014/main" id="{B6E678C1-D084-5439-B49B-742ACE8E7083}"/>
              </a:ext>
            </a:extLst>
          </p:cNvPr>
          <p:cNvSpPr/>
          <p:nvPr/>
        </p:nvSpPr>
        <p:spPr>
          <a:xfrm>
            <a:off x="1015679" y="0"/>
            <a:ext cx="6866680" cy="538223"/>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a:solidFill>
                <a:prstClr val="white"/>
              </a:solidFill>
              <a:latin typeface="Arial"/>
            </a:endParaRPr>
          </a:p>
        </p:txBody>
      </p:sp>
      <p:sp>
        <p:nvSpPr>
          <p:cNvPr id="5" name="textruta 4">
            <a:extLst>
              <a:ext uri="{FF2B5EF4-FFF2-40B4-BE49-F238E27FC236}">
                <a16:creationId xmlns:a16="http://schemas.microsoft.com/office/drawing/2014/main" id="{A5BF7E9D-8F06-3D16-72FE-A26D59E2276C}"/>
              </a:ext>
            </a:extLst>
          </p:cNvPr>
          <p:cNvSpPr txBox="1"/>
          <p:nvPr/>
        </p:nvSpPr>
        <p:spPr>
          <a:xfrm>
            <a:off x="1836034" y="209791"/>
            <a:ext cx="4965539" cy="1004105"/>
          </a:xfrm>
          <a:prstGeom prst="rect">
            <a:avLst/>
          </a:prstGeom>
          <a:noFill/>
        </p:spPr>
        <p:txBody>
          <a:bodyPr wrap="square" lIns="0" tIns="0" rIns="0" bIns="0" rtlCol="0">
            <a:noAutofit/>
          </a:bodyPr>
          <a:lstStyle/>
          <a:p>
            <a:pPr algn="ctr" defTabSz="685800">
              <a:lnSpc>
                <a:spcPts val="2250"/>
              </a:lnSpc>
            </a:pPr>
            <a:r>
              <a:rPr lang="sv-SE" sz="2400" b="1">
                <a:solidFill>
                  <a:prstClr val="white"/>
                </a:solidFill>
                <a:latin typeface="Arial"/>
                <a:cs typeface="Calibri" panose="020F0502020204030204" pitchFamily="34" charset="0"/>
              </a:rPr>
              <a:t>Vision</a:t>
            </a:r>
          </a:p>
        </p:txBody>
      </p:sp>
      <p:sp>
        <p:nvSpPr>
          <p:cNvPr id="6" name="Ellips 5">
            <a:extLst>
              <a:ext uri="{FF2B5EF4-FFF2-40B4-BE49-F238E27FC236}">
                <a16:creationId xmlns:a16="http://schemas.microsoft.com/office/drawing/2014/main" id="{56E0C9B5-34F0-4DFC-FE7E-E42FB46B5843}"/>
              </a:ext>
            </a:extLst>
          </p:cNvPr>
          <p:cNvSpPr/>
          <p:nvPr/>
        </p:nvSpPr>
        <p:spPr>
          <a:xfrm>
            <a:off x="4134632" y="2468622"/>
            <a:ext cx="206255" cy="206255"/>
          </a:xfrm>
          <a:prstGeom prst="ellipse">
            <a:avLst/>
          </a:prstGeom>
          <a:solidFill>
            <a:schemeClr val="bg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7" name="Ellips 6">
            <a:extLst>
              <a:ext uri="{FF2B5EF4-FFF2-40B4-BE49-F238E27FC236}">
                <a16:creationId xmlns:a16="http://schemas.microsoft.com/office/drawing/2014/main" id="{053819B7-1178-1F0A-1F2E-077CF9E11F29}"/>
              </a:ext>
            </a:extLst>
          </p:cNvPr>
          <p:cNvSpPr/>
          <p:nvPr/>
        </p:nvSpPr>
        <p:spPr>
          <a:xfrm>
            <a:off x="3467739" y="3713031"/>
            <a:ext cx="206255" cy="206255"/>
          </a:xfrm>
          <a:prstGeom prst="ellipse">
            <a:avLst/>
          </a:prstGeom>
          <a:solidFill>
            <a:schemeClr val="bg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1" name="Ellips 10">
            <a:extLst>
              <a:ext uri="{FF2B5EF4-FFF2-40B4-BE49-F238E27FC236}">
                <a16:creationId xmlns:a16="http://schemas.microsoft.com/office/drawing/2014/main" id="{EA96D6CB-8221-4F19-A790-01C263936397}"/>
              </a:ext>
            </a:extLst>
          </p:cNvPr>
          <p:cNvSpPr/>
          <p:nvPr/>
        </p:nvSpPr>
        <p:spPr>
          <a:xfrm>
            <a:off x="5262163" y="3953662"/>
            <a:ext cx="206255" cy="206255"/>
          </a:xfrm>
          <a:prstGeom prst="ellipse">
            <a:avLst/>
          </a:prstGeom>
          <a:solidFill>
            <a:schemeClr val="bg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cxnSp>
        <p:nvCxnSpPr>
          <p:cNvPr id="13" name="Rak 12">
            <a:extLst>
              <a:ext uri="{FF2B5EF4-FFF2-40B4-BE49-F238E27FC236}">
                <a16:creationId xmlns:a16="http://schemas.microsoft.com/office/drawing/2014/main" id="{ADE23F23-7832-1252-75C1-F48333743F51}"/>
              </a:ext>
            </a:extLst>
          </p:cNvPr>
          <p:cNvCxnSpPr>
            <a:cxnSpLocks/>
          </p:cNvCxnSpPr>
          <p:nvPr/>
        </p:nvCxnSpPr>
        <p:spPr>
          <a:xfrm>
            <a:off x="3361967" y="3410094"/>
            <a:ext cx="1973179" cy="0"/>
          </a:xfrm>
          <a:prstGeom prst="line">
            <a:avLst/>
          </a:prstGeom>
          <a:ln w="539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9142B7F0-F29A-8759-76A5-55A641AA47B0}"/>
              </a:ext>
            </a:extLst>
          </p:cNvPr>
          <p:cNvCxnSpPr>
            <a:cxnSpLocks/>
          </p:cNvCxnSpPr>
          <p:nvPr/>
        </p:nvCxnSpPr>
        <p:spPr>
          <a:xfrm>
            <a:off x="3467739" y="3231338"/>
            <a:ext cx="1794424"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8AE2F415-26C6-980C-77C4-DEDD4DFC7614}"/>
              </a:ext>
            </a:extLst>
          </p:cNvPr>
          <p:cNvCxnSpPr>
            <a:cxnSpLocks/>
          </p:cNvCxnSpPr>
          <p:nvPr/>
        </p:nvCxnSpPr>
        <p:spPr>
          <a:xfrm>
            <a:off x="3733999" y="2327020"/>
            <a:ext cx="1194093" cy="1"/>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Ellips 29">
            <a:extLst>
              <a:ext uri="{FF2B5EF4-FFF2-40B4-BE49-F238E27FC236}">
                <a16:creationId xmlns:a16="http://schemas.microsoft.com/office/drawing/2014/main" id="{192ACB97-1D1D-B0C3-C3F5-BED1B4C9A552}"/>
              </a:ext>
            </a:extLst>
          </p:cNvPr>
          <p:cNvSpPr/>
          <p:nvPr/>
        </p:nvSpPr>
        <p:spPr>
          <a:xfrm>
            <a:off x="66643" y="418255"/>
            <a:ext cx="2438286" cy="235589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a:solidFill>
                  <a:schemeClr val="accent2">
                    <a:lumMod val="50000"/>
                  </a:schemeClr>
                </a:solidFill>
              </a:rPr>
              <a:t>Strategin framåt</a:t>
            </a:r>
          </a:p>
        </p:txBody>
      </p:sp>
      <p:sp>
        <p:nvSpPr>
          <p:cNvPr id="10" name="Rektangulär pratbubbla 9">
            <a:extLst>
              <a:ext uri="{FF2B5EF4-FFF2-40B4-BE49-F238E27FC236}">
                <a16:creationId xmlns:a16="http://schemas.microsoft.com/office/drawing/2014/main" id="{B02FB571-B7D7-558E-8FC6-35A143E6922C}"/>
              </a:ext>
            </a:extLst>
          </p:cNvPr>
          <p:cNvSpPr/>
          <p:nvPr/>
        </p:nvSpPr>
        <p:spPr>
          <a:xfrm>
            <a:off x="1176475" y="1910848"/>
            <a:ext cx="2438286" cy="1004105"/>
          </a:xfrm>
          <a:prstGeom prst="wedgeRectCallout">
            <a:avLst>
              <a:gd name="adj1" fmla="val 52990"/>
              <a:gd name="adj2" fmla="val 99662"/>
            </a:avLst>
          </a:pr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ts val="2250"/>
              </a:lnSpc>
            </a:pPr>
            <a:r>
              <a:rPr lang="sv-SE" b="1">
                <a:solidFill>
                  <a:prstClr val="white"/>
                </a:solidFill>
                <a:latin typeface="Arial"/>
              </a:rPr>
              <a:t>Ett SLU </a:t>
            </a:r>
          </a:p>
          <a:p>
            <a:pPr algn="ctr" defTabSz="685800">
              <a:lnSpc>
                <a:spcPts val="2250"/>
              </a:lnSpc>
            </a:pPr>
            <a:r>
              <a:rPr lang="sv-SE" b="1">
                <a:solidFill>
                  <a:prstClr val="white"/>
                </a:solidFill>
                <a:latin typeface="Arial"/>
              </a:rPr>
              <a:t>– vi på SLU</a:t>
            </a:r>
          </a:p>
        </p:txBody>
      </p:sp>
    </p:spTree>
    <p:extLst>
      <p:ext uri="{BB962C8B-B14F-4D97-AF65-F5344CB8AC3E}">
        <p14:creationId xmlns:p14="http://schemas.microsoft.com/office/powerpoint/2010/main" val="36778804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8" descr="En bild som visar inomhus, byggnad, bänk, plattform&#10;&#10;Automatiskt genererad beskrivning">
            <a:extLst>
              <a:ext uri="{FF2B5EF4-FFF2-40B4-BE49-F238E27FC236}">
                <a16:creationId xmlns:a16="http://schemas.microsoft.com/office/drawing/2014/main" id="{60015E11-5E80-2BA6-83A3-2A41DC7AE4DF}"/>
              </a:ext>
            </a:extLst>
          </p:cNvPr>
          <p:cNvPicPr>
            <a:picLocks noChangeAspect="1"/>
          </p:cNvPicPr>
          <p:nvPr/>
        </p:nvPicPr>
        <p:blipFill rotWithShape="1">
          <a:blip r:embed="rId3" cstate="email">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54000" contrast="33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extruta 1">
            <a:extLst>
              <a:ext uri="{FF2B5EF4-FFF2-40B4-BE49-F238E27FC236}">
                <a16:creationId xmlns:a16="http://schemas.microsoft.com/office/drawing/2014/main" id="{7F641880-BFAE-CC71-295B-71986CFACCE1}"/>
              </a:ext>
            </a:extLst>
          </p:cNvPr>
          <p:cNvSpPr txBox="1"/>
          <p:nvPr/>
        </p:nvSpPr>
        <p:spPr>
          <a:xfrm>
            <a:off x="895440" y="1431476"/>
            <a:ext cx="7107153" cy="1979448"/>
          </a:xfrm>
          <a:prstGeom prst="rect">
            <a:avLst/>
          </a:prstGeom>
          <a:solidFill>
            <a:schemeClr val="accent5">
              <a:lumMod val="50000"/>
              <a:alpha val="73000"/>
            </a:schemeClr>
          </a:solidFill>
          <a:ln w="53975">
            <a:solidFill>
              <a:schemeClr val="accent3"/>
            </a:solidFill>
          </a:ln>
        </p:spPr>
        <p:txBody>
          <a:bodyPr wrap="square" lIns="0" tIns="0" rIns="0" bIns="108000" rtlCol="0" anchor="b">
            <a:noAutofit/>
          </a:bodyPr>
          <a:lstStyle/>
          <a:p>
            <a:pPr algn="ctr">
              <a:lnSpc>
                <a:spcPts val="3000"/>
              </a:lnSpc>
            </a:pPr>
            <a:r>
              <a:rPr lang="sv-SE" sz="2000">
                <a:solidFill>
                  <a:schemeClr val="bg1"/>
                </a:solidFill>
              </a:rPr>
              <a:t>Kvalitet och resurseffektivitet</a:t>
            </a:r>
          </a:p>
        </p:txBody>
      </p:sp>
      <p:sp>
        <p:nvSpPr>
          <p:cNvPr id="20" name="Rektangel 19">
            <a:extLst>
              <a:ext uri="{FF2B5EF4-FFF2-40B4-BE49-F238E27FC236}">
                <a16:creationId xmlns:a16="http://schemas.microsoft.com/office/drawing/2014/main" id="{C689132E-4700-6741-9583-F4653A9BC114}"/>
              </a:ext>
            </a:extLst>
          </p:cNvPr>
          <p:cNvSpPr/>
          <p:nvPr/>
        </p:nvSpPr>
        <p:spPr>
          <a:xfrm>
            <a:off x="1015678" y="3628749"/>
            <a:ext cx="6866681" cy="1302914"/>
          </a:xfrm>
          <a:prstGeom prst="rect">
            <a:avLst/>
          </a:prstGeom>
          <a:solidFill>
            <a:schemeClr val="accent5">
              <a:lumMod val="5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a:solidFill>
                <a:prstClr val="white"/>
              </a:solidFill>
              <a:latin typeface="Arial"/>
            </a:endParaRPr>
          </a:p>
        </p:txBody>
      </p:sp>
      <p:sp>
        <p:nvSpPr>
          <p:cNvPr id="15" name="textruta 14">
            <a:extLst>
              <a:ext uri="{FF2B5EF4-FFF2-40B4-BE49-F238E27FC236}">
                <a16:creationId xmlns:a16="http://schemas.microsoft.com/office/drawing/2014/main" id="{78EC7C7C-B19B-8749-A2E6-32FC39B5B586}"/>
              </a:ext>
            </a:extLst>
          </p:cNvPr>
          <p:cNvSpPr txBox="1"/>
          <p:nvPr/>
        </p:nvSpPr>
        <p:spPr>
          <a:xfrm>
            <a:off x="1015677" y="3628749"/>
            <a:ext cx="6866681" cy="1085089"/>
          </a:xfrm>
          <a:prstGeom prst="rect">
            <a:avLst/>
          </a:prstGeom>
          <a:noFill/>
        </p:spPr>
        <p:txBody>
          <a:bodyPr wrap="square" lIns="0" tIns="0" rIns="0" bIns="0" rtlCol="0" anchor="ctr">
            <a:noAutofit/>
          </a:bodyPr>
          <a:lstStyle/>
          <a:p>
            <a:pPr algn="ctr" defTabSz="685800">
              <a:lnSpc>
                <a:spcPct val="150000"/>
              </a:lnSpc>
            </a:pPr>
            <a:r>
              <a:rPr lang="sv-SE" sz="2400" b="1">
                <a:solidFill>
                  <a:prstClr val="white"/>
                </a:solidFill>
                <a:latin typeface="Arial"/>
                <a:cs typeface="Calibri" panose="020F0502020204030204" pitchFamily="34" charset="0"/>
              </a:rPr>
              <a:t>Verksamhetsidé</a:t>
            </a:r>
            <a:endParaRPr lang="sv-SE" sz="2400">
              <a:solidFill>
                <a:prstClr val="white"/>
              </a:solidFill>
              <a:latin typeface="Arial"/>
            </a:endParaRPr>
          </a:p>
        </p:txBody>
      </p:sp>
      <p:sp>
        <p:nvSpPr>
          <p:cNvPr id="8" name="Rektangel 7">
            <a:extLst>
              <a:ext uri="{FF2B5EF4-FFF2-40B4-BE49-F238E27FC236}">
                <a16:creationId xmlns:a16="http://schemas.microsoft.com/office/drawing/2014/main" id="{7B484847-DEDD-8143-AA65-C33EF7672A0D}"/>
              </a:ext>
            </a:extLst>
          </p:cNvPr>
          <p:cNvSpPr/>
          <p:nvPr/>
        </p:nvSpPr>
        <p:spPr>
          <a:xfrm>
            <a:off x="1015679" y="268224"/>
            <a:ext cx="6866680" cy="1001178"/>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a:solidFill>
                <a:prstClr val="white"/>
              </a:solidFill>
              <a:latin typeface="Arial"/>
            </a:endParaRPr>
          </a:p>
        </p:txBody>
      </p:sp>
      <p:sp>
        <p:nvSpPr>
          <p:cNvPr id="9" name="textruta 8">
            <a:extLst>
              <a:ext uri="{FF2B5EF4-FFF2-40B4-BE49-F238E27FC236}">
                <a16:creationId xmlns:a16="http://schemas.microsoft.com/office/drawing/2014/main" id="{E450FC81-40E0-1D46-BD5D-3F01C0A94E40}"/>
              </a:ext>
            </a:extLst>
          </p:cNvPr>
          <p:cNvSpPr txBox="1"/>
          <p:nvPr/>
        </p:nvSpPr>
        <p:spPr>
          <a:xfrm>
            <a:off x="1836034" y="690650"/>
            <a:ext cx="4965539" cy="472961"/>
          </a:xfrm>
          <a:prstGeom prst="rect">
            <a:avLst/>
          </a:prstGeom>
          <a:noFill/>
        </p:spPr>
        <p:txBody>
          <a:bodyPr wrap="square" lIns="0" tIns="0" rIns="0" bIns="0" rtlCol="0">
            <a:noAutofit/>
          </a:bodyPr>
          <a:lstStyle/>
          <a:p>
            <a:pPr algn="ctr" defTabSz="685800">
              <a:lnSpc>
                <a:spcPts val="2250"/>
              </a:lnSpc>
            </a:pPr>
            <a:r>
              <a:rPr lang="sv-SE" sz="2400" b="1">
                <a:solidFill>
                  <a:prstClr val="white"/>
                </a:solidFill>
                <a:latin typeface="Arial"/>
                <a:cs typeface="Calibri" panose="020F0502020204030204" pitchFamily="34" charset="0"/>
              </a:rPr>
              <a:t>Vision</a:t>
            </a:r>
          </a:p>
        </p:txBody>
      </p:sp>
      <p:sp>
        <p:nvSpPr>
          <p:cNvPr id="10" name="Rektangulär pratbubbla 9">
            <a:extLst>
              <a:ext uri="{FF2B5EF4-FFF2-40B4-BE49-F238E27FC236}">
                <a16:creationId xmlns:a16="http://schemas.microsoft.com/office/drawing/2014/main" id="{B6F238F2-281D-DF4B-ADA4-53ADD8C3B2D9}"/>
              </a:ext>
            </a:extLst>
          </p:cNvPr>
          <p:cNvSpPr/>
          <p:nvPr/>
        </p:nvSpPr>
        <p:spPr>
          <a:xfrm>
            <a:off x="6022823" y="1537626"/>
            <a:ext cx="1910873" cy="1346201"/>
          </a:xfrm>
          <a:prstGeom prst="wedgeRectCallout">
            <a:avLst>
              <a:gd name="adj1" fmla="val 33722"/>
              <a:gd name="adj2" fmla="val 49837"/>
            </a:avLst>
          </a:pr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ts val="2250"/>
              </a:lnSpc>
            </a:pPr>
            <a:r>
              <a:rPr lang="sv-SE" b="1" dirty="0">
                <a:solidFill>
                  <a:prstClr val="white"/>
                </a:solidFill>
              </a:rPr>
              <a:t>Ett SLU </a:t>
            </a:r>
          </a:p>
          <a:p>
            <a:pPr algn="ctr" defTabSz="685800">
              <a:lnSpc>
                <a:spcPts val="2250"/>
              </a:lnSpc>
            </a:pPr>
            <a:r>
              <a:rPr lang="sv-SE" b="1" dirty="0">
                <a:solidFill>
                  <a:prstClr val="white"/>
                </a:solidFill>
              </a:rPr>
              <a:t>– vi på SLU</a:t>
            </a:r>
          </a:p>
        </p:txBody>
      </p:sp>
      <p:sp>
        <p:nvSpPr>
          <p:cNvPr id="18" name="Rektangulär pratbubbla 17">
            <a:extLst>
              <a:ext uri="{FF2B5EF4-FFF2-40B4-BE49-F238E27FC236}">
                <a16:creationId xmlns:a16="http://schemas.microsoft.com/office/drawing/2014/main" id="{9A53D38A-3AA4-C14A-9D7B-079F6C2430E1}"/>
              </a:ext>
            </a:extLst>
          </p:cNvPr>
          <p:cNvSpPr/>
          <p:nvPr/>
        </p:nvSpPr>
        <p:spPr>
          <a:xfrm>
            <a:off x="981793" y="1537626"/>
            <a:ext cx="2681353" cy="1348046"/>
          </a:xfrm>
          <a:prstGeom prst="wedgeRectCallout">
            <a:avLst>
              <a:gd name="adj1" fmla="val -50031"/>
              <a:gd name="adj2" fmla="val 25625"/>
            </a:avLst>
          </a:prstGeom>
          <a:solidFill>
            <a:schemeClr val="accent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sv-SE" b="1" dirty="0">
                <a:solidFill>
                  <a:prstClr val="white"/>
                </a:solidFill>
              </a:rPr>
              <a:t>SLU:s nästa steg för </a:t>
            </a:r>
          </a:p>
          <a:p>
            <a:pPr algn="ctr" defTabSz="685800"/>
            <a:r>
              <a:rPr lang="sv-SE" b="1" dirty="0">
                <a:solidFill>
                  <a:prstClr val="white"/>
                </a:solidFill>
              </a:rPr>
              <a:t>hållbar utveckling</a:t>
            </a:r>
          </a:p>
        </p:txBody>
      </p:sp>
      <p:sp>
        <p:nvSpPr>
          <p:cNvPr id="19" name="Rektangulär pratbubbla 18">
            <a:extLst>
              <a:ext uri="{FF2B5EF4-FFF2-40B4-BE49-F238E27FC236}">
                <a16:creationId xmlns:a16="http://schemas.microsoft.com/office/drawing/2014/main" id="{739D478F-68AD-2647-9F20-63184E0E325C}"/>
              </a:ext>
            </a:extLst>
          </p:cNvPr>
          <p:cNvSpPr/>
          <p:nvPr/>
        </p:nvSpPr>
        <p:spPr>
          <a:xfrm>
            <a:off x="3732557" y="1537626"/>
            <a:ext cx="2220855" cy="1346201"/>
          </a:xfrm>
          <a:prstGeom prst="wedgeRectCallout">
            <a:avLst>
              <a:gd name="adj1" fmla="val -22981"/>
              <a:gd name="adj2" fmla="val 49474"/>
            </a:avLst>
          </a:prstGeom>
          <a:solidFill>
            <a:schemeClr val="accent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sv-SE" b="1" dirty="0">
                <a:solidFill>
                  <a:prstClr val="white"/>
                </a:solidFill>
              </a:rPr>
              <a:t>SLU och </a:t>
            </a:r>
            <a:r>
              <a:rPr lang="sv-SE" b="1" dirty="0">
                <a:solidFill>
                  <a:schemeClr val="bg1"/>
                </a:solidFill>
                <a:ea typeface="Times New Roman" panose="02020603050405020304" pitchFamily="18" charset="0"/>
                <a:cs typeface="Calibri" panose="020F0502020204030204" pitchFamily="34" charset="0"/>
              </a:rPr>
              <a:t>den datadrivna samtiden och framtiden</a:t>
            </a:r>
            <a:endParaRPr lang="sv-SE" b="1" dirty="0">
              <a:solidFill>
                <a:prstClr val="white"/>
              </a:solidFill>
            </a:endParaRPr>
          </a:p>
        </p:txBody>
      </p:sp>
    </p:spTree>
    <p:extLst>
      <p:ext uri="{BB962C8B-B14F-4D97-AF65-F5344CB8AC3E}">
        <p14:creationId xmlns:p14="http://schemas.microsoft.com/office/powerpoint/2010/main" val="1616261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7E77E9A2-8D23-4F43-6769-74B6A2FF7D8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B4FA9A9-C435-4240-566A-338D0E95FB4A}"/>
              </a:ext>
            </a:extLst>
          </p:cNvPr>
          <p:cNvSpPr>
            <a:spLocks noGrp="1"/>
          </p:cNvSpPr>
          <p:nvPr>
            <p:ph type="ctrTitle"/>
          </p:nvPr>
        </p:nvSpPr>
        <p:spPr>
          <a:xfrm>
            <a:off x="1143000" y="1064508"/>
            <a:ext cx="6858000" cy="1790700"/>
          </a:xfrm>
        </p:spPr>
        <p:txBody>
          <a:bodyPr/>
          <a:lstStyle/>
          <a:p>
            <a:r>
              <a:rPr lang="sv-SE" sz="3600" dirty="0"/>
              <a:t>SLU:s strategi 2026-2030</a:t>
            </a:r>
          </a:p>
        </p:txBody>
      </p:sp>
      <p:sp>
        <p:nvSpPr>
          <p:cNvPr id="3" name="Underrubrik 2">
            <a:extLst>
              <a:ext uri="{FF2B5EF4-FFF2-40B4-BE49-F238E27FC236}">
                <a16:creationId xmlns:a16="http://schemas.microsoft.com/office/drawing/2014/main" id="{A6248B77-2452-489E-481A-DCE86999A488}"/>
              </a:ext>
            </a:extLst>
          </p:cNvPr>
          <p:cNvSpPr>
            <a:spLocks noGrp="1"/>
          </p:cNvSpPr>
          <p:nvPr>
            <p:ph type="subTitle" idx="4294967295"/>
          </p:nvPr>
        </p:nvSpPr>
        <p:spPr>
          <a:xfrm>
            <a:off x="1985319" y="2430552"/>
            <a:ext cx="5725297" cy="1224756"/>
          </a:xfrm>
        </p:spPr>
        <p:txBody>
          <a:bodyPr/>
          <a:lstStyle/>
          <a:p>
            <a:r>
              <a:rPr lang="sv-SE">
                <a:solidFill>
                  <a:schemeClr val="bg1">
                    <a:lumMod val="50000"/>
                  </a:schemeClr>
                </a:solidFill>
              </a:rPr>
              <a:t>Presentation av strategins tre områden</a:t>
            </a:r>
          </a:p>
          <a:p>
            <a:r>
              <a:rPr lang="sv-SE">
                <a:solidFill>
                  <a:schemeClr val="bg1">
                    <a:lumMod val="50000"/>
                  </a:schemeClr>
                </a:solidFill>
              </a:rPr>
              <a:t>Strategin igår och nästa steg framåt</a:t>
            </a:r>
          </a:p>
          <a:p>
            <a:r>
              <a:rPr lang="sv-SE">
                <a:solidFill>
                  <a:schemeClr val="accent2">
                    <a:lumMod val="60000"/>
                    <a:lumOff val="40000"/>
                  </a:schemeClr>
                </a:solidFill>
              </a:rPr>
              <a:t>Diskussion</a:t>
            </a:r>
          </a:p>
        </p:txBody>
      </p:sp>
    </p:spTree>
    <p:extLst>
      <p:ext uri="{BB962C8B-B14F-4D97-AF65-F5344CB8AC3E}">
        <p14:creationId xmlns:p14="http://schemas.microsoft.com/office/powerpoint/2010/main" val="2906878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66385-0B8E-76A7-1039-8663F616EE48}"/>
            </a:ext>
          </a:extLst>
        </p:cNvPr>
        <p:cNvGrpSpPr/>
        <p:nvPr/>
      </p:nvGrpSpPr>
      <p:grpSpPr>
        <a:xfrm>
          <a:off x="0" y="0"/>
          <a:ext cx="0" cy="0"/>
          <a:chOff x="0" y="0"/>
          <a:chExt cx="0" cy="0"/>
        </a:xfrm>
      </p:grpSpPr>
      <p:sp>
        <p:nvSpPr>
          <p:cNvPr id="8" name="Rektangel 7">
            <a:extLst>
              <a:ext uri="{FF2B5EF4-FFF2-40B4-BE49-F238E27FC236}">
                <a16:creationId xmlns:a16="http://schemas.microsoft.com/office/drawing/2014/main" id="{B08EB660-F009-FE4E-AF59-7D9EDF56C486}"/>
              </a:ext>
            </a:extLst>
          </p:cNvPr>
          <p:cNvSpPr/>
          <p:nvPr/>
        </p:nvSpPr>
        <p:spPr>
          <a:xfrm>
            <a:off x="217642" y="1041991"/>
            <a:ext cx="4183564" cy="3353704"/>
          </a:xfrm>
          <a:prstGeom prst="rect">
            <a:avLst/>
          </a:prstGeom>
          <a:solidFill>
            <a:schemeClr val="accent2">
              <a:lumMod val="50000"/>
              <a:alpha val="766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Rektangel 8">
            <a:extLst>
              <a:ext uri="{FF2B5EF4-FFF2-40B4-BE49-F238E27FC236}">
                <a16:creationId xmlns:a16="http://schemas.microsoft.com/office/drawing/2014/main" id="{5CC75FD3-27B4-107F-9DD3-D4D3DAD57073}"/>
              </a:ext>
            </a:extLst>
          </p:cNvPr>
          <p:cNvSpPr/>
          <p:nvPr/>
        </p:nvSpPr>
        <p:spPr>
          <a:xfrm>
            <a:off x="4644228" y="1044339"/>
            <a:ext cx="4312163" cy="3353704"/>
          </a:xfrm>
          <a:prstGeom prst="rect">
            <a:avLst/>
          </a:prstGeom>
          <a:solidFill>
            <a:schemeClr val="accent5">
              <a:lumMod val="50000"/>
              <a:alpha val="7596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CC29C2DC-B7E5-ABC7-93BC-E5C5926106FB}"/>
              </a:ext>
            </a:extLst>
          </p:cNvPr>
          <p:cNvSpPr>
            <a:spLocks noGrp="1"/>
          </p:cNvSpPr>
          <p:nvPr>
            <p:ph type="title"/>
          </p:nvPr>
        </p:nvSpPr>
        <p:spPr>
          <a:xfrm>
            <a:off x="405746" y="1209558"/>
            <a:ext cx="2236998" cy="660148"/>
          </a:xfrm>
        </p:spPr>
        <p:txBody>
          <a:bodyPr/>
          <a:lstStyle/>
          <a:p>
            <a:r>
              <a:rPr lang="sv-SE"/>
              <a:t>Strategin är</a:t>
            </a:r>
          </a:p>
        </p:txBody>
      </p:sp>
      <p:sp>
        <p:nvSpPr>
          <p:cNvPr id="3" name="Platshållare för innehåll 2">
            <a:extLst>
              <a:ext uri="{FF2B5EF4-FFF2-40B4-BE49-F238E27FC236}">
                <a16:creationId xmlns:a16="http://schemas.microsoft.com/office/drawing/2014/main" id="{56C0AFF2-13D4-D891-6356-2DAAE3EFE992}"/>
              </a:ext>
            </a:extLst>
          </p:cNvPr>
          <p:cNvSpPr>
            <a:spLocks noGrp="1"/>
          </p:cNvSpPr>
          <p:nvPr>
            <p:ph idx="1"/>
          </p:nvPr>
        </p:nvSpPr>
        <p:spPr>
          <a:xfrm>
            <a:off x="391525" y="2077502"/>
            <a:ext cx="3433500" cy="2224042"/>
          </a:xfrm>
        </p:spPr>
        <p:txBody>
          <a:bodyPr/>
          <a:lstStyle/>
          <a:p>
            <a:pPr marL="342900" indent="-342900">
              <a:lnSpc>
                <a:spcPct val="100000"/>
              </a:lnSpc>
              <a:spcBef>
                <a:spcPts val="0"/>
              </a:spcBef>
              <a:spcAft>
                <a:spcPts val="600"/>
              </a:spcAft>
            </a:pPr>
            <a:r>
              <a:rPr lang="sv-SE" sz="1800" dirty="0"/>
              <a:t>en riktning och inspiration</a:t>
            </a:r>
          </a:p>
          <a:p>
            <a:pPr marL="342900" indent="-342900">
              <a:lnSpc>
                <a:spcPct val="100000"/>
              </a:lnSpc>
              <a:spcBef>
                <a:spcPts val="0"/>
              </a:spcBef>
              <a:spcAft>
                <a:spcPts val="600"/>
              </a:spcAft>
            </a:pPr>
            <a:r>
              <a:rPr lang="sv-SE" sz="1800" dirty="0"/>
              <a:t>ett underlag för prioriteringar </a:t>
            </a:r>
            <a:br>
              <a:rPr lang="sv-SE" sz="1800" dirty="0"/>
            </a:br>
            <a:r>
              <a:rPr lang="sv-SE" sz="1800" dirty="0"/>
              <a:t>och beslut</a:t>
            </a:r>
          </a:p>
          <a:p>
            <a:pPr marL="342900" indent="-342900">
              <a:lnSpc>
                <a:spcPct val="100000"/>
              </a:lnSpc>
              <a:spcBef>
                <a:spcPts val="0"/>
              </a:spcBef>
              <a:spcAft>
                <a:spcPts val="600"/>
              </a:spcAft>
            </a:pPr>
            <a:r>
              <a:rPr lang="sv-SE" sz="1800" dirty="0"/>
              <a:t>ett stöd för dialog i lednings-/ och arbetsgrupper samt våra institutioner.</a:t>
            </a:r>
          </a:p>
          <a:p>
            <a:pPr marL="0" indent="0">
              <a:lnSpc>
                <a:spcPct val="100000"/>
              </a:lnSpc>
              <a:buNone/>
            </a:pPr>
            <a:endParaRPr lang="sv-SE"/>
          </a:p>
        </p:txBody>
      </p:sp>
      <p:sp>
        <p:nvSpPr>
          <p:cNvPr id="4" name="Platshållare för innehåll 2">
            <a:extLst>
              <a:ext uri="{FF2B5EF4-FFF2-40B4-BE49-F238E27FC236}">
                <a16:creationId xmlns:a16="http://schemas.microsoft.com/office/drawing/2014/main" id="{F4553B66-9BCA-C956-0B7E-852C9C626E20}"/>
              </a:ext>
            </a:extLst>
          </p:cNvPr>
          <p:cNvSpPr txBox="1">
            <a:spLocks/>
          </p:cNvSpPr>
          <p:nvPr/>
        </p:nvSpPr>
        <p:spPr>
          <a:xfrm>
            <a:off x="4827289" y="2077502"/>
            <a:ext cx="3743602" cy="2224042"/>
          </a:xfrm>
          <a:prstGeom prst="rect">
            <a:avLst/>
          </a:prstGeom>
        </p:spPr>
        <p:txBody>
          <a:bodyPr vert="horz" lIns="0" tIns="0" rIns="0" bIns="0" rtlCol="0">
            <a:noAutofit/>
          </a:bodyPr>
          <a:lstStyle>
            <a:lvl1pPr marL="171450" indent="-171450" algn="l" defTabSz="685800" rtl="0" eaLnBrk="1" latinLnBrk="0" hangingPunct="1">
              <a:lnSpc>
                <a:spcPct val="150000"/>
              </a:lnSpc>
              <a:spcBef>
                <a:spcPts val="750"/>
              </a:spcBef>
              <a:buSzPct val="90000"/>
              <a:buFont typeface="Arial" panose="020B0604020202020204" pitchFamily="34" charset="0"/>
              <a:buChar char="•"/>
              <a:defRPr sz="2000" kern="1200">
                <a:solidFill>
                  <a:schemeClr val="bg1"/>
                </a:solidFill>
                <a:latin typeface="+mn-lt"/>
                <a:ea typeface="+mn-ea"/>
                <a:cs typeface="+mn-cs"/>
              </a:defRPr>
            </a:lvl1pPr>
            <a:lvl2pPr marL="351235" indent="-164306" algn="l" defTabSz="685800" rtl="0" eaLnBrk="1" latinLnBrk="0" hangingPunct="1">
              <a:lnSpc>
                <a:spcPct val="150000"/>
              </a:lnSpc>
              <a:spcBef>
                <a:spcPts val="225"/>
              </a:spcBef>
              <a:buSzPct val="90000"/>
              <a:buFont typeface="Arial" panose="020B0604020202020204" pitchFamily="34" charset="0"/>
              <a:buChar char="–"/>
              <a:defRPr sz="2000" kern="1200">
                <a:solidFill>
                  <a:schemeClr val="bg1"/>
                </a:solidFill>
                <a:latin typeface="+mn-lt"/>
                <a:ea typeface="+mn-ea"/>
                <a:cs typeface="+mn-cs"/>
              </a:defRPr>
            </a:lvl2pPr>
            <a:lvl3pPr marL="351235" indent="-164306" algn="l" defTabSz="685800" rtl="0" eaLnBrk="1" latinLnBrk="0" hangingPunct="1">
              <a:lnSpc>
                <a:spcPct val="150000"/>
              </a:lnSpc>
              <a:spcBef>
                <a:spcPts val="225"/>
              </a:spcBef>
              <a:buSzPct val="90000"/>
              <a:buFont typeface="Arial" panose="020B0604020202020204" pitchFamily="34" charset="0"/>
              <a:buChar char="–"/>
              <a:defRPr sz="2000" kern="1200">
                <a:solidFill>
                  <a:schemeClr val="bg1"/>
                </a:solidFill>
                <a:latin typeface="+mn-lt"/>
                <a:ea typeface="+mn-ea"/>
                <a:cs typeface="+mn-cs"/>
              </a:defRPr>
            </a:lvl3pPr>
            <a:lvl4pPr marL="351235" indent="-164306" algn="l" defTabSz="685800" rtl="0" eaLnBrk="1" latinLnBrk="0" hangingPunct="1">
              <a:lnSpc>
                <a:spcPct val="150000"/>
              </a:lnSpc>
              <a:spcBef>
                <a:spcPts val="225"/>
              </a:spcBef>
              <a:buSzPct val="90000"/>
              <a:buFont typeface="Arial" panose="020B0604020202020204" pitchFamily="34" charset="0"/>
              <a:buChar char="–"/>
              <a:defRPr sz="2000" kern="1200">
                <a:solidFill>
                  <a:schemeClr val="bg1"/>
                </a:solidFill>
                <a:latin typeface="+mn-lt"/>
                <a:ea typeface="+mn-ea"/>
                <a:cs typeface="+mn-cs"/>
              </a:defRPr>
            </a:lvl4pPr>
            <a:lvl5pPr marL="351235" indent="-164306" algn="l" defTabSz="685800" rtl="0" eaLnBrk="1" latinLnBrk="0" hangingPunct="1">
              <a:lnSpc>
                <a:spcPct val="150000"/>
              </a:lnSpc>
              <a:spcBef>
                <a:spcPts val="225"/>
              </a:spcBef>
              <a:buSzPct val="90000"/>
              <a:buFont typeface="Arial" panose="020B0604020202020204" pitchFamily="34" charset="0"/>
              <a:buChar char="–"/>
              <a:defRPr sz="20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lnSpc>
                <a:spcPct val="100000"/>
              </a:lnSpc>
              <a:spcBef>
                <a:spcPts val="0"/>
              </a:spcBef>
              <a:spcAft>
                <a:spcPts val="600"/>
              </a:spcAft>
            </a:pPr>
            <a:r>
              <a:rPr lang="sv-SE" sz="1800" dirty="0"/>
              <a:t>en checklista med åtgärder som ska genomföras</a:t>
            </a:r>
          </a:p>
          <a:p>
            <a:pPr marL="342900" indent="-342900">
              <a:lnSpc>
                <a:spcPct val="100000"/>
              </a:lnSpc>
              <a:spcBef>
                <a:spcPts val="0"/>
              </a:spcBef>
              <a:spcAft>
                <a:spcPts val="600"/>
              </a:spcAft>
            </a:pPr>
            <a:r>
              <a:rPr lang="sv-SE" sz="1800" dirty="0"/>
              <a:t>en handlingsplan för varje verksamhet</a:t>
            </a:r>
          </a:p>
          <a:p>
            <a:pPr marL="342900" indent="-342900">
              <a:lnSpc>
                <a:spcPct val="100000"/>
              </a:lnSpc>
              <a:spcBef>
                <a:spcPts val="0"/>
              </a:spcBef>
              <a:spcAft>
                <a:spcPts val="600"/>
              </a:spcAft>
            </a:pPr>
            <a:r>
              <a:rPr lang="sv-SE" sz="1800" dirty="0"/>
              <a:t>ett krav på att alla gör samma sak på samma sätt.</a:t>
            </a:r>
          </a:p>
          <a:p>
            <a:pPr marL="0" indent="0">
              <a:lnSpc>
                <a:spcPct val="100000"/>
              </a:lnSpc>
              <a:buFont typeface="Arial" panose="020B0604020202020204" pitchFamily="34" charset="0"/>
              <a:buNone/>
            </a:pPr>
            <a:endParaRPr lang="sv-SE"/>
          </a:p>
        </p:txBody>
      </p:sp>
      <p:sp>
        <p:nvSpPr>
          <p:cNvPr id="5" name="Rubrik 1">
            <a:extLst>
              <a:ext uri="{FF2B5EF4-FFF2-40B4-BE49-F238E27FC236}">
                <a16:creationId xmlns:a16="http://schemas.microsoft.com/office/drawing/2014/main" id="{D459FBB5-54B4-516D-ADFC-46B52830A4EC}"/>
              </a:ext>
            </a:extLst>
          </p:cNvPr>
          <p:cNvSpPr txBox="1">
            <a:spLocks/>
          </p:cNvSpPr>
          <p:nvPr/>
        </p:nvSpPr>
        <p:spPr>
          <a:xfrm>
            <a:off x="4821438" y="1209558"/>
            <a:ext cx="3350703" cy="660148"/>
          </a:xfrm>
          <a:prstGeom prst="rect">
            <a:avLst/>
          </a:prstGeom>
        </p:spPr>
        <p:txBody>
          <a:bodyPr vert="horz" lIns="0" tIns="0" rIns="0" bIns="0" rtlCol="0" anchor="b" anchorCtr="0">
            <a:noAutofit/>
          </a:bodyPr>
          <a:lstStyle>
            <a:lvl1pPr algn="l" defTabSz="685800" rtl="0" eaLnBrk="1" latinLnBrk="0" hangingPunct="1">
              <a:lnSpc>
                <a:spcPts val="2700"/>
              </a:lnSpc>
              <a:spcBef>
                <a:spcPct val="0"/>
              </a:spcBef>
              <a:buNone/>
              <a:defRPr sz="2800" b="1" kern="1200">
                <a:solidFill>
                  <a:schemeClr val="bg1"/>
                </a:solidFill>
                <a:latin typeface="+mj-lt"/>
                <a:ea typeface="+mj-ea"/>
                <a:cs typeface="+mj-cs"/>
              </a:defRPr>
            </a:lvl1pPr>
          </a:lstStyle>
          <a:p>
            <a:r>
              <a:rPr lang="sv-SE"/>
              <a:t>Strategin är INTE</a:t>
            </a:r>
          </a:p>
        </p:txBody>
      </p:sp>
      <p:sp>
        <p:nvSpPr>
          <p:cNvPr id="7" name="textruta 6">
            <a:extLst>
              <a:ext uri="{FF2B5EF4-FFF2-40B4-BE49-F238E27FC236}">
                <a16:creationId xmlns:a16="http://schemas.microsoft.com/office/drawing/2014/main" id="{A0FB4B3D-42DA-89D2-6CE9-51B0F7FAE6F7}"/>
              </a:ext>
            </a:extLst>
          </p:cNvPr>
          <p:cNvSpPr txBox="1"/>
          <p:nvPr/>
        </p:nvSpPr>
        <p:spPr>
          <a:xfrm>
            <a:off x="5314950" y="1706336"/>
            <a:ext cx="0" cy="0"/>
          </a:xfrm>
          <a:prstGeom prst="rect">
            <a:avLst/>
          </a:prstGeom>
          <a:noFill/>
        </p:spPr>
        <p:txBody>
          <a:bodyPr wrap="none" lIns="0" tIns="0" rIns="0" bIns="0" rtlCol="0">
            <a:noAutofit/>
          </a:bodyPr>
          <a:lstStyle/>
          <a:p>
            <a:pPr algn="l">
              <a:lnSpc>
                <a:spcPts val="3000"/>
              </a:lnSpc>
            </a:pPr>
            <a:endParaRPr lang="sv-SE" sz="2400"/>
          </a:p>
        </p:txBody>
      </p:sp>
      <p:sp>
        <p:nvSpPr>
          <p:cNvPr id="16" name="Multiplikation 15">
            <a:extLst>
              <a:ext uri="{FF2B5EF4-FFF2-40B4-BE49-F238E27FC236}">
                <a16:creationId xmlns:a16="http://schemas.microsoft.com/office/drawing/2014/main" id="{2B8C1F28-BE70-0C00-B306-1406BF219788}"/>
              </a:ext>
            </a:extLst>
          </p:cNvPr>
          <p:cNvSpPr/>
          <p:nvPr/>
        </p:nvSpPr>
        <p:spPr>
          <a:xfrm>
            <a:off x="8315935" y="1211313"/>
            <a:ext cx="514140" cy="51414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8" name="5-udd 17">
            <a:extLst>
              <a:ext uri="{FF2B5EF4-FFF2-40B4-BE49-F238E27FC236}">
                <a16:creationId xmlns:a16="http://schemas.microsoft.com/office/drawing/2014/main" id="{A7F1C27C-C478-1618-A503-63C4496ED362}"/>
              </a:ext>
            </a:extLst>
          </p:cNvPr>
          <p:cNvSpPr/>
          <p:nvPr/>
        </p:nvSpPr>
        <p:spPr>
          <a:xfrm>
            <a:off x="3734505" y="1167026"/>
            <a:ext cx="514140" cy="514140"/>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Tree>
    <p:extLst>
      <p:ext uri="{BB962C8B-B14F-4D97-AF65-F5344CB8AC3E}">
        <p14:creationId xmlns:p14="http://schemas.microsoft.com/office/powerpoint/2010/main" val="373286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F4F7DFB5-89BC-1842-9C22-B66411123670}"/>
              </a:ext>
            </a:extLst>
          </p:cNvPr>
          <p:cNvSpPr/>
          <p:nvPr/>
        </p:nvSpPr>
        <p:spPr>
          <a:xfrm>
            <a:off x="0" y="0"/>
            <a:ext cx="9144000" cy="51435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a:solidFill>
                <a:prstClr val="white"/>
              </a:solidFill>
              <a:latin typeface="Arial"/>
            </a:endParaRPr>
          </a:p>
        </p:txBody>
      </p:sp>
      <p:sp>
        <p:nvSpPr>
          <p:cNvPr id="15" name="textruta 14">
            <a:extLst>
              <a:ext uri="{FF2B5EF4-FFF2-40B4-BE49-F238E27FC236}">
                <a16:creationId xmlns:a16="http://schemas.microsoft.com/office/drawing/2014/main" id="{78EC7C7C-B19B-8749-A2E6-32FC39B5B586}"/>
              </a:ext>
            </a:extLst>
          </p:cNvPr>
          <p:cNvSpPr txBox="1"/>
          <p:nvPr/>
        </p:nvSpPr>
        <p:spPr>
          <a:xfrm>
            <a:off x="1138659" y="1148930"/>
            <a:ext cx="6866681" cy="2845640"/>
          </a:xfrm>
          <a:prstGeom prst="rect">
            <a:avLst/>
          </a:prstGeom>
          <a:noFill/>
        </p:spPr>
        <p:txBody>
          <a:bodyPr wrap="square" lIns="0" tIns="0" rIns="0" bIns="0" rtlCol="0">
            <a:noAutofit/>
          </a:bodyPr>
          <a:lstStyle/>
          <a:p>
            <a:pPr algn="ctr" defTabSz="685800">
              <a:lnSpc>
                <a:spcPct val="150000"/>
              </a:lnSpc>
            </a:pPr>
            <a:r>
              <a:rPr lang="sv-SE" sz="3600" b="1" dirty="0">
                <a:solidFill>
                  <a:prstClr val="white"/>
                </a:solidFill>
                <a:latin typeface="Arial"/>
                <a:cs typeface="Calibri" panose="020F0502020204030204" pitchFamily="34" charset="0"/>
              </a:rPr>
              <a:t>Vår verksamhetsidé</a:t>
            </a:r>
            <a:endParaRPr lang="sv-SE" sz="3600" dirty="0">
              <a:solidFill>
                <a:prstClr val="white"/>
              </a:solidFill>
              <a:latin typeface="Arial"/>
            </a:endParaRPr>
          </a:p>
          <a:p>
            <a:pPr algn="ctr" defTabSz="685800">
              <a:lnSpc>
                <a:spcPts val="2600"/>
              </a:lnSpc>
            </a:pPr>
            <a:r>
              <a:rPr lang="sv-SE" sz="2000">
                <a:solidFill>
                  <a:prstClr val="white"/>
                </a:solidFill>
                <a:latin typeface="Arial"/>
              </a:rPr>
              <a:t>Vi bedriver forskning, utbildning och miljöanalys </a:t>
            </a:r>
            <a:endParaRPr lang="sv-SE" sz="2000" dirty="0">
              <a:solidFill>
                <a:prstClr val="white"/>
              </a:solidFill>
              <a:latin typeface="Arial"/>
            </a:endParaRPr>
          </a:p>
          <a:p>
            <a:pPr algn="ctr" defTabSz="685800">
              <a:lnSpc>
                <a:spcPts val="2600"/>
              </a:lnSpc>
            </a:pPr>
            <a:r>
              <a:rPr lang="sv-SE" sz="2000">
                <a:solidFill>
                  <a:prstClr val="white"/>
                </a:solidFill>
                <a:latin typeface="Arial"/>
              </a:rPr>
              <a:t>i samverkan med omgivande samhälle.</a:t>
            </a:r>
            <a:endParaRPr lang="sv-SE" sz="2000" dirty="0">
              <a:solidFill>
                <a:prstClr val="white"/>
              </a:solidFill>
              <a:latin typeface="Arial"/>
            </a:endParaRPr>
          </a:p>
          <a:p>
            <a:pPr algn="ctr" defTabSz="685800">
              <a:lnSpc>
                <a:spcPts val="2600"/>
              </a:lnSpc>
            </a:pPr>
            <a:endParaRPr lang="sv-SE" sz="2000" dirty="0">
              <a:solidFill>
                <a:prstClr val="white"/>
              </a:solidFill>
              <a:latin typeface="Arial"/>
            </a:endParaRPr>
          </a:p>
          <a:p>
            <a:pPr algn="ctr" defTabSz="685800">
              <a:lnSpc>
                <a:spcPts val="2600"/>
              </a:lnSpc>
            </a:pPr>
            <a:r>
              <a:rPr lang="sv-SE" sz="2000">
                <a:solidFill>
                  <a:prstClr val="white"/>
                </a:solidFill>
                <a:latin typeface="Arial"/>
              </a:rPr>
              <a:t>Genom vårt fokus på samspelen mellan människa, djur </a:t>
            </a:r>
            <a:endParaRPr lang="sv-SE" sz="2000" dirty="0">
              <a:solidFill>
                <a:prstClr val="white"/>
              </a:solidFill>
              <a:latin typeface="Arial"/>
            </a:endParaRPr>
          </a:p>
          <a:p>
            <a:pPr algn="ctr" defTabSz="685800">
              <a:lnSpc>
                <a:spcPts val="2600"/>
              </a:lnSpc>
            </a:pPr>
            <a:r>
              <a:rPr lang="sv-SE" sz="2000">
                <a:solidFill>
                  <a:prstClr val="white"/>
                </a:solidFill>
                <a:latin typeface="Arial"/>
              </a:rPr>
              <a:t>och ekosystem och ett ansvarsfullt brukande av naturresurserna bidrar vi till en hållbar samhällsutveckling och goda livsvillkor på vår planet.</a:t>
            </a:r>
            <a:endParaRPr lang="sv-SE" sz="2000" dirty="0">
              <a:solidFill>
                <a:prstClr val="white"/>
              </a:solidFill>
              <a:latin typeface="Arial"/>
            </a:endParaRPr>
          </a:p>
        </p:txBody>
      </p:sp>
      <p:grpSp>
        <p:nvGrpSpPr>
          <p:cNvPr id="2" name="Grupp 1">
            <a:extLst>
              <a:ext uri="{FF2B5EF4-FFF2-40B4-BE49-F238E27FC236}">
                <a16:creationId xmlns:a16="http://schemas.microsoft.com/office/drawing/2014/main" id="{5423E52B-0D40-40F6-7832-E84097FC1003}"/>
              </a:ext>
            </a:extLst>
          </p:cNvPr>
          <p:cNvGrpSpPr/>
          <p:nvPr/>
        </p:nvGrpSpPr>
        <p:grpSpPr>
          <a:xfrm>
            <a:off x="195262" y="194072"/>
            <a:ext cx="377429" cy="379809"/>
            <a:chOff x="260350" y="258763"/>
            <a:chExt cx="503238" cy="506412"/>
          </a:xfrm>
        </p:grpSpPr>
        <p:sp>
          <p:nvSpPr>
            <p:cNvPr id="3" name="Freeform 5">
              <a:extLst>
                <a:ext uri="{FF2B5EF4-FFF2-40B4-BE49-F238E27FC236}">
                  <a16:creationId xmlns:a16="http://schemas.microsoft.com/office/drawing/2014/main" id="{FE656925-CF34-B239-60EA-1059B33AFDC1}"/>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4" name="Freeform 6">
              <a:extLst>
                <a:ext uri="{FF2B5EF4-FFF2-40B4-BE49-F238E27FC236}">
                  <a16:creationId xmlns:a16="http://schemas.microsoft.com/office/drawing/2014/main" id="{0E020DB4-482E-9BA1-A9E7-CB955DB4700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5" name="Freeform 7">
              <a:extLst>
                <a:ext uri="{FF2B5EF4-FFF2-40B4-BE49-F238E27FC236}">
                  <a16:creationId xmlns:a16="http://schemas.microsoft.com/office/drawing/2014/main" id="{3A2D3B18-6711-93C7-D863-12834C145D29}"/>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6" name="Freeform 8">
              <a:extLst>
                <a:ext uri="{FF2B5EF4-FFF2-40B4-BE49-F238E27FC236}">
                  <a16:creationId xmlns:a16="http://schemas.microsoft.com/office/drawing/2014/main" id="{F4DD2B12-0D08-7EC7-CB90-44213C41433D}"/>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7" name="Freeform 9">
              <a:extLst>
                <a:ext uri="{FF2B5EF4-FFF2-40B4-BE49-F238E27FC236}">
                  <a16:creationId xmlns:a16="http://schemas.microsoft.com/office/drawing/2014/main" id="{EF285B9E-EB1D-FB0C-A4D8-F7B2603FD590}"/>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Tree>
    <p:extLst>
      <p:ext uri="{BB962C8B-B14F-4D97-AF65-F5344CB8AC3E}">
        <p14:creationId xmlns:p14="http://schemas.microsoft.com/office/powerpoint/2010/main" val="3190057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14B66-16F9-C0AD-37C2-C8FFCC2010CE}"/>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868ACA8F-4BCF-67C2-369D-A653E2F8E856}"/>
              </a:ext>
            </a:extLst>
          </p:cNvPr>
          <p:cNvSpPr/>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sv-SE">
              <a:solidFill>
                <a:prstClr val="white"/>
              </a:solidFill>
              <a:latin typeface="Arial"/>
            </a:endParaRPr>
          </a:p>
        </p:txBody>
      </p:sp>
      <p:sp>
        <p:nvSpPr>
          <p:cNvPr id="4" name="textruta 3">
            <a:extLst>
              <a:ext uri="{FF2B5EF4-FFF2-40B4-BE49-F238E27FC236}">
                <a16:creationId xmlns:a16="http://schemas.microsoft.com/office/drawing/2014/main" id="{939F77DD-B6F4-6D71-831F-7857DB09D4AB}"/>
              </a:ext>
            </a:extLst>
          </p:cNvPr>
          <p:cNvSpPr txBox="1"/>
          <p:nvPr/>
        </p:nvSpPr>
        <p:spPr>
          <a:xfrm>
            <a:off x="2000057" y="1791416"/>
            <a:ext cx="5143886" cy="1560667"/>
          </a:xfrm>
          <a:prstGeom prst="rect">
            <a:avLst/>
          </a:prstGeom>
          <a:noFill/>
        </p:spPr>
        <p:txBody>
          <a:bodyPr wrap="square" lIns="0" tIns="0" rIns="0" bIns="0" rtlCol="0">
            <a:noAutofit/>
          </a:bodyPr>
          <a:lstStyle/>
          <a:p>
            <a:pPr algn="ctr" defTabSz="685800">
              <a:lnSpc>
                <a:spcPts val="2250"/>
              </a:lnSpc>
            </a:pPr>
            <a:r>
              <a:rPr lang="sv-SE" sz="3600" b="1" dirty="0">
                <a:solidFill>
                  <a:prstClr val="white"/>
                </a:solidFill>
                <a:latin typeface="Arial"/>
                <a:cs typeface="Calibri" panose="020F0502020204030204" pitchFamily="34" charset="0"/>
              </a:rPr>
              <a:t>Vår vision</a:t>
            </a:r>
          </a:p>
          <a:p>
            <a:pPr algn="ctr" defTabSz="685800">
              <a:lnSpc>
                <a:spcPts val="2250"/>
              </a:lnSpc>
            </a:pPr>
            <a:endParaRPr lang="sv-SE" sz="2000">
              <a:solidFill>
                <a:prstClr val="white"/>
              </a:solidFill>
              <a:latin typeface="Arial"/>
              <a:cs typeface="Calibri" panose="020F0502020204030204" pitchFamily="34" charset="0"/>
            </a:endParaRPr>
          </a:p>
          <a:p>
            <a:pPr algn="ctr" defTabSz="685800">
              <a:lnSpc>
                <a:spcPts val="2600"/>
              </a:lnSpc>
            </a:pPr>
            <a:r>
              <a:rPr lang="en-SE" sz="2000">
                <a:solidFill>
                  <a:prstClr val="white"/>
                </a:solidFill>
                <a:latin typeface="Arial"/>
                <a:cs typeface="Calibri" panose="020F0502020204030204" pitchFamily="34" charset="0"/>
              </a:rPr>
              <a:t>SLU har en nyckelroll </a:t>
            </a:r>
            <a:r>
              <a:rPr lang="en-GB" sz="2000" dirty="0">
                <a:solidFill>
                  <a:prstClr val="white"/>
                </a:solidFill>
                <a:latin typeface="Arial"/>
                <a:cs typeface="Calibri" panose="020F0502020204030204" pitchFamily="34" charset="0"/>
              </a:rPr>
              <a:t>i</a:t>
            </a:r>
            <a:r>
              <a:rPr lang="en-SE" sz="2000">
                <a:solidFill>
                  <a:prstClr val="white"/>
                </a:solidFill>
                <a:latin typeface="Arial"/>
                <a:cs typeface="Calibri" panose="020F0502020204030204" pitchFamily="34" charset="0"/>
              </a:rPr>
              <a:t> utvecklingen för hållbart liv, grundad i vetenskap och utbildning</a:t>
            </a:r>
            <a:r>
              <a:rPr lang="sv-SE" sz="2000">
                <a:solidFill>
                  <a:prstClr val="white"/>
                </a:solidFill>
                <a:latin typeface="Arial"/>
                <a:cs typeface="Calibri" panose="020F0502020204030204" pitchFamily="34" charset="0"/>
              </a:rPr>
              <a:t>.</a:t>
            </a:r>
            <a:endParaRPr lang="en-SE" sz="2000" dirty="0">
              <a:solidFill>
                <a:prstClr val="white"/>
              </a:solidFill>
              <a:latin typeface="Arial"/>
              <a:cs typeface="Calibri" panose="020F0502020204030204" pitchFamily="34" charset="0"/>
            </a:endParaRPr>
          </a:p>
        </p:txBody>
      </p:sp>
      <p:grpSp>
        <p:nvGrpSpPr>
          <p:cNvPr id="2" name="Grupp 1">
            <a:extLst>
              <a:ext uri="{FF2B5EF4-FFF2-40B4-BE49-F238E27FC236}">
                <a16:creationId xmlns:a16="http://schemas.microsoft.com/office/drawing/2014/main" id="{EF749E7B-B0EB-9A42-466A-553E66F07A58}"/>
              </a:ext>
            </a:extLst>
          </p:cNvPr>
          <p:cNvGrpSpPr/>
          <p:nvPr/>
        </p:nvGrpSpPr>
        <p:grpSpPr>
          <a:xfrm>
            <a:off x="195262" y="194072"/>
            <a:ext cx="377429" cy="379809"/>
            <a:chOff x="260350" y="258763"/>
            <a:chExt cx="503238" cy="506412"/>
          </a:xfrm>
        </p:grpSpPr>
        <p:sp>
          <p:nvSpPr>
            <p:cNvPr id="5" name="Freeform 5">
              <a:extLst>
                <a:ext uri="{FF2B5EF4-FFF2-40B4-BE49-F238E27FC236}">
                  <a16:creationId xmlns:a16="http://schemas.microsoft.com/office/drawing/2014/main" id="{0D5976CE-501E-953A-C4E7-04337A22BDE8}"/>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6" name="Freeform 6">
              <a:extLst>
                <a:ext uri="{FF2B5EF4-FFF2-40B4-BE49-F238E27FC236}">
                  <a16:creationId xmlns:a16="http://schemas.microsoft.com/office/drawing/2014/main" id="{F847A3BF-F4B7-DF0B-7C89-5D54687BDF38}"/>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7" name="Freeform 7">
              <a:extLst>
                <a:ext uri="{FF2B5EF4-FFF2-40B4-BE49-F238E27FC236}">
                  <a16:creationId xmlns:a16="http://schemas.microsoft.com/office/drawing/2014/main" id="{65AD19A1-5B8B-2BEA-4E91-BA82F86ED2C2}"/>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8" name="Freeform 8">
              <a:extLst>
                <a:ext uri="{FF2B5EF4-FFF2-40B4-BE49-F238E27FC236}">
                  <a16:creationId xmlns:a16="http://schemas.microsoft.com/office/drawing/2014/main" id="{66660830-97B9-41DC-6E9C-9118E347B4BF}"/>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9" name="Freeform 9">
              <a:extLst>
                <a:ext uri="{FF2B5EF4-FFF2-40B4-BE49-F238E27FC236}">
                  <a16:creationId xmlns:a16="http://schemas.microsoft.com/office/drawing/2014/main" id="{31B38C0A-2588-E261-A684-953B2C74124B}"/>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Tree>
    <p:extLst>
      <p:ext uri="{BB962C8B-B14F-4D97-AF65-F5344CB8AC3E}">
        <p14:creationId xmlns:p14="http://schemas.microsoft.com/office/powerpoint/2010/main" val="423894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a:extLst>
            <a:ext uri="{FF2B5EF4-FFF2-40B4-BE49-F238E27FC236}">
              <a16:creationId xmlns:a16="http://schemas.microsoft.com/office/drawing/2014/main" id="{5B831B6C-5649-1B20-2C83-9216F14EAEAB}"/>
            </a:ext>
          </a:extLst>
        </p:cNvPr>
        <p:cNvGrpSpPr/>
        <p:nvPr/>
      </p:nvGrpSpPr>
      <p:grpSpPr>
        <a:xfrm>
          <a:off x="0" y="0"/>
          <a:ext cx="0" cy="0"/>
          <a:chOff x="0" y="0"/>
          <a:chExt cx="0" cy="0"/>
        </a:xfrm>
      </p:grpSpPr>
      <p:pic>
        <p:nvPicPr>
          <p:cNvPr id="13" name="Bildobjekt 12">
            <a:extLst>
              <a:ext uri="{FF2B5EF4-FFF2-40B4-BE49-F238E27FC236}">
                <a16:creationId xmlns:a16="http://schemas.microsoft.com/office/drawing/2014/main" id="{19476BE4-4FC3-FB3A-43B6-D906A1F99E90}"/>
              </a:ext>
            </a:extLst>
          </p:cNvPr>
          <p:cNvPicPr>
            <a:picLocks noChangeAspect="1"/>
          </p:cNvPicPr>
          <p:nvPr/>
        </p:nvPicPr>
        <p:blipFill>
          <a:blip r:embed="rId3" cstate="email">
            <a:alphaModFix amt="72000"/>
            <a:duotone>
              <a:schemeClr val="accent2">
                <a:shade val="45000"/>
                <a:satMod val="135000"/>
              </a:schemeClr>
              <a:prstClr val="white"/>
            </a:duotone>
            <a:extLst>
              <a:ext uri="{BEBA8EAE-BF5A-486C-A8C5-ECC9F3942E4B}">
                <a14:imgProps xmlns:a14="http://schemas.microsoft.com/office/drawing/2010/main">
                  <a14:imgLayer r:embed="rId4">
                    <a14:imgEffect>
                      <a14:sharpenSoften amount="41000"/>
                    </a14:imgEffect>
                    <a14:imgEffect>
                      <a14:brightnessContrast bright="-18000"/>
                    </a14:imgEffect>
                  </a14:imgLayer>
                </a14:imgProps>
              </a:ex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
        <p:nvSpPr>
          <p:cNvPr id="6" name="textruta 5">
            <a:extLst>
              <a:ext uri="{FF2B5EF4-FFF2-40B4-BE49-F238E27FC236}">
                <a16:creationId xmlns:a16="http://schemas.microsoft.com/office/drawing/2014/main" id="{321CD17F-8E9E-A905-C24D-0F8805136ACA}"/>
              </a:ext>
            </a:extLst>
          </p:cNvPr>
          <p:cNvSpPr txBox="1"/>
          <p:nvPr/>
        </p:nvSpPr>
        <p:spPr>
          <a:xfrm>
            <a:off x="179882" y="4714407"/>
            <a:ext cx="2480872" cy="344773"/>
          </a:xfrm>
          <a:prstGeom prst="rect">
            <a:avLst/>
          </a:prstGeom>
          <a:noFill/>
        </p:spPr>
        <p:txBody>
          <a:bodyPr wrap="square" lIns="0" tIns="0" rIns="0" bIns="0" rtlCol="0" anchor="ctr">
            <a:noAutofit/>
          </a:bodyPr>
          <a:lstStyle/>
          <a:p>
            <a:pPr algn="l">
              <a:lnSpc>
                <a:spcPts val="3000"/>
              </a:lnSpc>
            </a:pPr>
            <a:r>
              <a:rPr lang="sv-SE" sz="1200">
                <a:solidFill>
                  <a:schemeClr val="bg1"/>
                </a:solidFill>
              </a:rPr>
              <a:t>Foto: NASA</a:t>
            </a:r>
          </a:p>
        </p:txBody>
      </p:sp>
      <p:grpSp>
        <p:nvGrpSpPr>
          <p:cNvPr id="7" name="Grupp 6">
            <a:extLst>
              <a:ext uri="{FF2B5EF4-FFF2-40B4-BE49-F238E27FC236}">
                <a16:creationId xmlns:a16="http://schemas.microsoft.com/office/drawing/2014/main" id="{170EE0F3-BD79-329E-D265-631160CE5065}"/>
              </a:ext>
            </a:extLst>
          </p:cNvPr>
          <p:cNvGrpSpPr/>
          <p:nvPr/>
        </p:nvGrpSpPr>
        <p:grpSpPr>
          <a:xfrm>
            <a:off x="195262" y="194072"/>
            <a:ext cx="377429" cy="379809"/>
            <a:chOff x="260350" y="258763"/>
            <a:chExt cx="503238" cy="506412"/>
          </a:xfrm>
        </p:grpSpPr>
        <p:sp>
          <p:nvSpPr>
            <p:cNvPr id="8" name="Freeform 5">
              <a:extLst>
                <a:ext uri="{FF2B5EF4-FFF2-40B4-BE49-F238E27FC236}">
                  <a16:creationId xmlns:a16="http://schemas.microsoft.com/office/drawing/2014/main" id="{F2574AC1-40F1-845D-A612-AB8DF09DD0D6}"/>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9" name="Freeform 6">
              <a:extLst>
                <a:ext uri="{FF2B5EF4-FFF2-40B4-BE49-F238E27FC236}">
                  <a16:creationId xmlns:a16="http://schemas.microsoft.com/office/drawing/2014/main" id="{0E72DC3E-6707-FF43-9AD7-D4951F6372EA}"/>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0" name="Freeform 7">
              <a:extLst>
                <a:ext uri="{FF2B5EF4-FFF2-40B4-BE49-F238E27FC236}">
                  <a16:creationId xmlns:a16="http://schemas.microsoft.com/office/drawing/2014/main" id="{27D27704-B024-8F21-1BD0-F07FEB52FE5E}"/>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1" name="Freeform 8">
              <a:extLst>
                <a:ext uri="{FF2B5EF4-FFF2-40B4-BE49-F238E27FC236}">
                  <a16:creationId xmlns:a16="http://schemas.microsoft.com/office/drawing/2014/main" id="{BE673A95-D768-582C-D26A-941E6C2C4B8D}"/>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9">
              <a:extLst>
                <a:ext uri="{FF2B5EF4-FFF2-40B4-BE49-F238E27FC236}">
                  <a16:creationId xmlns:a16="http://schemas.microsoft.com/office/drawing/2014/main" id="{D6EB060C-C8C9-53AF-D0D0-9F5EFD3D381F}"/>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14" name="textruta 13">
            <a:extLst>
              <a:ext uri="{FF2B5EF4-FFF2-40B4-BE49-F238E27FC236}">
                <a16:creationId xmlns:a16="http://schemas.microsoft.com/office/drawing/2014/main" id="{FFA4169A-EF60-7EDB-CEE9-1D85CE250E1A}"/>
              </a:ext>
            </a:extLst>
          </p:cNvPr>
          <p:cNvSpPr txBox="1"/>
          <p:nvPr/>
        </p:nvSpPr>
        <p:spPr>
          <a:xfrm>
            <a:off x="2085673" y="1467763"/>
            <a:ext cx="5229527" cy="440001"/>
          </a:xfrm>
          <a:prstGeom prst="rect">
            <a:avLst/>
          </a:prstGeom>
          <a:noFill/>
        </p:spPr>
        <p:txBody>
          <a:bodyPr wrap="square" lIns="0" tIns="0" rIns="0" bIns="0" rtlCol="0">
            <a:noAutofit/>
          </a:bodyPr>
          <a:lstStyle/>
          <a:p>
            <a:pPr algn="l">
              <a:lnSpc>
                <a:spcPts val="3000"/>
              </a:lnSpc>
            </a:pPr>
            <a:r>
              <a:rPr lang="sv-SE" sz="3600" b="1" dirty="0">
                <a:solidFill>
                  <a:schemeClr val="bg1"/>
                </a:solidFill>
              </a:rPr>
              <a:t>Omvärldsutmaningar</a:t>
            </a:r>
          </a:p>
        </p:txBody>
      </p:sp>
      <p:sp>
        <p:nvSpPr>
          <p:cNvPr id="3" name="Rektangel 2">
            <a:extLst>
              <a:ext uri="{FF2B5EF4-FFF2-40B4-BE49-F238E27FC236}">
                <a16:creationId xmlns:a16="http://schemas.microsoft.com/office/drawing/2014/main" id="{45F5C3A1-7E2F-B445-61C2-0920266E31C6}"/>
              </a:ext>
            </a:extLst>
          </p:cNvPr>
          <p:cNvSpPr/>
          <p:nvPr/>
        </p:nvSpPr>
        <p:spPr>
          <a:xfrm rot="5400000">
            <a:off x="1240339" y="2626276"/>
            <a:ext cx="1770173" cy="33111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textruta 1">
            <a:extLst>
              <a:ext uri="{FF2B5EF4-FFF2-40B4-BE49-F238E27FC236}">
                <a16:creationId xmlns:a16="http://schemas.microsoft.com/office/drawing/2014/main" id="{AC4D2166-2C1C-BD28-EBAE-EABA2424CD2A}"/>
              </a:ext>
            </a:extLst>
          </p:cNvPr>
          <p:cNvSpPr txBox="1"/>
          <p:nvPr/>
        </p:nvSpPr>
        <p:spPr>
          <a:xfrm>
            <a:off x="3380014" y="212271"/>
            <a:ext cx="0" cy="0"/>
          </a:xfrm>
          <a:prstGeom prst="rect">
            <a:avLst/>
          </a:prstGeom>
          <a:noFill/>
        </p:spPr>
        <p:txBody>
          <a:bodyPr wrap="none" lIns="0" tIns="0" rIns="0" bIns="0" rtlCol="0">
            <a:noAutofit/>
          </a:bodyPr>
          <a:lstStyle/>
          <a:p>
            <a:pPr algn="l">
              <a:lnSpc>
                <a:spcPts val="3000"/>
              </a:lnSpc>
            </a:pPr>
            <a:endParaRPr lang="sv-SE" sz="2400"/>
          </a:p>
        </p:txBody>
      </p:sp>
      <p:sp>
        <p:nvSpPr>
          <p:cNvPr id="5" name="textruta 4">
            <a:extLst>
              <a:ext uri="{FF2B5EF4-FFF2-40B4-BE49-F238E27FC236}">
                <a16:creationId xmlns:a16="http://schemas.microsoft.com/office/drawing/2014/main" id="{CB7692BC-46F4-90F0-3239-6DABC17D59EB}"/>
              </a:ext>
            </a:extLst>
          </p:cNvPr>
          <p:cNvSpPr txBox="1"/>
          <p:nvPr/>
        </p:nvSpPr>
        <p:spPr>
          <a:xfrm>
            <a:off x="2085673" y="1991065"/>
            <a:ext cx="5628772" cy="2390931"/>
          </a:xfrm>
          <a:prstGeom prst="rect">
            <a:avLst/>
          </a:prstGeom>
          <a:noFill/>
        </p:spPr>
        <p:txBody>
          <a:bodyPr wrap="square" lIns="0" tIns="0" rIns="0" bIns="0" rtlCol="0" anchor="t">
            <a:noAutofit/>
          </a:bodyPr>
          <a:lstStyle/>
          <a:p>
            <a:pPr marL="342900" lvl="0" indent="-342900" defTabSz="914400">
              <a:lnSpc>
                <a:spcPct val="107000"/>
              </a:lnSpc>
              <a:spcAft>
                <a:spcPts val="800"/>
              </a:spcAft>
              <a:buSzPct val="100000"/>
              <a:buFont typeface="Arial" panose="020B0604020202020204" pitchFamily="34" charset="0"/>
              <a:buChar char="•"/>
              <a:tabLst>
                <a:tab pos="457200" algn="l"/>
              </a:tabLst>
              <a:defRPr/>
            </a:pPr>
            <a:r>
              <a:rPr lang="sv-SE" dirty="0">
                <a:solidFill>
                  <a:schemeClr val="bg1"/>
                </a:solidFill>
                <a:ea typeface="Times New Roman" panose="02020603050405020304" pitchFamily="18" charset="0"/>
                <a:cs typeface="Calibri"/>
              </a:rPr>
              <a:t>Klimatförändringar och resursbehov</a:t>
            </a:r>
          </a:p>
          <a:p>
            <a:pPr marL="342900" lvl="0" indent="-342900" defTabSz="914400">
              <a:lnSpc>
                <a:spcPct val="107000"/>
              </a:lnSpc>
              <a:spcAft>
                <a:spcPts val="800"/>
              </a:spcAft>
              <a:buSzPct val="100000"/>
              <a:buFont typeface="Arial" panose="020B0604020202020204" pitchFamily="34" charset="0"/>
              <a:buChar char="•"/>
              <a:tabLst>
                <a:tab pos="457200" algn="l"/>
              </a:tabLst>
              <a:defRPr/>
            </a:pPr>
            <a:r>
              <a:rPr lang="sv-SE" dirty="0">
                <a:solidFill>
                  <a:schemeClr val="bg1"/>
                </a:solidFill>
                <a:ea typeface="Times New Roman" panose="02020603050405020304" pitchFamily="18" charset="0"/>
                <a:cs typeface="Calibri"/>
              </a:rPr>
              <a:t>Geopolitisk instabilitet och konkurrens om resurser</a:t>
            </a:r>
          </a:p>
          <a:p>
            <a:pPr marL="342900" lvl="0" indent="-342900" defTabSz="914400">
              <a:lnSpc>
                <a:spcPct val="107000"/>
              </a:lnSpc>
              <a:spcAft>
                <a:spcPts val="800"/>
              </a:spcAft>
              <a:buSzPct val="100000"/>
              <a:buFont typeface="Arial" panose="020B0604020202020204" pitchFamily="34" charset="0"/>
              <a:buChar char="•"/>
              <a:tabLst>
                <a:tab pos="457200" algn="l"/>
              </a:tabLst>
              <a:defRPr/>
            </a:pPr>
            <a:r>
              <a:rPr lang="sv-SE" dirty="0">
                <a:solidFill>
                  <a:schemeClr val="bg1"/>
                </a:solidFill>
                <a:ea typeface="Times New Roman" panose="02020603050405020304" pitchFamily="18" charset="0"/>
                <a:cs typeface="Calibri"/>
              </a:rPr>
              <a:t>Snabb, </a:t>
            </a:r>
            <a:r>
              <a:rPr lang="sv-SE" dirty="0" err="1">
                <a:solidFill>
                  <a:schemeClr val="bg1"/>
                </a:solidFill>
                <a:ea typeface="Times New Roman" panose="02020603050405020304" pitchFamily="18" charset="0"/>
                <a:cs typeface="Calibri"/>
              </a:rPr>
              <a:t>disruptiv</a:t>
            </a:r>
            <a:r>
              <a:rPr lang="sv-SE" dirty="0">
                <a:solidFill>
                  <a:schemeClr val="bg1"/>
                </a:solidFill>
                <a:ea typeface="Times New Roman" panose="02020603050405020304" pitchFamily="18" charset="0"/>
                <a:cs typeface="Calibri"/>
              </a:rPr>
              <a:t> teknisk utveckling </a:t>
            </a:r>
          </a:p>
          <a:p>
            <a:pPr marL="342900" lvl="0" indent="-342900" defTabSz="914400">
              <a:lnSpc>
                <a:spcPct val="107000"/>
              </a:lnSpc>
              <a:spcAft>
                <a:spcPts val="800"/>
              </a:spcAft>
              <a:buSzPct val="100000"/>
              <a:buFont typeface="Arial" panose="020B0604020202020204" pitchFamily="34" charset="0"/>
              <a:buChar char="•"/>
              <a:tabLst>
                <a:tab pos="457200" algn="l"/>
              </a:tabLst>
              <a:defRPr/>
            </a:pPr>
            <a:r>
              <a:rPr lang="sv-SE" dirty="0">
                <a:solidFill>
                  <a:schemeClr val="bg1"/>
                </a:solidFill>
                <a:ea typeface="Times New Roman" panose="02020603050405020304" pitchFamily="18" charset="0"/>
                <a:cs typeface="Calibri"/>
              </a:rPr>
              <a:t>Akademins förändrade villkor</a:t>
            </a:r>
            <a:endParaRPr lang="sv-SE" sz="2000" dirty="0">
              <a:solidFill>
                <a:schemeClr val="bg1"/>
              </a:solidFill>
              <a:cs typeface="Calibri"/>
            </a:endParaRPr>
          </a:p>
        </p:txBody>
      </p:sp>
    </p:spTree>
    <p:extLst>
      <p:ext uri="{BB962C8B-B14F-4D97-AF65-F5344CB8AC3E}">
        <p14:creationId xmlns:p14="http://schemas.microsoft.com/office/powerpoint/2010/main" val="156985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a:extLst>
            <a:ext uri="{FF2B5EF4-FFF2-40B4-BE49-F238E27FC236}">
              <a16:creationId xmlns:a16="http://schemas.microsoft.com/office/drawing/2014/main" id="{E4060F04-658F-E262-2BE3-197AFB58DDF4}"/>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65EA1597-B416-BB30-7F23-89870CCC92BA}"/>
              </a:ext>
            </a:extLst>
          </p:cNvPr>
          <p:cNvPicPr>
            <a:picLocks noChangeAspect="1"/>
          </p:cNvPicPr>
          <p:nvPr/>
        </p:nvPicPr>
        <p:blipFill>
          <a:blip r:embed="rId3" cstate="email">
            <a:duotone>
              <a:schemeClr val="accent2">
                <a:shade val="45000"/>
                <a:satMod val="135000"/>
              </a:schemeClr>
              <a:prstClr val="white"/>
            </a:duotone>
            <a:alphaModFix amt="73000"/>
            <a:extLst>
              <a:ext uri="{BEBA8EAE-BF5A-486C-A8C5-ECC9F3942E4B}">
                <a14:imgProps xmlns:a14="http://schemas.microsoft.com/office/drawing/2010/main">
                  <a14:imgLayer r:embed="rId4">
                    <a14:imgEffect>
                      <a14:sharpenSoften amount="-25000"/>
                    </a14:imgEffect>
                    <a14:imgEffect>
                      <a14:colorTemperature colorTemp="4700"/>
                    </a14:imgEffect>
                    <a14:imgEffect>
                      <a14:saturation sat="179000"/>
                    </a14:imgEffect>
                    <a14:imgEffect>
                      <a14:brightnessContrast bright="-65000" contrast="31000"/>
                    </a14:imgEffect>
                  </a14:imgLayer>
                </a14:imgProps>
              </a:ext>
              <a:ext uri="{28A0092B-C50C-407E-A947-70E740481C1C}">
                <a14:useLocalDpi xmlns:a14="http://schemas.microsoft.com/office/drawing/2010/main"/>
              </a:ext>
            </a:extLst>
          </a:blip>
          <a:stretch>
            <a:fillRect/>
          </a:stretch>
        </p:blipFill>
        <p:spPr>
          <a:xfrm>
            <a:off x="-3057" y="1718"/>
            <a:ext cx="9147057" cy="5141782"/>
          </a:xfrm>
          <a:prstGeom prst="rect">
            <a:avLst/>
          </a:prstGeom>
        </p:spPr>
      </p:pic>
      <p:grpSp>
        <p:nvGrpSpPr>
          <p:cNvPr id="7" name="Grupp 6">
            <a:extLst>
              <a:ext uri="{FF2B5EF4-FFF2-40B4-BE49-F238E27FC236}">
                <a16:creationId xmlns:a16="http://schemas.microsoft.com/office/drawing/2014/main" id="{90B6C83E-5F53-D3F5-C8CA-AF5AEEA2984A}"/>
              </a:ext>
            </a:extLst>
          </p:cNvPr>
          <p:cNvGrpSpPr/>
          <p:nvPr/>
        </p:nvGrpSpPr>
        <p:grpSpPr>
          <a:xfrm>
            <a:off x="195262" y="194072"/>
            <a:ext cx="377429" cy="379809"/>
            <a:chOff x="260350" y="258763"/>
            <a:chExt cx="503238" cy="506412"/>
          </a:xfrm>
        </p:grpSpPr>
        <p:sp>
          <p:nvSpPr>
            <p:cNvPr id="8" name="Freeform 5">
              <a:extLst>
                <a:ext uri="{FF2B5EF4-FFF2-40B4-BE49-F238E27FC236}">
                  <a16:creationId xmlns:a16="http://schemas.microsoft.com/office/drawing/2014/main" id="{4AD049DA-ABEC-1E46-2F2E-C1EF5ED6C4E6}"/>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9" name="Freeform 6">
              <a:extLst>
                <a:ext uri="{FF2B5EF4-FFF2-40B4-BE49-F238E27FC236}">
                  <a16:creationId xmlns:a16="http://schemas.microsoft.com/office/drawing/2014/main" id="{76161147-6A59-52E2-D950-6BAC72B8CC45}"/>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0" name="Freeform 7">
              <a:extLst>
                <a:ext uri="{FF2B5EF4-FFF2-40B4-BE49-F238E27FC236}">
                  <a16:creationId xmlns:a16="http://schemas.microsoft.com/office/drawing/2014/main" id="{7785881F-E249-0277-1E59-F503F260D0FE}"/>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1" name="Freeform 8">
              <a:extLst>
                <a:ext uri="{FF2B5EF4-FFF2-40B4-BE49-F238E27FC236}">
                  <a16:creationId xmlns:a16="http://schemas.microsoft.com/office/drawing/2014/main" id="{DF544967-317B-A1F8-7A2D-ECACCFAFED4A}"/>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9">
              <a:extLst>
                <a:ext uri="{FF2B5EF4-FFF2-40B4-BE49-F238E27FC236}">
                  <a16:creationId xmlns:a16="http://schemas.microsoft.com/office/drawing/2014/main" id="{BF1EFA7F-D001-D355-8BD7-A7795F4ECDF2}"/>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2" name="textruta 1">
            <a:extLst>
              <a:ext uri="{FF2B5EF4-FFF2-40B4-BE49-F238E27FC236}">
                <a16:creationId xmlns:a16="http://schemas.microsoft.com/office/drawing/2014/main" id="{BC1D32EF-CD19-DE80-6182-AE959695564A}"/>
              </a:ext>
            </a:extLst>
          </p:cNvPr>
          <p:cNvSpPr txBox="1"/>
          <p:nvPr/>
        </p:nvSpPr>
        <p:spPr>
          <a:xfrm>
            <a:off x="3380014" y="212271"/>
            <a:ext cx="0" cy="0"/>
          </a:xfrm>
          <a:prstGeom prst="rect">
            <a:avLst/>
          </a:prstGeom>
          <a:noFill/>
        </p:spPr>
        <p:txBody>
          <a:bodyPr wrap="none" lIns="0" tIns="0" rIns="0" bIns="0" rtlCol="0">
            <a:noAutofit/>
          </a:bodyPr>
          <a:lstStyle/>
          <a:p>
            <a:pPr algn="l">
              <a:lnSpc>
                <a:spcPts val="3000"/>
              </a:lnSpc>
            </a:pPr>
            <a:endParaRPr lang="sv-SE" sz="2400"/>
          </a:p>
        </p:txBody>
      </p:sp>
      <p:sp>
        <p:nvSpPr>
          <p:cNvPr id="15" name="textruta 14">
            <a:extLst>
              <a:ext uri="{FF2B5EF4-FFF2-40B4-BE49-F238E27FC236}">
                <a16:creationId xmlns:a16="http://schemas.microsoft.com/office/drawing/2014/main" id="{8EC1B521-A09A-E3D1-AE71-248CC9594787}"/>
              </a:ext>
            </a:extLst>
          </p:cNvPr>
          <p:cNvSpPr txBox="1"/>
          <p:nvPr/>
        </p:nvSpPr>
        <p:spPr>
          <a:xfrm>
            <a:off x="1723988" y="954627"/>
            <a:ext cx="6846055" cy="1199645"/>
          </a:xfrm>
          <a:prstGeom prst="rect">
            <a:avLst/>
          </a:prstGeom>
          <a:noFill/>
        </p:spPr>
        <p:txBody>
          <a:bodyPr wrap="square" lIns="0" tIns="0" rIns="0" bIns="0" rtlCol="0">
            <a:noAutofit/>
          </a:bodyPr>
          <a:lstStyle/>
          <a:p>
            <a:r>
              <a:rPr lang="sv-SE" sz="3600" b="1">
                <a:solidFill>
                  <a:schemeClr val="bg1"/>
                </a:solidFill>
              </a:rPr>
              <a:t>Tre prioriterade fokusområden</a:t>
            </a:r>
          </a:p>
        </p:txBody>
      </p:sp>
      <p:sp>
        <p:nvSpPr>
          <p:cNvPr id="17" name="textruta 16">
            <a:extLst>
              <a:ext uri="{FF2B5EF4-FFF2-40B4-BE49-F238E27FC236}">
                <a16:creationId xmlns:a16="http://schemas.microsoft.com/office/drawing/2014/main" id="{B406A1A0-8F3C-911F-014B-BF5439AF51F6}"/>
              </a:ext>
            </a:extLst>
          </p:cNvPr>
          <p:cNvSpPr txBox="1"/>
          <p:nvPr/>
        </p:nvSpPr>
        <p:spPr>
          <a:xfrm>
            <a:off x="1736157" y="3317597"/>
            <a:ext cx="6735447" cy="585728"/>
          </a:xfrm>
          <a:prstGeom prst="rect">
            <a:avLst/>
          </a:prstGeom>
          <a:noFill/>
        </p:spPr>
        <p:txBody>
          <a:bodyPr wrap="square" lIns="0" tIns="0" rIns="0" bIns="0" rtlCol="0" anchor="t">
            <a:noAutofit/>
          </a:bodyPr>
          <a:lstStyle/>
          <a:p>
            <a:r>
              <a:rPr lang="sv-SE" sz="3600" b="1">
                <a:solidFill>
                  <a:schemeClr val="bg1"/>
                </a:solidFill>
              </a:rPr>
              <a:t>Två genomgående principer</a:t>
            </a:r>
          </a:p>
        </p:txBody>
      </p:sp>
      <p:sp>
        <p:nvSpPr>
          <p:cNvPr id="24" name="Rektangel 23">
            <a:extLst>
              <a:ext uri="{FF2B5EF4-FFF2-40B4-BE49-F238E27FC236}">
                <a16:creationId xmlns:a16="http://schemas.microsoft.com/office/drawing/2014/main" id="{AD9BE1F3-D320-8997-B01D-A1F8205A1DC4}"/>
              </a:ext>
            </a:extLst>
          </p:cNvPr>
          <p:cNvSpPr/>
          <p:nvPr/>
        </p:nvSpPr>
        <p:spPr>
          <a:xfrm flipH="1">
            <a:off x="1736157" y="1733856"/>
            <a:ext cx="336967" cy="121222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1" name="textruta 20">
            <a:extLst>
              <a:ext uri="{FF2B5EF4-FFF2-40B4-BE49-F238E27FC236}">
                <a16:creationId xmlns:a16="http://schemas.microsoft.com/office/drawing/2014/main" id="{DE6BC102-FA76-DA39-9A96-E07E3FAE8093}"/>
              </a:ext>
            </a:extLst>
          </p:cNvPr>
          <p:cNvSpPr txBox="1"/>
          <p:nvPr/>
        </p:nvSpPr>
        <p:spPr>
          <a:xfrm>
            <a:off x="1857654" y="1747841"/>
            <a:ext cx="6544856" cy="1361289"/>
          </a:xfrm>
          <a:prstGeom prst="rect">
            <a:avLst/>
          </a:prstGeom>
          <a:noFill/>
        </p:spPr>
        <p:txBody>
          <a:bodyPr wrap="square" lIns="0" tIns="0" rIns="0" bIns="0" rtlCol="0" anchor="t">
            <a:noAutofit/>
          </a:bodyPr>
          <a:lstStyle/>
          <a:p>
            <a:pPr marL="342900" lvl="0" indent="-342900" defTabSz="914400">
              <a:lnSpc>
                <a:spcPct val="107000"/>
              </a:lnSpc>
              <a:spcAft>
                <a:spcPts val="800"/>
              </a:spcAft>
              <a:buFont typeface="Arial" panose="020B0604020202020204" pitchFamily="34" charset="0"/>
              <a:buChar char="•"/>
              <a:defRPr/>
            </a:pPr>
            <a:r>
              <a:rPr lang="sv-SE" dirty="0">
                <a:solidFill>
                  <a:schemeClr val="bg1"/>
                </a:solidFill>
                <a:ea typeface="Times New Roman" panose="02020603050405020304" pitchFamily="18" charset="0"/>
                <a:cs typeface="Calibri"/>
              </a:rPr>
              <a:t>SLU:s nästa steg för hållbar utveckling</a:t>
            </a:r>
          </a:p>
          <a:p>
            <a:pPr marL="342900" lvl="0" indent="-342900" defTabSz="914400">
              <a:lnSpc>
                <a:spcPct val="107000"/>
              </a:lnSpc>
              <a:spcAft>
                <a:spcPts val="800"/>
              </a:spcAft>
              <a:buFont typeface="Arial" panose="020B0604020202020204" pitchFamily="34" charset="0"/>
              <a:buChar char="•"/>
              <a:defRPr/>
            </a:pPr>
            <a:r>
              <a:rPr lang="sv-SE" dirty="0">
                <a:solidFill>
                  <a:schemeClr val="bg1"/>
                </a:solidFill>
                <a:ea typeface="Times New Roman" panose="02020603050405020304" pitchFamily="18" charset="0"/>
                <a:cs typeface="Calibri"/>
              </a:rPr>
              <a:t>SLU och den datadrivna samtiden och framtiden</a:t>
            </a:r>
          </a:p>
          <a:p>
            <a:pPr marL="342900" lvl="0" indent="-342900" defTabSz="914400">
              <a:lnSpc>
                <a:spcPct val="107000"/>
              </a:lnSpc>
              <a:spcAft>
                <a:spcPts val="800"/>
              </a:spcAft>
              <a:buFont typeface="Arial" panose="020B0604020202020204" pitchFamily="34" charset="0"/>
              <a:buChar char="•"/>
              <a:defRPr/>
            </a:pPr>
            <a:r>
              <a:rPr lang="sv-SE" dirty="0">
                <a:solidFill>
                  <a:schemeClr val="bg1"/>
                </a:solidFill>
                <a:ea typeface="Times New Roman" panose="02020603050405020304" pitchFamily="18" charset="0"/>
                <a:cs typeface="Calibri"/>
              </a:rPr>
              <a:t>Ett SLU – Vi på SLU</a:t>
            </a:r>
          </a:p>
        </p:txBody>
      </p:sp>
      <p:sp>
        <p:nvSpPr>
          <p:cNvPr id="33" name="Rektangel 32">
            <a:extLst>
              <a:ext uri="{FF2B5EF4-FFF2-40B4-BE49-F238E27FC236}">
                <a16:creationId xmlns:a16="http://schemas.microsoft.com/office/drawing/2014/main" id="{672EC7C4-0B49-3728-7211-40A443ADA4D5}"/>
              </a:ext>
            </a:extLst>
          </p:cNvPr>
          <p:cNvSpPr/>
          <p:nvPr/>
        </p:nvSpPr>
        <p:spPr>
          <a:xfrm flipH="1">
            <a:off x="2073124" y="4030964"/>
            <a:ext cx="5541688" cy="58572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8" name="textruta 17">
            <a:extLst>
              <a:ext uri="{FF2B5EF4-FFF2-40B4-BE49-F238E27FC236}">
                <a16:creationId xmlns:a16="http://schemas.microsoft.com/office/drawing/2014/main" id="{D798FD41-9A52-140D-7BE3-EE119930389E}"/>
              </a:ext>
            </a:extLst>
          </p:cNvPr>
          <p:cNvSpPr txBox="1"/>
          <p:nvPr/>
        </p:nvSpPr>
        <p:spPr>
          <a:xfrm>
            <a:off x="3323231" y="4198904"/>
            <a:ext cx="3799604" cy="837406"/>
          </a:xfrm>
          <a:prstGeom prst="rect">
            <a:avLst/>
          </a:prstGeom>
          <a:noFill/>
        </p:spPr>
        <p:txBody>
          <a:bodyPr wrap="square" lIns="0" tIns="0" rIns="0" bIns="0" rtlCol="0" anchor="t">
            <a:noAutofit/>
          </a:bodyPr>
          <a:lstStyle/>
          <a:p>
            <a:pPr lvl="0" defTabSz="914400">
              <a:lnSpc>
                <a:spcPct val="107000"/>
              </a:lnSpc>
              <a:spcAft>
                <a:spcPts val="800"/>
              </a:spcAft>
              <a:defRPr/>
            </a:pPr>
            <a:r>
              <a:rPr lang="sv-SE" dirty="0">
                <a:solidFill>
                  <a:schemeClr val="bg1"/>
                </a:solidFill>
                <a:ea typeface="Times New Roman" panose="02020603050405020304" pitchFamily="18" charset="0"/>
                <a:cs typeface="Calibri"/>
              </a:rPr>
              <a:t>Kvalitet   </a:t>
            </a:r>
            <a:r>
              <a:rPr lang="sv-SE" i="1" dirty="0">
                <a:solidFill>
                  <a:schemeClr val="accent5">
                    <a:lumMod val="40000"/>
                    <a:lumOff val="60000"/>
                  </a:schemeClr>
                </a:solidFill>
              </a:rPr>
              <a:t>•</a:t>
            </a:r>
            <a:r>
              <a:rPr lang="sv-SE" dirty="0">
                <a:solidFill>
                  <a:schemeClr val="bg1"/>
                </a:solidFill>
                <a:ea typeface="Times New Roman" panose="02020603050405020304" pitchFamily="18" charset="0"/>
                <a:cs typeface="Calibri"/>
              </a:rPr>
              <a:t>  Resurseffektivitet</a:t>
            </a:r>
          </a:p>
        </p:txBody>
      </p:sp>
      <p:sp>
        <p:nvSpPr>
          <p:cNvPr id="34" name="Triangel 33">
            <a:extLst>
              <a:ext uri="{FF2B5EF4-FFF2-40B4-BE49-F238E27FC236}">
                <a16:creationId xmlns:a16="http://schemas.microsoft.com/office/drawing/2014/main" id="{F71DFC8E-B6DA-1509-1842-F7FB4DD42351}"/>
              </a:ext>
            </a:extLst>
          </p:cNvPr>
          <p:cNvSpPr/>
          <p:nvPr/>
        </p:nvSpPr>
        <p:spPr>
          <a:xfrm rot="16200000">
            <a:off x="1618057" y="4155345"/>
            <a:ext cx="585728" cy="336966"/>
          </a:xfrm>
          <a:prstGeom prst="triangle">
            <a:avLst>
              <a:gd name="adj" fmla="val 5139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5" name="Triangel 34">
            <a:extLst>
              <a:ext uri="{FF2B5EF4-FFF2-40B4-BE49-F238E27FC236}">
                <a16:creationId xmlns:a16="http://schemas.microsoft.com/office/drawing/2014/main" id="{D157983D-76BF-CDBF-AE2F-6EA3A4B3F515}"/>
              </a:ext>
            </a:extLst>
          </p:cNvPr>
          <p:cNvSpPr/>
          <p:nvPr/>
        </p:nvSpPr>
        <p:spPr>
          <a:xfrm rot="5400000">
            <a:off x="7490431" y="4155347"/>
            <a:ext cx="585727" cy="336966"/>
          </a:xfrm>
          <a:prstGeom prst="triangle">
            <a:avLst>
              <a:gd name="adj" fmla="val 5139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Tree>
    <p:extLst>
      <p:ext uri="{BB962C8B-B14F-4D97-AF65-F5344CB8AC3E}">
        <p14:creationId xmlns:p14="http://schemas.microsoft.com/office/powerpoint/2010/main" val="301927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EC208-9BF3-1216-A928-36CC40F1198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8D9A71C2-A3D9-B6F5-3C27-B68029113F59}"/>
              </a:ext>
            </a:extLst>
          </p:cNvPr>
          <p:cNvSpPr>
            <a:spLocks noGrp="1"/>
          </p:cNvSpPr>
          <p:nvPr>
            <p:ph type="ctrTitle"/>
          </p:nvPr>
        </p:nvSpPr>
        <p:spPr>
          <a:xfrm>
            <a:off x="1143000" y="1064508"/>
            <a:ext cx="6858000" cy="1790700"/>
          </a:xfrm>
        </p:spPr>
        <p:txBody>
          <a:bodyPr/>
          <a:lstStyle/>
          <a:p>
            <a:r>
              <a:rPr lang="sv-SE" sz="3600" dirty="0"/>
              <a:t>SLU:s strategi 2026-2030</a:t>
            </a:r>
          </a:p>
        </p:txBody>
      </p:sp>
      <p:sp>
        <p:nvSpPr>
          <p:cNvPr id="3" name="Underrubrik 2">
            <a:extLst>
              <a:ext uri="{FF2B5EF4-FFF2-40B4-BE49-F238E27FC236}">
                <a16:creationId xmlns:a16="http://schemas.microsoft.com/office/drawing/2014/main" id="{5076D734-9A97-CE32-7FF8-C3373699D2DC}"/>
              </a:ext>
            </a:extLst>
          </p:cNvPr>
          <p:cNvSpPr>
            <a:spLocks noGrp="1"/>
          </p:cNvSpPr>
          <p:nvPr>
            <p:ph type="subTitle" idx="4294967295"/>
          </p:nvPr>
        </p:nvSpPr>
        <p:spPr>
          <a:xfrm>
            <a:off x="1985319" y="2430552"/>
            <a:ext cx="5725297" cy="1224756"/>
          </a:xfrm>
        </p:spPr>
        <p:txBody>
          <a:bodyPr vert="horz" lIns="0" tIns="0" rIns="0" bIns="0" rtlCol="0" anchor="t">
            <a:noAutofit/>
          </a:bodyPr>
          <a:lstStyle/>
          <a:p>
            <a:r>
              <a:rPr lang="sv-SE">
                <a:solidFill>
                  <a:schemeClr val="accent2">
                    <a:lumMod val="60000"/>
                    <a:lumOff val="40000"/>
                  </a:schemeClr>
                </a:solidFill>
              </a:rPr>
              <a:t>Presentation av strategins tre fokusområden</a:t>
            </a:r>
          </a:p>
          <a:p>
            <a:r>
              <a:rPr lang="sv-SE">
                <a:solidFill>
                  <a:schemeClr val="bg1">
                    <a:lumMod val="50000"/>
                  </a:schemeClr>
                </a:solidFill>
              </a:rPr>
              <a:t>Strategin igår och nästa steg framåt</a:t>
            </a:r>
            <a:endParaRPr lang="sv-SE">
              <a:solidFill>
                <a:schemeClr val="bg1">
                  <a:lumMod val="50000"/>
                </a:schemeClr>
              </a:solidFill>
              <a:cs typeface="Arial"/>
            </a:endParaRPr>
          </a:p>
          <a:p>
            <a:r>
              <a:rPr lang="sv-SE">
                <a:solidFill>
                  <a:schemeClr val="bg1">
                    <a:lumMod val="50000"/>
                  </a:schemeClr>
                </a:solidFill>
              </a:rPr>
              <a:t>Diskussion</a:t>
            </a:r>
          </a:p>
        </p:txBody>
      </p:sp>
      <p:sp>
        <p:nvSpPr>
          <p:cNvPr id="4" name="textruta 3">
            <a:extLst>
              <a:ext uri="{FF2B5EF4-FFF2-40B4-BE49-F238E27FC236}">
                <a16:creationId xmlns:a16="http://schemas.microsoft.com/office/drawing/2014/main" id="{33EB7AB1-1B7E-8E6F-EF55-09C332683700}"/>
              </a:ext>
            </a:extLst>
          </p:cNvPr>
          <p:cNvSpPr txBox="1"/>
          <p:nvPr/>
        </p:nvSpPr>
        <p:spPr>
          <a:xfrm>
            <a:off x="8617226" y="646043"/>
            <a:ext cx="0" cy="0"/>
          </a:xfrm>
          <a:prstGeom prst="rect">
            <a:avLst/>
          </a:prstGeom>
          <a:noFill/>
        </p:spPr>
        <p:txBody>
          <a:bodyPr wrap="none" lIns="0" tIns="0" rIns="0" bIns="0" rtlCol="0">
            <a:noAutofit/>
          </a:bodyPr>
          <a:lstStyle/>
          <a:p>
            <a:pPr algn="l">
              <a:lnSpc>
                <a:spcPts val="3000"/>
              </a:lnSpc>
            </a:pPr>
            <a:endParaRPr lang="sv-SE" sz="2400"/>
          </a:p>
        </p:txBody>
      </p:sp>
    </p:spTree>
    <p:extLst>
      <p:ext uri="{BB962C8B-B14F-4D97-AF65-F5344CB8AC3E}">
        <p14:creationId xmlns:p14="http://schemas.microsoft.com/office/powerpoint/2010/main" val="1266666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E51797E-8BE2-706B-227D-7B4110874D6F}"/>
            </a:ext>
          </a:extLst>
        </p:cNvPr>
        <p:cNvGrpSpPr/>
        <p:nvPr/>
      </p:nvGrpSpPr>
      <p:grpSpPr>
        <a:xfrm>
          <a:off x="0" y="0"/>
          <a:ext cx="0" cy="0"/>
          <a:chOff x="0" y="0"/>
          <a:chExt cx="0" cy="0"/>
        </a:xfrm>
      </p:grpSpPr>
      <p:pic>
        <p:nvPicPr>
          <p:cNvPr id="2" name="Bildobjekt 1">
            <a:extLst>
              <a:ext uri="{FF2B5EF4-FFF2-40B4-BE49-F238E27FC236}">
                <a16:creationId xmlns:a16="http://schemas.microsoft.com/office/drawing/2014/main" id="{E8CB5F33-F2D4-7712-3E3B-D27DD64E6CC5}"/>
              </a:ext>
            </a:extLst>
          </p:cNvPr>
          <p:cNvPicPr>
            <a:picLocks noChangeAspect="1"/>
          </p:cNvPicPr>
          <p:nvPr/>
        </p:nvPicPr>
        <p:blipFill>
          <a:blip r:embed="rId3" cstate="email">
            <a:duotone>
              <a:schemeClr val="accent2">
                <a:shade val="45000"/>
                <a:satMod val="135000"/>
              </a:schemeClr>
              <a:prstClr val="white"/>
            </a:duotone>
            <a:extLst>
              <a:ext uri="{BEBA8EAE-BF5A-486C-A8C5-ECC9F3942E4B}">
                <a14:imgProps xmlns:a14="http://schemas.microsoft.com/office/drawing/2010/main">
                  <a14:imgLayer r:embed="rId4">
                    <a14:imgEffect>
                      <a14:sharpenSoften amount="55000"/>
                    </a14:imgEffect>
                    <a14:imgEffect>
                      <a14:brightnessContrast bright="-56000"/>
                    </a14:imgEffect>
                  </a14:imgLayer>
                </a14:imgProps>
              </a:ext>
              <a:ext uri="{28A0092B-C50C-407E-A947-70E740481C1C}">
                <a14:useLocalDpi xmlns:a14="http://schemas.microsoft.com/office/drawing/2010/main"/>
              </a:ext>
            </a:extLst>
          </a:blip>
          <a:srcRect/>
          <a:stretch>
            <a:fillRect/>
          </a:stretch>
        </p:blipFill>
        <p:spPr>
          <a:xfrm>
            <a:off x="403" y="-118"/>
            <a:ext cx="9144000" cy="5143500"/>
          </a:xfrm>
          <a:prstGeom prst="rect">
            <a:avLst/>
          </a:prstGeom>
        </p:spPr>
      </p:pic>
      <p:grpSp>
        <p:nvGrpSpPr>
          <p:cNvPr id="7" name="Grupp 6">
            <a:extLst>
              <a:ext uri="{FF2B5EF4-FFF2-40B4-BE49-F238E27FC236}">
                <a16:creationId xmlns:a16="http://schemas.microsoft.com/office/drawing/2014/main" id="{3553BE4D-DF45-86B1-94E8-B7C87FEF9649}"/>
              </a:ext>
            </a:extLst>
          </p:cNvPr>
          <p:cNvGrpSpPr/>
          <p:nvPr/>
        </p:nvGrpSpPr>
        <p:grpSpPr>
          <a:xfrm>
            <a:off x="195262" y="194072"/>
            <a:ext cx="377429" cy="379809"/>
            <a:chOff x="260350" y="258763"/>
            <a:chExt cx="503238" cy="506412"/>
          </a:xfrm>
        </p:grpSpPr>
        <p:sp>
          <p:nvSpPr>
            <p:cNvPr id="8" name="Freeform 5">
              <a:extLst>
                <a:ext uri="{FF2B5EF4-FFF2-40B4-BE49-F238E27FC236}">
                  <a16:creationId xmlns:a16="http://schemas.microsoft.com/office/drawing/2014/main" id="{FAAC7D03-7AA9-2353-8580-11F79478DCA3}"/>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9" name="Freeform 6">
              <a:extLst>
                <a:ext uri="{FF2B5EF4-FFF2-40B4-BE49-F238E27FC236}">
                  <a16:creationId xmlns:a16="http://schemas.microsoft.com/office/drawing/2014/main" id="{52BBA636-BEFA-0F8D-B58C-0932A34BD701}"/>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0" name="Freeform 7">
              <a:extLst>
                <a:ext uri="{FF2B5EF4-FFF2-40B4-BE49-F238E27FC236}">
                  <a16:creationId xmlns:a16="http://schemas.microsoft.com/office/drawing/2014/main" id="{96228B91-B076-7CB9-B35F-5CAA96FC28DA}"/>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1" name="Freeform 8">
              <a:extLst>
                <a:ext uri="{FF2B5EF4-FFF2-40B4-BE49-F238E27FC236}">
                  <a16:creationId xmlns:a16="http://schemas.microsoft.com/office/drawing/2014/main" id="{026FB1B5-9D71-DD06-35BE-8E474507D07F}"/>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sp>
          <p:nvSpPr>
            <p:cNvPr id="12" name="Freeform 9">
              <a:extLst>
                <a:ext uri="{FF2B5EF4-FFF2-40B4-BE49-F238E27FC236}">
                  <a16:creationId xmlns:a16="http://schemas.microsoft.com/office/drawing/2014/main" id="{1321FB7F-E72D-3F2E-A4C0-A0D27E453E0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350" noProof="0"/>
            </a:p>
          </p:txBody>
        </p:sp>
      </p:grpSp>
      <p:sp>
        <p:nvSpPr>
          <p:cNvPr id="15" name="Ellips 14">
            <a:extLst>
              <a:ext uri="{FF2B5EF4-FFF2-40B4-BE49-F238E27FC236}">
                <a16:creationId xmlns:a16="http://schemas.microsoft.com/office/drawing/2014/main" id="{4C2D85A7-62A1-5DC5-C11A-FCF82982146F}"/>
              </a:ext>
            </a:extLst>
          </p:cNvPr>
          <p:cNvSpPr/>
          <p:nvPr/>
        </p:nvSpPr>
        <p:spPr>
          <a:xfrm>
            <a:off x="-1283419" y="713856"/>
            <a:ext cx="1977336" cy="3532908"/>
          </a:xfrm>
          <a:prstGeom prst="ellipse">
            <a:avLst/>
          </a:prstGeom>
          <a:solidFill>
            <a:schemeClr val="accent1">
              <a:hueOff val="0"/>
              <a:satOff val="0"/>
              <a:lumOff val="0"/>
              <a:alpha val="77208"/>
            </a:schemeClr>
          </a:solidFill>
          <a:ln w="31750">
            <a:solidFill>
              <a:schemeClr val="accent2">
                <a:lumMod val="60000"/>
                <a:lumOff val="40000"/>
              </a:schemeClr>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sv-SE"/>
          </a:p>
        </p:txBody>
      </p:sp>
      <p:sp>
        <p:nvSpPr>
          <p:cNvPr id="17" name="Frihandsfigur 16">
            <a:extLst>
              <a:ext uri="{FF2B5EF4-FFF2-40B4-BE49-F238E27FC236}">
                <a16:creationId xmlns:a16="http://schemas.microsoft.com/office/drawing/2014/main" id="{BC14E7CB-2D05-510A-9F1D-BF3CE45F4D21}"/>
              </a:ext>
            </a:extLst>
          </p:cNvPr>
          <p:cNvSpPr/>
          <p:nvPr/>
        </p:nvSpPr>
        <p:spPr>
          <a:xfrm>
            <a:off x="854090" y="242126"/>
            <a:ext cx="1691026" cy="1700893"/>
          </a:xfrm>
          <a:custGeom>
            <a:avLst/>
            <a:gdLst>
              <a:gd name="csX0" fmla="*/ 0 w 982677"/>
              <a:gd name="csY0" fmla="*/ 491339 h 982677"/>
              <a:gd name="csX1" fmla="*/ 491339 w 982677"/>
              <a:gd name="csY1" fmla="*/ 0 h 982677"/>
              <a:gd name="csX2" fmla="*/ 982678 w 982677"/>
              <a:gd name="csY2" fmla="*/ 491339 h 982677"/>
              <a:gd name="csX3" fmla="*/ 491339 w 982677"/>
              <a:gd name="csY3" fmla="*/ 982678 h 982677"/>
              <a:gd name="csX4" fmla="*/ 0 w 982677"/>
              <a:gd name="csY4" fmla="*/ 491339 h 982677"/>
            </a:gdLst>
            <a:ahLst/>
            <a:cxnLst>
              <a:cxn ang="0">
                <a:pos x="csX0" y="csY0"/>
              </a:cxn>
              <a:cxn ang="0">
                <a:pos x="csX1" y="csY1"/>
              </a:cxn>
              <a:cxn ang="0">
                <a:pos x="csX2" y="csY2"/>
              </a:cxn>
              <a:cxn ang="0">
                <a:pos x="csX3" y="csY3"/>
              </a:cxn>
              <a:cxn ang="0">
                <a:pos x="csX4" y="csY4"/>
              </a:cxn>
            </a:cxnLst>
            <a:rect l="l" t="t" r="r" b="b"/>
            <a:pathLst>
              <a:path w="982677" h="982677">
                <a:moveTo>
                  <a:pt x="0" y="491339"/>
                </a:moveTo>
                <a:cubicBezTo>
                  <a:pt x="0" y="219980"/>
                  <a:pt x="219980" y="0"/>
                  <a:pt x="491339" y="0"/>
                </a:cubicBezTo>
                <a:cubicBezTo>
                  <a:pt x="762698" y="0"/>
                  <a:pt x="982678" y="219980"/>
                  <a:pt x="982678" y="491339"/>
                </a:cubicBezTo>
                <a:cubicBezTo>
                  <a:pt x="982678" y="762698"/>
                  <a:pt x="762698" y="982678"/>
                  <a:pt x="491339" y="982678"/>
                </a:cubicBezTo>
                <a:cubicBezTo>
                  <a:pt x="219980" y="982678"/>
                  <a:pt x="0" y="762698"/>
                  <a:pt x="0" y="491339"/>
                </a:cubicBezTo>
                <a:close/>
              </a:path>
            </a:pathLst>
          </a:custGeom>
          <a:solidFill>
            <a:srgbClr val="154734">
              <a:alpha val="69804"/>
            </a:srgbClr>
          </a:solidFill>
          <a:ln w="41275">
            <a:solidFill>
              <a:schemeClr val="accent2">
                <a:lumMod val="60000"/>
                <a:lumOff val="40000"/>
              </a:schemeClr>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49625" tIns="149625" rIns="149625" bIns="149625" numCol="1" spcCol="1270" anchor="ctr" anchorCtr="0">
            <a:noAutofit/>
          </a:bodyPr>
          <a:lstStyle/>
          <a:p>
            <a:pPr marL="0" lvl="0" indent="0" algn="ctr" defTabSz="400050">
              <a:lnSpc>
                <a:spcPct val="100000"/>
              </a:lnSpc>
              <a:spcBef>
                <a:spcPct val="0"/>
              </a:spcBef>
              <a:spcAft>
                <a:spcPct val="35000"/>
              </a:spcAft>
              <a:buNone/>
            </a:pPr>
            <a:r>
              <a:rPr lang="sv-SE" sz="1600" kern="1200"/>
              <a:t>SLU:s nästa steg för hållbar utveckling</a:t>
            </a:r>
          </a:p>
        </p:txBody>
      </p:sp>
      <p:sp>
        <p:nvSpPr>
          <p:cNvPr id="18" name="Frihandsfigur 17">
            <a:extLst>
              <a:ext uri="{FF2B5EF4-FFF2-40B4-BE49-F238E27FC236}">
                <a16:creationId xmlns:a16="http://schemas.microsoft.com/office/drawing/2014/main" id="{C323B46B-DCD9-9089-2928-C2F8A84184B7}"/>
              </a:ext>
            </a:extLst>
          </p:cNvPr>
          <p:cNvSpPr/>
          <p:nvPr/>
        </p:nvSpPr>
        <p:spPr>
          <a:xfrm>
            <a:off x="3528407" y="151616"/>
            <a:ext cx="5285299" cy="1578584"/>
          </a:xfrm>
          <a:custGeom>
            <a:avLst/>
            <a:gdLst>
              <a:gd name="csX0" fmla="*/ 0 w 1474016"/>
              <a:gd name="csY0" fmla="*/ 0 h 982677"/>
              <a:gd name="csX1" fmla="*/ 1474016 w 1474016"/>
              <a:gd name="csY1" fmla="*/ 0 h 982677"/>
              <a:gd name="csX2" fmla="*/ 1474016 w 1474016"/>
              <a:gd name="csY2" fmla="*/ 982677 h 982677"/>
              <a:gd name="csX3" fmla="*/ 0 w 1474016"/>
              <a:gd name="csY3" fmla="*/ 982677 h 982677"/>
              <a:gd name="csX4" fmla="*/ 0 w 1474016"/>
              <a:gd name="csY4" fmla="*/ 0 h 982677"/>
            </a:gdLst>
            <a:ahLst/>
            <a:cxnLst>
              <a:cxn ang="0">
                <a:pos x="csX0" y="csY0"/>
              </a:cxn>
              <a:cxn ang="0">
                <a:pos x="csX1" y="csY1"/>
              </a:cxn>
              <a:cxn ang="0">
                <a:pos x="csX2" y="csY2"/>
              </a:cxn>
              <a:cxn ang="0">
                <a:pos x="csX3" y="csY3"/>
              </a:cxn>
              <a:cxn ang="0">
                <a:pos x="csX4" y="csY4"/>
              </a:cxn>
            </a:cxnLst>
            <a:rect l="l" t="t" r="r" b="b"/>
            <a:pathLst>
              <a:path w="1474016" h="982677">
                <a:moveTo>
                  <a:pt x="0" y="0"/>
                </a:moveTo>
                <a:lnTo>
                  <a:pt x="1474016" y="0"/>
                </a:lnTo>
                <a:lnTo>
                  <a:pt x="1474016" y="982677"/>
                </a:lnTo>
                <a:lnTo>
                  <a:pt x="0" y="982677"/>
                </a:lnTo>
                <a:lnTo>
                  <a:pt x="0" y="0"/>
                </a:lnTo>
                <a:close/>
              </a:path>
            </a:pathLst>
          </a:custGeom>
          <a:solidFill>
            <a:srgbClr val="154734">
              <a:alpha val="65972"/>
            </a:srgbClr>
          </a:solidFill>
          <a:ln w="41275" cap="flat">
            <a:solidFill>
              <a:schemeClr val="accent2">
                <a:lumMod val="60000"/>
                <a:lumOff val="40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000" tIns="0" rIns="0" bIns="0" numCol="1" spcCol="1270" anchor="ctr" anchorCtr="0">
            <a:noAutofit/>
          </a:bodyPr>
          <a:lstStyle/>
          <a:p>
            <a:pPr marL="171450" lvl="1" indent="-171450" defTabSz="266700">
              <a:spcBef>
                <a:spcPct val="0"/>
              </a:spcBef>
              <a:spcAft>
                <a:spcPts val="800"/>
              </a:spcAft>
              <a:buFont typeface="Arial" panose="020B0604020202020204" pitchFamily="34" charset="0"/>
              <a:buChar char="•"/>
            </a:pPr>
            <a:r>
              <a:rPr lang="sv-SE" sz="1400">
                <a:solidFill>
                  <a:schemeClr val="bg1"/>
                </a:solidFill>
                <a:cs typeface="Calibri"/>
              </a:rPr>
              <a:t>Excellens och relevans inom forskning, utbildning och miljöanalys med stärkt attraktivitet till SLU:s utbildningar</a:t>
            </a:r>
            <a:r>
              <a:rPr lang="sv-SE" sz="1400" dirty="0">
                <a:solidFill>
                  <a:schemeClr val="bg1"/>
                </a:solidFill>
                <a:cs typeface="Calibri"/>
              </a:rPr>
              <a:t>.</a:t>
            </a:r>
          </a:p>
          <a:p>
            <a:pPr marL="171450" lvl="1" indent="-171450" defTabSz="266700">
              <a:spcBef>
                <a:spcPct val="0"/>
              </a:spcBef>
              <a:spcAft>
                <a:spcPts val="800"/>
              </a:spcAft>
              <a:buFont typeface="Arial" panose="020B0604020202020204" pitchFamily="34" charset="0"/>
              <a:buChar char="•"/>
            </a:pPr>
            <a:r>
              <a:rPr lang="sv-SE" sz="1400">
                <a:solidFill>
                  <a:schemeClr val="bg1"/>
                </a:solidFill>
                <a:cs typeface="Calibri"/>
              </a:rPr>
              <a:t>Ledande, speciellt inom </a:t>
            </a:r>
            <a:r>
              <a:rPr lang="sv-SE" sz="1400" dirty="0">
                <a:solidFill>
                  <a:schemeClr val="bg1"/>
                </a:solidFill>
                <a:cs typeface="Calibri"/>
              </a:rPr>
              <a:t>resilienta</a:t>
            </a:r>
            <a:r>
              <a:rPr lang="sv-SE" sz="1400">
                <a:solidFill>
                  <a:schemeClr val="bg1"/>
                </a:solidFill>
                <a:cs typeface="Calibri"/>
              </a:rPr>
              <a:t> ekosystem, framtidens hållbara växtodlingssystem och </a:t>
            </a:r>
            <a:r>
              <a:rPr lang="sv-SE" sz="1400" err="1">
                <a:solidFill>
                  <a:schemeClr val="bg1"/>
                </a:solidFill>
                <a:cs typeface="Calibri"/>
              </a:rPr>
              <a:t>One</a:t>
            </a:r>
            <a:r>
              <a:rPr lang="sv-SE" sz="1400">
                <a:solidFill>
                  <a:schemeClr val="bg1"/>
                </a:solidFill>
                <a:cs typeface="Calibri"/>
              </a:rPr>
              <a:t> Health</a:t>
            </a:r>
            <a:r>
              <a:rPr lang="sv-SE" sz="1400" dirty="0">
                <a:solidFill>
                  <a:schemeClr val="bg1"/>
                </a:solidFill>
                <a:cs typeface="Calibri"/>
              </a:rPr>
              <a:t>.</a:t>
            </a:r>
            <a:endParaRPr lang="sv-SE" sz="1400">
              <a:solidFill>
                <a:schemeClr val="bg1"/>
              </a:solidFill>
              <a:cs typeface="Calibri"/>
            </a:endParaRPr>
          </a:p>
          <a:p>
            <a:pPr marL="171450" lvl="1" indent="-171450" defTabSz="266700">
              <a:spcBef>
                <a:spcPct val="0"/>
              </a:spcBef>
              <a:spcAft>
                <a:spcPts val="800"/>
              </a:spcAft>
              <a:buFont typeface="Arial" panose="020B0604020202020204" pitchFamily="34" charset="0"/>
              <a:buChar char="•"/>
            </a:pPr>
            <a:r>
              <a:rPr lang="sv-SE" sz="1400" dirty="0">
                <a:solidFill>
                  <a:schemeClr val="bg1"/>
                </a:solidFill>
                <a:cs typeface="Calibri"/>
              </a:rPr>
              <a:t>Driva </a:t>
            </a:r>
            <a:r>
              <a:rPr lang="sv-SE" sz="1400">
                <a:solidFill>
                  <a:schemeClr val="bg1"/>
                </a:solidFill>
                <a:cs typeface="Calibri"/>
              </a:rPr>
              <a:t>innovation och konkurrenskraftiga lösningar, i internationell samverkan</a:t>
            </a:r>
            <a:r>
              <a:rPr lang="sv-SE" sz="1400" dirty="0">
                <a:solidFill>
                  <a:schemeClr val="bg1"/>
                </a:solidFill>
                <a:cs typeface="Calibri"/>
              </a:rPr>
              <a:t>.</a:t>
            </a:r>
            <a:endParaRPr lang="sv-SE" sz="1400">
              <a:cs typeface="Calibri"/>
            </a:endParaRPr>
          </a:p>
        </p:txBody>
      </p:sp>
      <p:sp>
        <p:nvSpPr>
          <p:cNvPr id="20" name="Frihandsfigur 19">
            <a:extLst>
              <a:ext uri="{FF2B5EF4-FFF2-40B4-BE49-F238E27FC236}">
                <a16:creationId xmlns:a16="http://schemas.microsoft.com/office/drawing/2014/main" id="{7A003D2B-9940-6821-93F1-4FBC4E579E56}"/>
              </a:ext>
            </a:extLst>
          </p:cNvPr>
          <p:cNvSpPr/>
          <p:nvPr/>
        </p:nvSpPr>
        <p:spPr>
          <a:xfrm>
            <a:off x="3533436" y="1917197"/>
            <a:ext cx="5280270" cy="1172566"/>
          </a:xfrm>
          <a:custGeom>
            <a:avLst/>
            <a:gdLst>
              <a:gd name="csX0" fmla="*/ 0 w 1474016"/>
              <a:gd name="csY0" fmla="*/ 0 h 982677"/>
              <a:gd name="csX1" fmla="*/ 1474016 w 1474016"/>
              <a:gd name="csY1" fmla="*/ 0 h 982677"/>
              <a:gd name="csX2" fmla="*/ 1474016 w 1474016"/>
              <a:gd name="csY2" fmla="*/ 982677 h 982677"/>
              <a:gd name="csX3" fmla="*/ 0 w 1474016"/>
              <a:gd name="csY3" fmla="*/ 982677 h 982677"/>
              <a:gd name="csX4" fmla="*/ 0 w 1474016"/>
              <a:gd name="csY4" fmla="*/ 0 h 982677"/>
            </a:gdLst>
            <a:ahLst/>
            <a:cxnLst>
              <a:cxn ang="0">
                <a:pos x="csX0" y="csY0"/>
              </a:cxn>
              <a:cxn ang="0">
                <a:pos x="csX1" y="csY1"/>
              </a:cxn>
              <a:cxn ang="0">
                <a:pos x="csX2" y="csY2"/>
              </a:cxn>
              <a:cxn ang="0">
                <a:pos x="csX3" y="csY3"/>
              </a:cxn>
              <a:cxn ang="0">
                <a:pos x="csX4" y="csY4"/>
              </a:cxn>
            </a:cxnLst>
            <a:rect l="l" t="t" r="r" b="b"/>
            <a:pathLst>
              <a:path w="1474016" h="982677">
                <a:moveTo>
                  <a:pt x="0" y="0"/>
                </a:moveTo>
                <a:lnTo>
                  <a:pt x="1474016" y="0"/>
                </a:lnTo>
                <a:lnTo>
                  <a:pt x="1474016" y="982677"/>
                </a:lnTo>
                <a:lnTo>
                  <a:pt x="0" y="982677"/>
                </a:lnTo>
                <a:lnTo>
                  <a:pt x="0" y="0"/>
                </a:lnTo>
                <a:close/>
              </a:path>
            </a:pathLst>
          </a:custGeom>
          <a:solidFill>
            <a:srgbClr val="154734">
              <a:alpha val="72407"/>
            </a:srgbClr>
          </a:solidFill>
          <a:ln w="41275">
            <a:solidFill>
              <a:schemeClr val="accent2">
                <a:lumMod val="60000"/>
                <a:lumOff val="40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000" tIns="0" rIns="0" bIns="0" numCol="1" spcCol="1270" anchor="ctr" anchorCtr="0">
            <a:noAutofit/>
          </a:bodyPr>
          <a:lstStyle/>
          <a:p>
            <a:pPr marL="171450" lvl="1" indent="-171450" defTabSz="266700">
              <a:spcBef>
                <a:spcPct val="0"/>
              </a:spcBef>
              <a:spcAft>
                <a:spcPts val="800"/>
              </a:spcAft>
              <a:buFont typeface="Arial" panose="020B0604020202020204" pitchFamily="34" charset="0"/>
              <a:buChar char="•"/>
            </a:pPr>
            <a:r>
              <a:rPr lang="sv-SE" sz="1400" dirty="0">
                <a:solidFill>
                  <a:schemeClr val="bg1"/>
                </a:solidFill>
                <a:ea typeface="Times New Roman" panose="02020603050405020304" pitchFamily="18" charset="0"/>
                <a:cs typeface="Arial"/>
              </a:rPr>
              <a:t>Utveckla </a:t>
            </a:r>
            <a:r>
              <a:rPr lang="sv-SE" sz="1400">
                <a:solidFill>
                  <a:schemeClr val="bg1"/>
                </a:solidFill>
                <a:ea typeface="Times New Roman" panose="02020603050405020304" pitchFamily="18" charset="0"/>
                <a:cs typeface="Arial"/>
              </a:rPr>
              <a:t>och implementera datadrivna lösningar med bas i egen kompetens eller via strategiska samarbeten</a:t>
            </a:r>
            <a:r>
              <a:rPr lang="sv-SE" sz="1400" dirty="0">
                <a:solidFill>
                  <a:schemeClr val="bg1"/>
                </a:solidFill>
                <a:ea typeface="Times New Roman" panose="02020603050405020304" pitchFamily="18" charset="0"/>
                <a:cs typeface="Arial"/>
              </a:rPr>
              <a:t>.</a:t>
            </a:r>
            <a:endParaRPr lang="sv-SE" sz="1400">
              <a:solidFill>
                <a:schemeClr val="bg1"/>
              </a:solidFill>
              <a:ea typeface="Times New Roman" panose="02020603050405020304" pitchFamily="18" charset="0"/>
              <a:cs typeface="Calibri"/>
            </a:endParaRPr>
          </a:p>
          <a:p>
            <a:pPr marL="171450" lvl="1" indent="-171450" defTabSz="266700">
              <a:spcBef>
                <a:spcPct val="0"/>
              </a:spcBef>
              <a:spcAft>
                <a:spcPts val="800"/>
              </a:spcAft>
              <a:buFont typeface="Arial" panose="020B0604020202020204" pitchFamily="34" charset="0"/>
              <a:buChar char="•"/>
            </a:pPr>
            <a:r>
              <a:rPr lang="sv-SE" sz="1400">
                <a:solidFill>
                  <a:schemeClr val="bg1"/>
                </a:solidFill>
                <a:ea typeface="Times New Roman" panose="02020603050405020304" pitchFamily="18" charset="0"/>
                <a:cs typeface="Arial"/>
              </a:rPr>
              <a:t>Ytterligare och fortlöpande</a:t>
            </a:r>
            <a:r>
              <a:rPr lang="sv-SE" sz="1400" dirty="0">
                <a:solidFill>
                  <a:schemeClr val="bg1"/>
                </a:solidFill>
                <a:ea typeface="Times New Roman" panose="02020603050405020304" pitchFamily="18" charset="0"/>
                <a:cs typeface="Arial"/>
              </a:rPr>
              <a:t> stärka </a:t>
            </a:r>
            <a:r>
              <a:rPr lang="sv-SE" sz="1400">
                <a:solidFill>
                  <a:schemeClr val="bg1"/>
                </a:solidFill>
                <a:ea typeface="Times New Roman" panose="02020603050405020304" pitchFamily="18" charset="0"/>
                <a:cs typeface="Arial"/>
              </a:rPr>
              <a:t>digital infrastruktur</a:t>
            </a:r>
            <a:r>
              <a:rPr lang="sv-SE" sz="1400" dirty="0">
                <a:solidFill>
                  <a:schemeClr val="bg1"/>
                </a:solidFill>
                <a:ea typeface="Times New Roman" panose="02020603050405020304" pitchFamily="18" charset="0"/>
                <a:cs typeface="Arial"/>
              </a:rPr>
              <a:t>.</a:t>
            </a:r>
            <a:endParaRPr lang="sv-SE" sz="1400">
              <a:solidFill>
                <a:schemeClr val="bg1"/>
              </a:solidFill>
              <a:ea typeface="Times New Roman" panose="02020603050405020304" pitchFamily="18" charset="0"/>
              <a:cs typeface="Calibri"/>
            </a:endParaRPr>
          </a:p>
          <a:p>
            <a:pPr marL="171450" lvl="1" indent="-171450" defTabSz="266700">
              <a:spcBef>
                <a:spcPct val="0"/>
              </a:spcBef>
              <a:spcAft>
                <a:spcPts val="800"/>
              </a:spcAft>
              <a:buFont typeface="Arial" panose="020B0604020202020204" pitchFamily="34" charset="0"/>
              <a:buChar char="•"/>
            </a:pPr>
            <a:r>
              <a:rPr lang="sv-SE" sz="1400">
                <a:solidFill>
                  <a:schemeClr val="bg1"/>
                </a:solidFill>
                <a:ea typeface="Times New Roman" panose="02020603050405020304" pitchFamily="18" charset="0"/>
                <a:cs typeface="Calibri"/>
              </a:rPr>
              <a:t>Ansvarsfullt integrera digitala verktyg i utbildningen</a:t>
            </a:r>
            <a:r>
              <a:rPr lang="sv-SE" sz="1400" dirty="0">
                <a:solidFill>
                  <a:schemeClr val="bg1"/>
                </a:solidFill>
                <a:ea typeface="Times New Roman" panose="02020603050405020304" pitchFamily="18" charset="0"/>
                <a:cs typeface="Calibri"/>
              </a:rPr>
              <a:t>.</a:t>
            </a:r>
            <a:endParaRPr lang="sv-SE" sz="1400" kern="1200">
              <a:solidFill>
                <a:schemeClr val="bg1"/>
              </a:solidFill>
              <a:cs typeface="Calibri"/>
            </a:endParaRPr>
          </a:p>
        </p:txBody>
      </p:sp>
      <p:sp>
        <p:nvSpPr>
          <p:cNvPr id="21" name="Frihandsfigur 20">
            <a:extLst>
              <a:ext uri="{FF2B5EF4-FFF2-40B4-BE49-F238E27FC236}">
                <a16:creationId xmlns:a16="http://schemas.microsoft.com/office/drawing/2014/main" id="{6ABB23E6-482F-3F0C-779A-AA2C0CEFFA64}"/>
              </a:ext>
            </a:extLst>
          </p:cNvPr>
          <p:cNvSpPr/>
          <p:nvPr/>
        </p:nvSpPr>
        <p:spPr>
          <a:xfrm>
            <a:off x="845637" y="3013562"/>
            <a:ext cx="1695095" cy="1700893"/>
          </a:xfrm>
          <a:custGeom>
            <a:avLst/>
            <a:gdLst>
              <a:gd name="csX0" fmla="*/ 0 w 982677"/>
              <a:gd name="csY0" fmla="*/ 491339 h 982677"/>
              <a:gd name="csX1" fmla="*/ 491339 w 982677"/>
              <a:gd name="csY1" fmla="*/ 0 h 982677"/>
              <a:gd name="csX2" fmla="*/ 982678 w 982677"/>
              <a:gd name="csY2" fmla="*/ 491339 h 982677"/>
              <a:gd name="csX3" fmla="*/ 491339 w 982677"/>
              <a:gd name="csY3" fmla="*/ 982678 h 982677"/>
              <a:gd name="csX4" fmla="*/ 0 w 982677"/>
              <a:gd name="csY4" fmla="*/ 491339 h 982677"/>
            </a:gdLst>
            <a:ahLst/>
            <a:cxnLst>
              <a:cxn ang="0">
                <a:pos x="csX0" y="csY0"/>
              </a:cxn>
              <a:cxn ang="0">
                <a:pos x="csX1" y="csY1"/>
              </a:cxn>
              <a:cxn ang="0">
                <a:pos x="csX2" y="csY2"/>
              </a:cxn>
              <a:cxn ang="0">
                <a:pos x="csX3" y="csY3"/>
              </a:cxn>
              <a:cxn ang="0">
                <a:pos x="csX4" y="csY4"/>
              </a:cxn>
            </a:cxnLst>
            <a:rect l="l" t="t" r="r" b="b"/>
            <a:pathLst>
              <a:path w="982677" h="982677">
                <a:moveTo>
                  <a:pt x="0" y="491339"/>
                </a:moveTo>
                <a:cubicBezTo>
                  <a:pt x="0" y="219980"/>
                  <a:pt x="219980" y="0"/>
                  <a:pt x="491339" y="0"/>
                </a:cubicBezTo>
                <a:cubicBezTo>
                  <a:pt x="762698" y="0"/>
                  <a:pt x="982678" y="219980"/>
                  <a:pt x="982678" y="491339"/>
                </a:cubicBezTo>
                <a:cubicBezTo>
                  <a:pt x="982678" y="762698"/>
                  <a:pt x="762698" y="982678"/>
                  <a:pt x="491339" y="982678"/>
                </a:cubicBezTo>
                <a:cubicBezTo>
                  <a:pt x="219980" y="982678"/>
                  <a:pt x="0" y="762698"/>
                  <a:pt x="0" y="491339"/>
                </a:cubicBezTo>
                <a:close/>
              </a:path>
            </a:pathLst>
          </a:custGeom>
          <a:solidFill>
            <a:srgbClr val="154734">
              <a:alpha val="69804"/>
            </a:srgbClr>
          </a:solidFill>
          <a:ln w="31750">
            <a:solidFill>
              <a:schemeClr val="accent2">
                <a:lumMod val="60000"/>
                <a:lumOff val="40000"/>
              </a:schemeClr>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49625" tIns="149625" rIns="149625" bIns="149625" numCol="1" spcCol="1270" anchor="ctr" anchorCtr="0">
            <a:noAutofit/>
          </a:bodyPr>
          <a:lstStyle/>
          <a:p>
            <a:pPr marL="0" lvl="0" indent="0" algn="ctr" defTabSz="400050">
              <a:lnSpc>
                <a:spcPct val="100000"/>
              </a:lnSpc>
              <a:spcBef>
                <a:spcPct val="0"/>
              </a:spcBef>
              <a:spcAft>
                <a:spcPct val="35000"/>
              </a:spcAft>
              <a:buFont typeface="Arial" panose="020B0604020202020204" pitchFamily="34" charset="0"/>
              <a:buNone/>
            </a:pPr>
            <a:r>
              <a:rPr lang="sv-SE" sz="1600" kern="1200">
                <a:ea typeface="Times New Roman" panose="02020603050405020304" pitchFamily="18" charset="0"/>
                <a:cs typeface="Calibri" panose="020F0502020204030204" pitchFamily="34" charset="0"/>
              </a:rPr>
              <a:t>Ett SLU </a:t>
            </a:r>
            <a:br>
              <a:rPr lang="sv-SE" sz="1600" kern="1200">
                <a:ea typeface="Times New Roman" panose="02020603050405020304" pitchFamily="18" charset="0"/>
                <a:cs typeface="Calibri" panose="020F0502020204030204" pitchFamily="34" charset="0"/>
              </a:rPr>
            </a:br>
            <a:r>
              <a:rPr lang="sv-SE" sz="1600" kern="1200">
                <a:ea typeface="Times New Roman" panose="02020603050405020304" pitchFamily="18" charset="0"/>
                <a:cs typeface="Calibri" panose="020F0502020204030204" pitchFamily="34" charset="0"/>
              </a:rPr>
              <a:t>– Vi på SLU</a:t>
            </a:r>
            <a:endParaRPr lang="sv-SE" sz="1600" kern="1200"/>
          </a:p>
        </p:txBody>
      </p:sp>
      <p:sp>
        <p:nvSpPr>
          <p:cNvPr id="22" name="Frihandsfigur 21">
            <a:extLst>
              <a:ext uri="{FF2B5EF4-FFF2-40B4-BE49-F238E27FC236}">
                <a16:creationId xmlns:a16="http://schemas.microsoft.com/office/drawing/2014/main" id="{9E710755-CA4D-495F-7A21-7E1343624FFB}"/>
              </a:ext>
            </a:extLst>
          </p:cNvPr>
          <p:cNvSpPr/>
          <p:nvPr/>
        </p:nvSpPr>
        <p:spPr>
          <a:xfrm>
            <a:off x="3528407" y="3257585"/>
            <a:ext cx="5280270" cy="1415514"/>
          </a:xfrm>
          <a:custGeom>
            <a:avLst/>
            <a:gdLst>
              <a:gd name="csX0" fmla="*/ 0 w 1474016"/>
              <a:gd name="csY0" fmla="*/ 0 h 982677"/>
              <a:gd name="csX1" fmla="*/ 1474016 w 1474016"/>
              <a:gd name="csY1" fmla="*/ 0 h 982677"/>
              <a:gd name="csX2" fmla="*/ 1474016 w 1474016"/>
              <a:gd name="csY2" fmla="*/ 982677 h 982677"/>
              <a:gd name="csX3" fmla="*/ 0 w 1474016"/>
              <a:gd name="csY3" fmla="*/ 982677 h 982677"/>
              <a:gd name="csX4" fmla="*/ 0 w 1474016"/>
              <a:gd name="csY4" fmla="*/ 0 h 982677"/>
            </a:gdLst>
            <a:ahLst/>
            <a:cxnLst>
              <a:cxn ang="0">
                <a:pos x="csX0" y="csY0"/>
              </a:cxn>
              <a:cxn ang="0">
                <a:pos x="csX1" y="csY1"/>
              </a:cxn>
              <a:cxn ang="0">
                <a:pos x="csX2" y="csY2"/>
              </a:cxn>
              <a:cxn ang="0">
                <a:pos x="csX3" y="csY3"/>
              </a:cxn>
              <a:cxn ang="0">
                <a:pos x="csX4" y="csY4"/>
              </a:cxn>
            </a:cxnLst>
            <a:rect l="l" t="t" r="r" b="b"/>
            <a:pathLst>
              <a:path w="1474016" h="982677">
                <a:moveTo>
                  <a:pt x="0" y="0"/>
                </a:moveTo>
                <a:lnTo>
                  <a:pt x="1474016" y="0"/>
                </a:lnTo>
                <a:lnTo>
                  <a:pt x="1474016" y="982677"/>
                </a:lnTo>
                <a:lnTo>
                  <a:pt x="0" y="982677"/>
                </a:lnTo>
                <a:lnTo>
                  <a:pt x="0" y="0"/>
                </a:lnTo>
                <a:close/>
              </a:path>
            </a:pathLst>
          </a:custGeom>
          <a:solidFill>
            <a:srgbClr val="154734">
              <a:alpha val="78706"/>
            </a:srgbClr>
          </a:solidFill>
          <a:ln w="41275">
            <a:solidFill>
              <a:schemeClr val="accent2">
                <a:lumMod val="60000"/>
                <a:lumOff val="40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2000" tIns="0" rIns="0" bIns="0" numCol="1" spcCol="1270" anchor="ctr" anchorCtr="0">
            <a:noAutofit/>
          </a:bodyPr>
          <a:lstStyle/>
          <a:p>
            <a:pPr marL="171450" lvl="1" indent="-171450" defTabSz="266700">
              <a:spcBef>
                <a:spcPct val="0"/>
              </a:spcBef>
              <a:spcAft>
                <a:spcPts val="800"/>
              </a:spcAft>
              <a:buFont typeface="Arial" panose="020B0604020202020204" pitchFamily="34" charset="0"/>
              <a:buChar char="•"/>
            </a:pPr>
            <a:r>
              <a:rPr lang="sv-SE" sz="1400" dirty="0">
                <a:solidFill>
                  <a:schemeClr val="bg1"/>
                </a:solidFill>
                <a:ea typeface="Times New Roman" panose="02020603050405020304" pitchFamily="18" charset="0"/>
                <a:cs typeface="Arial"/>
              </a:rPr>
              <a:t>Erbjuda en </a:t>
            </a:r>
            <a:r>
              <a:rPr lang="sv-SE" sz="1400">
                <a:solidFill>
                  <a:schemeClr val="bg1"/>
                </a:solidFill>
                <a:ea typeface="Times New Roman" panose="02020603050405020304" pitchFamily="18" charset="0"/>
                <a:cs typeface="Arial"/>
              </a:rPr>
              <a:t>inkluderande </a:t>
            </a:r>
            <a:r>
              <a:rPr lang="sv-SE" sz="1400" kern="1200">
                <a:solidFill>
                  <a:schemeClr val="bg1"/>
                </a:solidFill>
                <a:ea typeface="Times New Roman" panose="02020603050405020304" pitchFamily="18" charset="0"/>
                <a:cs typeface="Arial"/>
              </a:rPr>
              <a:t>arbets- och studiemiljö </a:t>
            </a:r>
            <a:r>
              <a:rPr lang="sv-SE" sz="1400">
                <a:solidFill>
                  <a:schemeClr val="bg1"/>
                </a:solidFill>
                <a:ea typeface="Times New Roman" panose="02020603050405020304" pitchFamily="18" charset="0"/>
                <a:cs typeface="Arial"/>
              </a:rPr>
              <a:t>som stärker </a:t>
            </a:r>
            <a:r>
              <a:rPr lang="sv-SE" sz="1400" dirty="0">
                <a:solidFill>
                  <a:schemeClr val="bg1"/>
                </a:solidFill>
                <a:ea typeface="Times New Roman" panose="02020603050405020304" pitchFamily="18" charset="0"/>
                <a:cs typeface="Arial"/>
              </a:rPr>
              <a:t>stolthet, </a:t>
            </a:r>
            <a:r>
              <a:rPr lang="sv-SE" sz="1400">
                <a:solidFill>
                  <a:schemeClr val="bg1"/>
                </a:solidFill>
                <a:ea typeface="Times New Roman" panose="02020603050405020304" pitchFamily="18" charset="0"/>
                <a:cs typeface="Arial"/>
              </a:rPr>
              <a:t>engagemang och delaktighet</a:t>
            </a:r>
            <a:r>
              <a:rPr lang="sv-SE" sz="1400">
                <a:solidFill>
                  <a:schemeClr val="bg1"/>
                </a:solidFill>
                <a:ea typeface="Times New Roman" panose="02020603050405020304" pitchFamily="18" charset="0"/>
                <a:cs typeface="Calibri"/>
              </a:rPr>
              <a:t> i hela universitetet</a:t>
            </a:r>
            <a:r>
              <a:rPr lang="sv-SE" sz="1400" dirty="0">
                <a:solidFill>
                  <a:schemeClr val="bg1"/>
                </a:solidFill>
                <a:ea typeface="Times New Roman" panose="02020603050405020304" pitchFamily="18" charset="0"/>
                <a:cs typeface="Calibri"/>
              </a:rPr>
              <a:t>.</a:t>
            </a:r>
            <a:endParaRPr lang="sv-SE" sz="1400">
              <a:solidFill>
                <a:schemeClr val="bg1"/>
              </a:solidFill>
              <a:ea typeface="Times New Roman" panose="02020603050405020304" pitchFamily="18" charset="0"/>
              <a:cs typeface="Calibri"/>
            </a:endParaRPr>
          </a:p>
          <a:p>
            <a:pPr marL="171450" lvl="1" indent="-171450" defTabSz="266700">
              <a:spcBef>
                <a:spcPct val="0"/>
              </a:spcBef>
              <a:spcAft>
                <a:spcPts val="800"/>
              </a:spcAft>
              <a:buFont typeface="Arial" panose="020B0604020202020204" pitchFamily="34" charset="0"/>
              <a:buChar char="•"/>
            </a:pPr>
            <a:r>
              <a:rPr lang="sv-SE" sz="1400">
                <a:solidFill>
                  <a:schemeClr val="bg1"/>
                </a:solidFill>
                <a:ea typeface="Times New Roman" panose="02020603050405020304" pitchFamily="18" charset="0"/>
                <a:cs typeface="Arial"/>
              </a:rPr>
              <a:t>Stärkt ansvar och förståelse för vårt gemensamma uppdrag genom </a:t>
            </a:r>
            <a:r>
              <a:rPr lang="sv-SE" sz="1400" dirty="0">
                <a:solidFill>
                  <a:schemeClr val="bg1"/>
                </a:solidFill>
                <a:ea typeface="Times New Roman" panose="02020603050405020304" pitchFamily="18" charset="0"/>
                <a:cs typeface="Arial"/>
              </a:rPr>
              <a:t>sammanhållen </a:t>
            </a:r>
            <a:r>
              <a:rPr lang="sv-SE" sz="1400">
                <a:solidFill>
                  <a:schemeClr val="bg1"/>
                </a:solidFill>
                <a:ea typeface="Times New Roman" panose="02020603050405020304" pitchFamily="18" charset="0"/>
                <a:cs typeface="Arial"/>
              </a:rPr>
              <a:t>strategisk kommunikation</a:t>
            </a:r>
            <a:r>
              <a:rPr lang="sv-SE" sz="1400" dirty="0">
                <a:solidFill>
                  <a:schemeClr val="bg1"/>
                </a:solidFill>
                <a:ea typeface="Times New Roman" panose="02020603050405020304" pitchFamily="18" charset="0"/>
                <a:cs typeface="Arial"/>
              </a:rPr>
              <a:t>.</a:t>
            </a:r>
            <a:endParaRPr lang="sv-SE" sz="1400">
              <a:solidFill>
                <a:schemeClr val="bg1"/>
              </a:solidFill>
              <a:ea typeface="Times New Roman" panose="02020603050405020304" pitchFamily="18" charset="0"/>
              <a:cs typeface="Arial"/>
            </a:endParaRPr>
          </a:p>
          <a:p>
            <a:pPr marL="171450" lvl="1" indent="-171450" defTabSz="266700">
              <a:spcBef>
                <a:spcPct val="0"/>
              </a:spcBef>
              <a:spcAft>
                <a:spcPts val="800"/>
              </a:spcAft>
              <a:buFont typeface="Arial" panose="020B0604020202020204" pitchFamily="34" charset="0"/>
              <a:buChar char="•"/>
            </a:pPr>
            <a:r>
              <a:rPr lang="sv-SE" sz="1400">
                <a:solidFill>
                  <a:schemeClr val="bg1"/>
                </a:solidFill>
                <a:ea typeface="Times New Roman" panose="02020603050405020304" pitchFamily="18" charset="0"/>
                <a:cs typeface="Arial"/>
              </a:rPr>
              <a:t>Fokus på hållbarhetens tre ben för långsiktig utveckling</a:t>
            </a:r>
            <a:r>
              <a:rPr lang="sv-SE" sz="1400" dirty="0">
                <a:solidFill>
                  <a:schemeClr val="bg1"/>
                </a:solidFill>
                <a:ea typeface="Times New Roman" panose="02020603050405020304" pitchFamily="18" charset="0"/>
                <a:cs typeface="Arial"/>
              </a:rPr>
              <a:t>.</a:t>
            </a:r>
            <a:endParaRPr lang="sv-SE" sz="1400" kern="1200">
              <a:solidFill>
                <a:schemeClr val="bg1"/>
              </a:solidFill>
              <a:cs typeface="Calibri"/>
            </a:endParaRPr>
          </a:p>
        </p:txBody>
      </p:sp>
      <p:sp>
        <p:nvSpPr>
          <p:cNvPr id="23" name="textruta 22">
            <a:extLst>
              <a:ext uri="{FF2B5EF4-FFF2-40B4-BE49-F238E27FC236}">
                <a16:creationId xmlns:a16="http://schemas.microsoft.com/office/drawing/2014/main" id="{2081E3C7-C0A2-B3B4-E1D4-557CA642CAC6}"/>
              </a:ext>
            </a:extLst>
          </p:cNvPr>
          <p:cNvSpPr txBox="1"/>
          <p:nvPr/>
        </p:nvSpPr>
        <p:spPr>
          <a:xfrm rot="16200000">
            <a:off x="-498248" y="2228113"/>
            <a:ext cx="1728440" cy="470334"/>
          </a:xfrm>
          <a:prstGeom prst="rect">
            <a:avLst/>
          </a:prstGeom>
          <a:noFill/>
        </p:spPr>
        <p:txBody>
          <a:bodyPr wrap="square" lIns="0" tIns="0" rIns="0" bIns="0" rtlCol="0">
            <a:noAutofit/>
          </a:bodyPr>
          <a:lstStyle/>
          <a:p>
            <a:pPr algn="ctr">
              <a:lnSpc>
                <a:spcPts val="3000"/>
              </a:lnSpc>
            </a:pPr>
            <a:r>
              <a:rPr lang="sv-SE" sz="2000" b="1">
                <a:solidFill>
                  <a:schemeClr val="bg1"/>
                </a:solidFill>
              </a:rPr>
              <a:t>Strategi</a:t>
            </a:r>
          </a:p>
        </p:txBody>
      </p:sp>
      <p:sp>
        <p:nvSpPr>
          <p:cNvPr id="29" name="textruta 28">
            <a:extLst>
              <a:ext uri="{FF2B5EF4-FFF2-40B4-BE49-F238E27FC236}">
                <a16:creationId xmlns:a16="http://schemas.microsoft.com/office/drawing/2014/main" id="{2A578119-6D8F-9963-83BF-36646F9F5E30}"/>
              </a:ext>
            </a:extLst>
          </p:cNvPr>
          <p:cNvSpPr txBox="1"/>
          <p:nvPr/>
        </p:nvSpPr>
        <p:spPr>
          <a:xfrm rot="16200000">
            <a:off x="3082308" y="743003"/>
            <a:ext cx="632990" cy="532927"/>
          </a:xfrm>
          <a:prstGeom prst="rect">
            <a:avLst/>
          </a:prstGeom>
          <a:noFill/>
        </p:spPr>
        <p:txBody>
          <a:bodyPr wrap="square" lIns="0" tIns="0" rIns="0" bIns="0" rtlCol="0">
            <a:noAutofit/>
          </a:bodyPr>
          <a:lstStyle/>
          <a:p>
            <a:pPr algn="ctr">
              <a:lnSpc>
                <a:spcPts val="3000"/>
              </a:lnSpc>
            </a:pPr>
            <a:r>
              <a:rPr lang="sv-SE" sz="1600" b="1" dirty="0">
                <a:solidFill>
                  <a:schemeClr val="bg1"/>
                </a:solidFill>
              </a:rPr>
              <a:t>Mål</a:t>
            </a:r>
            <a:endParaRPr lang="sv-SE" b="1">
              <a:solidFill>
                <a:schemeClr val="bg1"/>
              </a:solidFill>
            </a:endParaRPr>
          </a:p>
        </p:txBody>
      </p:sp>
      <p:sp>
        <p:nvSpPr>
          <p:cNvPr id="19" name="Frihandsfigur 18">
            <a:extLst>
              <a:ext uri="{FF2B5EF4-FFF2-40B4-BE49-F238E27FC236}">
                <a16:creationId xmlns:a16="http://schemas.microsoft.com/office/drawing/2014/main" id="{2E1671DD-5FF2-CCFA-8A91-D1AA149647B3}"/>
              </a:ext>
            </a:extLst>
          </p:cNvPr>
          <p:cNvSpPr/>
          <p:nvPr/>
        </p:nvSpPr>
        <p:spPr>
          <a:xfrm>
            <a:off x="1069927" y="1667512"/>
            <a:ext cx="1691028" cy="1700893"/>
          </a:xfrm>
          <a:custGeom>
            <a:avLst/>
            <a:gdLst>
              <a:gd name="csX0" fmla="*/ 0 w 982677"/>
              <a:gd name="csY0" fmla="*/ 491339 h 982677"/>
              <a:gd name="csX1" fmla="*/ 491339 w 982677"/>
              <a:gd name="csY1" fmla="*/ 0 h 982677"/>
              <a:gd name="csX2" fmla="*/ 982678 w 982677"/>
              <a:gd name="csY2" fmla="*/ 491339 h 982677"/>
              <a:gd name="csX3" fmla="*/ 491339 w 982677"/>
              <a:gd name="csY3" fmla="*/ 982678 h 982677"/>
              <a:gd name="csX4" fmla="*/ 0 w 982677"/>
              <a:gd name="csY4" fmla="*/ 491339 h 982677"/>
            </a:gdLst>
            <a:ahLst/>
            <a:cxnLst>
              <a:cxn ang="0">
                <a:pos x="csX0" y="csY0"/>
              </a:cxn>
              <a:cxn ang="0">
                <a:pos x="csX1" y="csY1"/>
              </a:cxn>
              <a:cxn ang="0">
                <a:pos x="csX2" y="csY2"/>
              </a:cxn>
              <a:cxn ang="0">
                <a:pos x="csX3" y="csY3"/>
              </a:cxn>
              <a:cxn ang="0">
                <a:pos x="csX4" y="csY4"/>
              </a:cxn>
            </a:cxnLst>
            <a:rect l="l" t="t" r="r" b="b"/>
            <a:pathLst>
              <a:path w="982677" h="982677">
                <a:moveTo>
                  <a:pt x="0" y="491339"/>
                </a:moveTo>
                <a:cubicBezTo>
                  <a:pt x="0" y="219980"/>
                  <a:pt x="219980" y="0"/>
                  <a:pt x="491339" y="0"/>
                </a:cubicBezTo>
                <a:cubicBezTo>
                  <a:pt x="762698" y="0"/>
                  <a:pt x="982678" y="219980"/>
                  <a:pt x="982678" y="491339"/>
                </a:cubicBezTo>
                <a:cubicBezTo>
                  <a:pt x="982678" y="762698"/>
                  <a:pt x="762698" y="982678"/>
                  <a:pt x="491339" y="982678"/>
                </a:cubicBezTo>
                <a:cubicBezTo>
                  <a:pt x="219980" y="982678"/>
                  <a:pt x="0" y="762698"/>
                  <a:pt x="0" y="491339"/>
                </a:cubicBezTo>
                <a:close/>
              </a:path>
            </a:pathLst>
          </a:custGeom>
          <a:solidFill>
            <a:srgbClr val="154734">
              <a:alpha val="69804"/>
            </a:srgbClr>
          </a:solidFill>
          <a:ln w="31750">
            <a:solidFill>
              <a:schemeClr val="accent2">
                <a:lumMod val="40000"/>
                <a:lumOff val="60000"/>
              </a:schemeClr>
            </a:solid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49625" tIns="149625" rIns="149625" bIns="149625" numCol="1" spcCol="1270" anchor="ctr" anchorCtr="0">
            <a:noAutofit/>
          </a:bodyPr>
          <a:lstStyle/>
          <a:p>
            <a:pPr marL="0" lvl="0" indent="0" algn="ctr" defTabSz="400050">
              <a:lnSpc>
                <a:spcPct val="100000"/>
              </a:lnSpc>
              <a:spcBef>
                <a:spcPct val="0"/>
              </a:spcBef>
              <a:spcAft>
                <a:spcPct val="35000"/>
              </a:spcAft>
              <a:buFont typeface="Arial" panose="020B0604020202020204" pitchFamily="34" charset="0"/>
              <a:buNone/>
            </a:pPr>
            <a:r>
              <a:rPr lang="sv-SE" sz="1600" kern="1200">
                <a:ea typeface="Times New Roman" panose="02020603050405020304" pitchFamily="18" charset="0"/>
                <a:cs typeface="Calibri" panose="020F0502020204030204" pitchFamily="34" charset="0"/>
              </a:rPr>
              <a:t>SLU och den datadrivna samtiden och framtiden</a:t>
            </a:r>
            <a:endParaRPr lang="sv-SE" sz="1600" kern="1200"/>
          </a:p>
        </p:txBody>
      </p:sp>
      <p:sp>
        <p:nvSpPr>
          <p:cNvPr id="31" name="Vänster klammerparentes 30">
            <a:extLst>
              <a:ext uri="{FF2B5EF4-FFF2-40B4-BE49-F238E27FC236}">
                <a16:creationId xmlns:a16="http://schemas.microsoft.com/office/drawing/2014/main" id="{02D688EC-54EB-B010-DB58-84D59F5F44A8}"/>
              </a:ext>
            </a:extLst>
          </p:cNvPr>
          <p:cNvSpPr/>
          <p:nvPr/>
        </p:nvSpPr>
        <p:spPr>
          <a:xfrm>
            <a:off x="2914966" y="167862"/>
            <a:ext cx="521043" cy="1578584"/>
          </a:xfrm>
          <a:custGeom>
            <a:avLst/>
            <a:gdLst>
              <a:gd name="csX0" fmla="*/ 521043 w 521043"/>
              <a:gd name="csY0" fmla="*/ 1578584 h 1578584"/>
              <a:gd name="csX1" fmla="*/ 260521 w 521043"/>
              <a:gd name="csY1" fmla="*/ 1442456 h 1578584"/>
              <a:gd name="csX2" fmla="*/ 260522 w 521043"/>
              <a:gd name="csY2" fmla="*/ 951419 h 1578584"/>
              <a:gd name="csX3" fmla="*/ 0 w 521043"/>
              <a:gd name="csY3" fmla="*/ 815291 h 1578584"/>
              <a:gd name="csX4" fmla="*/ 260522 w 521043"/>
              <a:gd name="csY4" fmla="*/ 679163 h 1578584"/>
              <a:gd name="csX5" fmla="*/ 260522 w 521043"/>
              <a:gd name="csY5" fmla="*/ 136128 h 1578584"/>
              <a:gd name="csX6" fmla="*/ 521044 w 521043"/>
              <a:gd name="csY6" fmla="*/ 0 h 1578584"/>
              <a:gd name="csX7" fmla="*/ 521043 w 521043"/>
              <a:gd name="csY7" fmla="*/ 1578584 h 1578584"/>
              <a:gd name="csX0" fmla="*/ 521043 w 521043"/>
              <a:gd name="csY0" fmla="*/ 1578584 h 1578584"/>
              <a:gd name="csX1" fmla="*/ 260521 w 521043"/>
              <a:gd name="csY1" fmla="*/ 1442456 h 1578584"/>
              <a:gd name="csX2" fmla="*/ 260522 w 521043"/>
              <a:gd name="csY2" fmla="*/ 951419 h 1578584"/>
              <a:gd name="csX3" fmla="*/ 0 w 521043"/>
              <a:gd name="csY3" fmla="*/ 815291 h 1578584"/>
              <a:gd name="csX4" fmla="*/ 260522 w 521043"/>
              <a:gd name="csY4" fmla="*/ 679163 h 1578584"/>
              <a:gd name="csX5" fmla="*/ 260522 w 521043"/>
              <a:gd name="csY5" fmla="*/ 136128 h 1578584"/>
              <a:gd name="csX6" fmla="*/ 521044 w 521043"/>
              <a:gd name="csY6" fmla="*/ 0 h 157858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21043" h="1578584" stroke="0" extrusionOk="0">
                <a:moveTo>
                  <a:pt x="521043" y="1578584"/>
                </a:moveTo>
                <a:cubicBezTo>
                  <a:pt x="375020" y="1577263"/>
                  <a:pt x="252803" y="1520534"/>
                  <a:pt x="260521" y="1442456"/>
                </a:cubicBezTo>
                <a:cubicBezTo>
                  <a:pt x="272028" y="1281199"/>
                  <a:pt x="249968" y="1115434"/>
                  <a:pt x="260522" y="951419"/>
                </a:cubicBezTo>
                <a:cubicBezTo>
                  <a:pt x="252816" y="883764"/>
                  <a:pt x="139963" y="836952"/>
                  <a:pt x="0" y="815291"/>
                </a:cubicBezTo>
                <a:cubicBezTo>
                  <a:pt x="134108" y="809944"/>
                  <a:pt x="263736" y="755880"/>
                  <a:pt x="260522" y="679163"/>
                </a:cubicBezTo>
                <a:cubicBezTo>
                  <a:pt x="243367" y="507396"/>
                  <a:pt x="258575" y="372110"/>
                  <a:pt x="260522" y="136128"/>
                </a:cubicBezTo>
                <a:cubicBezTo>
                  <a:pt x="273657" y="39571"/>
                  <a:pt x="354674" y="19763"/>
                  <a:pt x="521044" y="0"/>
                </a:cubicBezTo>
                <a:cubicBezTo>
                  <a:pt x="580355" y="536768"/>
                  <a:pt x="488089" y="1106903"/>
                  <a:pt x="521043" y="1578584"/>
                </a:cubicBezTo>
                <a:close/>
              </a:path>
              <a:path w="521043" h="1578584" fill="none" extrusionOk="0">
                <a:moveTo>
                  <a:pt x="521043" y="1578584"/>
                </a:moveTo>
                <a:cubicBezTo>
                  <a:pt x="372195" y="1568461"/>
                  <a:pt x="260817" y="1513634"/>
                  <a:pt x="260521" y="1442456"/>
                </a:cubicBezTo>
                <a:cubicBezTo>
                  <a:pt x="249663" y="1285117"/>
                  <a:pt x="256296" y="1122654"/>
                  <a:pt x="260522" y="951419"/>
                </a:cubicBezTo>
                <a:cubicBezTo>
                  <a:pt x="277593" y="888923"/>
                  <a:pt x="142708" y="843189"/>
                  <a:pt x="0" y="815291"/>
                </a:cubicBezTo>
                <a:cubicBezTo>
                  <a:pt x="148583" y="812503"/>
                  <a:pt x="252919" y="766415"/>
                  <a:pt x="260522" y="679163"/>
                </a:cubicBezTo>
                <a:cubicBezTo>
                  <a:pt x="251382" y="439145"/>
                  <a:pt x="243698" y="313424"/>
                  <a:pt x="260522" y="136128"/>
                </a:cubicBezTo>
                <a:cubicBezTo>
                  <a:pt x="260092" y="49349"/>
                  <a:pt x="382598" y="1134"/>
                  <a:pt x="521044" y="0"/>
                </a:cubicBezTo>
              </a:path>
              <a:path w="521043" h="1578584" fill="none" stroke="0" extrusionOk="0">
                <a:moveTo>
                  <a:pt x="521043" y="1578584"/>
                </a:moveTo>
                <a:cubicBezTo>
                  <a:pt x="367795" y="1567721"/>
                  <a:pt x="261532" y="1524631"/>
                  <a:pt x="260521" y="1442456"/>
                </a:cubicBezTo>
                <a:cubicBezTo>
                  <a:pt x="223090" y="1276636"/>
                  <a:pt x="265040" y="1102708"/>
                  <a:pt x="260522" y="951419"/>
                </a:cubicBezTo>
                <a:cubicBezTo>
                  <a:pt x="266979" y="896295"/>
                  <a:pt x="163539" y="795867"/>
                  <a:pt x="0" y="815291"/>
                </a:cubicBezTo>
                <a:cubicBezTo>
                  <a:pt x="149648" y="811573"/>
                  <a:pt x="252203" y="752216"/>
                  <a:pt x="260522" y="679163"/>
                </a:cubicBezTo>
                <a:cubicBezTo>
                  <a:pt x="273325" y="482518"/>
                  <a:pt x="253384" y="349255"/>
                  <a:pt x="260522" y="136128"/>
                </a:cubicBezTo>
                <a:cubicBezTo>
                  <a:pt x="236723" y="44526"/>
                  <a:pt x="350999" y="-1857"/>
                  <a:pt x="521044" y="0"/>
                </a:cubicBezTo>
              </a:path>
            </a:pathLst>
          </a:custGeom>
          <a:ln w="34925">
            <a:solidFill>
              <a:schemeClr val="accent2">
                <a:lumMod val="50000"/>
              </a:schemeClr>
            </a:solidFill>
            <a:extLst>
              <a:ext uri="{C807C97D-BFC1-408E-A445-0C87EB9F89A2}">
                <ask:lineSketchStyleProps xmlns:ask="http://schemas.microsoft.com/office/drawing/2018/sketchyshapes" sd="1219033472">
                  <a:prstGeom prst="leftBrace">
                    <a:avLst>
                      <a:gd name="adj1" fmla="val 26126"/>
                      <a:gd name="adj2" fmla="val 51647"/>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37" name="textruta 36">
            <a:extLst>
              <a:ext uri="{FF2B5EF4-FFF2-40B4-BE49-F238E27FC236}">
                <a16:creationId xmlns:a16="http://schemas.microsoft.com/office/drawing/2014/main" id="{8FC77BF3-0ACC-7D63-E4A3-CAA617DAC394}"/>
              </a:ext>
            </a:extLst>
          </p:cNvPr>
          <p:cNvSpPr txBox="1"/>
          <p:nvPr/>
        </p:nvSpPr>
        <p:spPr>
          <a:xfrm rot="16200000">
            <a:off x="3127014" y="2262558"/>
            <a:ext cx="579668" cy="532927"/>
          </a:xfrm>
          <a:prstGeom prst="rect">
            <a:avLst/>
          </a:prstGeom>
          <a:noFill/>
        </p:spPr>
        <p:txBody>
          <a:bodyPr wrap="square" lIns="0" tIns="0" rIns="0" bIns="0" rtlCol="0">
            <a:noAutofit/>
          </a:bodyPr>
          <a:lstStyle/>
          <a:p>
            <a:pPr algn="ctr">
              <a:lnSpc>
                <a:spcPts val="3000"/>
              </a:lnSpc>
            </a:pPr>
            <a:r>
              <a:rPr lang="sv-SE" sz="1600" b="1" dirty="0">
                <a:solidFill>
                  <a:schemeClr val="bg1"/>
                </a:solidFill>
              </a:rPr>
              <a:t>Mål</a:t>
            </a:r>
            <a:endParaRPr lang="sv-SE" b="1">
              <a:solidFill>
                <a:schemeClr val="bg1"/>
              </a:solidFill>
            </a:endParaRPr>
          </a:p>
        </p:txBody>
      </p:sp>
      <p:sp>
        <p:nvSpPr>
          <p:cNvPr id="38" name="Vänster klammerparentes 37">
            <a:extLst>
              <a:ext uri="{FF2B5EF4-FFF2-40B4-BE49-F238E27FC236}">
                <a16:creationId xmlns:a16="http://schemas.microsoft.com/office/drawing/2014/main" id="{E782FCBE-97FA-FBDA-C8FD-26E88EC8A110}"/>
              </a:ext>
            </a:extLst>
          </p:cNvPr>
          <p:cNvSpPr/>
          <p:nvPr/>
        </p:nvSpPr>
        <p:spPr>
          <a:xfrm>
            <a:off x="2916742" y="1924817"/>
            <a:ext cx="521042" cy="1172566"/>
          </a:xfrm>
          <a:custGeom>
            <a:avLst/>
            <a:gdLst>
              <a:gd name="csX0" fmla="*/ 521042 w 521042"/>
              <a:gd name="csY0" fmla="*/ 1172566 h 1172566"/>
              <a:gd name="csX1" fmla="*/ 260521 w 521042"/>
              <a:gd name="csY1" fmla="*/ 1036439 h 1172566"/>
              <a:gd name="csX2" fmla="*/ 260521 w 521042"/>
              <a:gd name="csY2" fmla="*/ 749344 h 1172566"/>
              <a:gd name="csX3" fmla="*/ 0 w 521042"/>
              <a:gd name="csY3" fmla="*/ 613217 h 1172566"/>
              <a:gd name="csX4" fmla="*/ 260521 w 521042"/>
              <a:gd name="csY4" fmla="*/ 477090 h 1172566"/>
              <a:gd name="csX5" fmla="*/ 260521 w 521042"/>
              <a:gd name="csY5" fmla="*/ 136127 h 1172566"/>
              <a:gd name="csX6" fmla="*/ 521042 w 521042"/>
              <a:gd name="csY6" fmla="*/ 0 h 1172566"/>
              <a:gd name="csX7" fmla="*/ 521042 w 521042"/>
              <a:gd name="csY7" fmla="*/ 609734 h 1172566"/>
              <a:gd name="csX8" fmla="*/ 521042 w 521042"/>
              <a:gd name="csY8" fmla="*/ 1172566 h 1172566"/>
              <a:gd name="csX0" fmla="*/ 521042 w 521042"/>
              <a:gd name="csY0" fmla="*/ 1172566 h 1172566"/>
              <a:gd name="csX1" fmla="*/ 260521 w 521042"/>
              <a:gd name="csY1" fmla="*/ 1036439 h 1172566"/>
              <a:gd name="csX2" fmla="*/ 260521 w 521042"/>
              <a:gd name="csY2" fmla="*/ 749344 h 1172566"/>
              <a:gd name="csX3" fmla="*/ 0 w 521042"/>
              <a:gd name="csY3" fmla="*/ 613217 h 1172566"/>
              <a:gd name="csX4" fmla="*/ 260521 w 521042"/>
              <a:gd name="csY4" fmla="*/ 477090 h 1172566"/>
              <a:gd name="csX5" fmla="*/ 260521 w 521042"/>
              <a:gd name="csY5" fmla="*/ 136127 h 1172566"/>
              <a:gd name="csX6" fmla="*/ 521042 w 521042"/>
              <a:gd name="csY6" fmla="*/ 0 h 117256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21042" h="1172566" stroke="0" extrusionOk="0">
                <a:moveTo>
                  <a:pt x="521042" y="1172566"/>
                </a:moveTo>
                <a:cubicBezTo>
                  <a:pt x="375019" y="1171245"/>
                  <a:pt x="252803" y="1114517"/>
                  <a:pt x="260521" y="1036439"/>
                </a:cubicBezTo>
                <a:cubicBezTo>
                  <a:pt x="258845" y="964678"/>
                  <a:pt x="271028" y="837173"/>
                  <a:pt x="260521" y="749344"/>
                </a:cubicBezTo>
                <a:cubicBezTo>
                  <a:pt x="246297" y="663344"/>
                  <a:pt x="141855" y="617378"/>
                  <a:pt x="0" y="613217"/>
                </a:cubicBezTo>
                <a:cubicBezTo>
                  <a:pt x="144115" y="631458"/>
                  <a:pt x="256673" y="539876"/>
                  <a:pt x="260521" y="477090"/>
                </a:cubicBezTo>
                <a:cubicBezTo>
                  <a:pt x="256250" y="386003"/>
                  <a:pt x="257291" y="220769"/>
                  <a:pt x="260521" y="136127"/>
                </a:cubicBezTo>
                <a:cubicBezTo>
                  <a:pt x="241920" y="78459"/>
                  <a:pt x="375571" y="-15155"/>
                  <a:pt x="521042" y="0"/>
                </a:cubicBezTo>
                <a:cubicBezTo>
                  <a:pt x="496163" y="281143"/>
                  <a:pt x="499703" y="358107"/>
                  <a:pt x="521042" y="609734"/>
                </a:cubicBezTo>
                <a:cubicBezTo>
                  <a:pt x="542381" y="861361"/>
                  <a:pt x="496363" y="959469"/>
                  <a:pt x="521042" y="1172566"/>
                </a:cubicBezTo>
                <a:close/>
              </a:path>
              <a:path w="521042" h="1172566" fill="none" extrusionOk="0">
                <a:moveTo>
                  <a:pt x="521042" y="1172566"/>
                </a:moveTo>
                <a:cubicBezTo>
                  <a:pt x="371302" y="1183041"/>
                  <a:pt x="266450" y="1116026"/>
                  <a:pt x="260521" y="1036439"/>
                </a:cubicBezTo>
                <a:cubicBezTo>
                  <a:pt x="262746" y="963863"/>
                  <a:pt x="257824" y="889541"/>
                  <a:pt x="260521" y="749344"/>
                </a:cubicBezTo>
                <a:cubicBezTo>
                  <a:pt x="270082" y="672140"/>
                  <a:pt x="146722" y="640184"/>
                  <a:pt x="0" y="613217"/>
                </a:cubicBezTo>
                <a:cubicBezTo>
                  <a:pt x="155686" y="609247"/>
                  <a:pt x="259990" y="537948"/>
                  <a:pt x="260521" y="477090"/>
                </a:cubicBezTo>
                <a:cubicBezTo>
                  <a:pt x="263705" y="326785"/>
                  <a:pt x="272042" y="274336"/>
                  <a:pt x="260521" y="136127"/>
                </a:cubicBezTo>
                <a:cubicBezTo>
                  <a:pt x="257344" y="70540"/>
                  <a:pt x="373134" y="8081"/>
                  <a:pt x="521042" y="0"/>
                </a:cubicBezTo>
              </a:path>
              <a:path w="521042" h="1172566" fill="none" stroke="0" extrusionOk="0">
                <a:moveTo>
                  <a:pt x="521042" y="1172566"/>
                </a:moveTo>
                <a:cubicBezTo>
                  <a:pt x="382381" y="1176835"/>
                  <a:pt x="267010" y="1121280"/>
                  <a:pt x="260521" y="1036439"/>
                </a:cubicBezTo>
                <a:cubicBezTo>
                  <a:pt x="272575" y="930645"/>
                  <a:pt x="254753" y="868362"/>
                  <a:pt x="260521" y="749344"/>
                </a:cubicBezTo>
                <a:cubicBezTo>
                  <a:pt x="247784" y="670904"/>
                  <a:pt x="149792" y="605880"/>
                  <a:pt x="0" y="613217"/>
                </a:cubicBezTo>
                <a:cubicBezTo>
                  <a:pt x="135753" y="610075"/>
                  <a:pt x="255767" y="540416"/>
                  <a:pt x="260521" y="477090"/>
                </a:cubicBezTo>
                <a:cubicBezTo>
                  <a:pt x="273349" y="348915"/>
                  <a:pt x="256058" y="275425"/>
                  <a:pt x="260521" y="136127"/>
                </a:cubicBezTo>
                <a:cubicBezTo>
                  <a:pt x="261850" y="42964"/>
                  <a:pt x="363453" y="8004"/>
                  <a:pt x="521042" y="0"/>
                </a:cubicBezTo>
              </a:path>
            </a:pathLst>
          </a:custGeom>
          <a:ln w="34925">
            <a:solidFill>
              <a:schemeClr val="accent2">
                <a:lumMod val="50000"/>
              </a:schemeClr>
            </a:solidFill>
            <a:extLst>
              <a:ext uri="{C807C97D-BFC1-408E-A445-0C87EB9F89A2}">
                <ask:lineSketchStyleProps xmlns:ask="http://schemas.microsoft.com/office/drawing/2018/sketchyshapes" sd="1219033472">
                  <a:prstGeom prst="leftBrace">
                    <a:avLst>
                      <a:gd name="adj1" fmla="val 26126"/>
                      <a:gd name="adj2" fmla="val 52297"/>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0" name="textruta 39">
            <a:extLst>
              <a:ext uri="{FF2B5EF4-FFF2-40B4-BE49-F238E27FC236}">
                <a16:creationId xmlns:a16="http://schemas.microsoft.com/office/drawing/2014/main" id="{EC84A465-0C17-8F2A-6873-9367F96E39F1}"/>
              </a:ext>
            </a:extLst>
          </p:cNvPr>
          <p:cNvSpPr txBox="1"/>
          <p:nvPr/>
        </p:nvSpPr>
        <p:spPr>
          <a:xfrm rot="16200000">
            <a:off x="3062632" y="3776370"/>
            <a:ext cx="708431" cy="532927"/>
          </a:xfrm>
          <a:prstGeom prst="rect">
            <a:avLst/>
          </a:prstGeom>
          <a:noFill/>
        </p:spPr>
        <p:txBody>
          <a:bodyPr wrap="square" lIns="0" tIns="0" rIns="0" bIns="0" rtlCol="0">
            <a:noAutofit/>
          </a:bodyPr>
          <a:lstStyle/>
          <a:p>
            <a:pPr algn="ctr">
              <a:lnSpc>
                <a:spcPts val="3000"/>
              </a:lnSpc>
            </a:pPr>
            <a:r>
              <a:rPr lang="sv-SE" sz="1600" b="1" dirty="0">
                <a:solidFill>
                  <a:schemeClr val="bg1"/>
                </a:solidFill>
              </a:rPr>
              <a:t>Mål</a:t>
            </a:r>
            <a:endParaRPr lang="sv-SE" b="1">
              <a:solidFill>
                <a:schemeClr val="bg1"/>
              </a:solidFill>
            </a:endParaRPr>
          </a:p>
        </p:txBody>
      </p:sp>
      <p:sp>
        <p:nvSpPr>
          <p:cNvPr id="41" name="Vänster klammerparentes 40">
            <a:extLst>
              <a:ext uri="{FF2B5EF4-FFF2-40B4-BE49-F238E27FC236}">
                <a16:creationId xmlns:a16="http://schemas.microsoft.com/office/drawing/2014/main" id="{CAD8714C-587A-371A-6ED1-5718D33B6BBC}"/>
              </a:ext>
            </a:extLst>
          </p:cNvPr>
          <p:cNvSpPr/>
          <p:nvPr/>
        </p:nvSpPr>
        <p:spPr>
          <a:xfrm>
            <a:off x="2908576" y="3271378"/>
            <a:ext cx="521043" cy="1394101"/>
          </a:xfrm>
          <a:custGeom>
            <a:avLst/>
            <a:gdLst>
              <a:gd name="csX0" fmla="*/ 521043 w 521043"/>
              <a:gd name="csY0" fmla="*/ 1394101 h 1394101"/>
              <a:gd name="csX1" fmla="*/ 260521 w 521043"/>
              <a:gd name="csY1" fmla="*/ 1257973 h 1394101"/>
              <a:gd name="csX2" fmla="*/ 260522 w 521043"/>
              <a:gd name="csY2" fmla="*/ 810413 h 1394101"/>
              <a:gd name="csX3" fmla="*/ 0 w 521043"/>
              <a:gd name="csY3" fmla="*/ 674285 h 1394101"/>
              <a:gd name="csX4" fmla="*/ 260522 w 521043"/>
              <a:gd name="csY4" fmla="*/ 538157 h 1394101"/>
              <a:gd name="csX5" fmla="*/ 260522 w 521043"/>
              <a:gd name="csY5" fmla="*/ 136128 h 1394101"/>
              <a:gd name="csX6" fmla="*/ 521044 w 521043"/>
              <a:gd name="csY6" fmla="*/ 0 h 1394101"/>
              <a:gd name="csX7" fmla="*/ 521043 w 521043"/>
              <a:gd name="csY7" fmla="*/ 1394101 h 1394101"/>
              <a:gd name="csX0" fmla="*/ 521043 w 521043"/>
              <a:gd name="csY0" fmla="*/ 1394101 h 1394101"/>
              <a:gd name="csX1" fmla="*/ 260521 w 521043"/>
              <a:gd name="csY1" fmla="*/ 1257973 h 1394101"/>
              <a:gd name="csX2" fmla="*/ 260522 w 521043"/>
              <a:gd name="csY2" fmla="*/ 810413 h 1394101"/>
              <a:gd name="csX3" fmla="*/ 0 w 521043"/>
              <a:gd name="csY3" fmla="*/ 674285 h 1394101"/>
              <a:gd name="csX4" fmla="*/ 260522 w 521043"/>
              <a:gd name="csY4" fmla="*/ 538157 h 1394101"/>
              <a:gd name="csX5" fmla="*/ 260522 w 521043"/>
              <a:gd name="csY5" fmla="*/ 136128 h 1394101"/>
              <a:gd name="csX6" fmla="*/ 521044 w 521043"/>
              <a:gd name="csY6" fmla="*/ 0 h 139410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21043" h="1394101" stroke="0" extrusionOk="0">
                <a:moveTo>
                  <a:pt x="521043" y="1394101"/>
                </a:moveTo>
                <a:cubicBezTo>
                  <a:pt x="375020" y="1392780"/>
                  <a:pt x="252803" y="1336051"/>
                  <a:pt x="260521" y="1257973"/>
                </a:cubicBezTo>
                <a:cubicBezTo>
                  <a:pt x="278465" y="1112564"/>
                  <a:pt x="241584" y="960202"/>
                  <a:pt x="260522" y="810413"/>
                </a:cubicBezTo>
                <a:cubicBezTo>
                  <a:pt x="252816" y="742758"/>
                  <a:pt x="139963" y="695946"/>
                  <a:pt x="0" y="674285"/>
                </a:cubicBezTo>
                <a:cubicBezTo>
                  <a:pt x="134108" y="668938"/>
                  <a:pt x="263736" y="614874"/>
                  <a:pt x="260522" y="538157"/>
                </a:cubicBezTo>
                <a:cubicBezTo>
                  <a:pt x="251085" y="420677"/>
                  <a:pt x="265798" y="220590"/>
                  <a:pt x="260522" y="136128"/>
                </a:cubicBezTo>
                <a:cubicBezTo>
                  <a:pt x="273657" y="39571"/>
                  <a:pt x="354674" y="19763"/>
                  <a:pt x="521044" y="0"/>
                </a:cubicBezTo>
                <a:cubicBezTo>
                  <a:pt x="595068" y="477895"/>
                  <a:pt x="479631" y="997907"/>
                  <a:pt x="521043" y="1394101"/>
                </a:cubicBezTo>
                <a:close/>
              </a:path>
              <a:path w="521043" h="1394101" fill="none" extrusionOk="0">
                <a:moveTo>
                  <a:pt x="521043" y="1394101"/>
                </a:moveTo>
                <a:cubicBezTo>
                  <a:pt x="372195" y="1383978"/>
                  <a:pt x="260817" y="1329151"/>
                  <a:pt x="260521" y="1257973"/>
                </a:cubicBezTo>
                <a:cubicBezTo>
                  <a:pt x="228452" y="1127511"/>
                  <a:pt x="256652" y="966519"/>
                  <a:pt x="260522" y="810413"/>
                </a:cubicBezTo>
                <a:cubicBezTo>
                  <a:pt x="277593" y="747917"/>
                  <a:pt x="142708" y="702183"/>
                  <a:pt x="0" y="674285"/>
                </a:cubicBezTo>
                <a:cubicBezTo>
                  <a:pt x="148583" y="671497"/>
                  <a:pt x="252919" y="625409"/>
                  <a:pt x="260522" y="538157"/>
                </a:cubicBezTo>
                <a:cubicBezTo>
                  <a:pt x="257391" y="415023"/>
                  <a:pt x="246576" y="319694"/>
                  <a:pt x="260522" y="136128"/>
                </a:cubicBezTo>
                <a:cubicBezTo>
                  <a:pt x="260092" y="49349"/>
                  <a:pt x="382598" y="1134"/>
                  <a:pt x="521044" y="0"/>
                </a:cubicBezTo>
              </a:path>
              <a:path w="521043" h="1394101" fill="none" stroke="0" extrusionOk="0">
                <a:moveTo>
                  <a:pt x="521043" y="1394101"/>
                </a:moveTo>
                <a:cubicBezTo>
                  <a:pt x="367795" y="1383238"/>
                  <a:pt x="261532" y="1340148"/>
                  <a:pt x="260521" y="1257973"/>
                </a:cubicBezTo>
                <a:cubicBezTo>
                  <a:pt x="251918" y="1108294"/>
                  <a:pt x="271837" y="928572"/>
                  <a:pt x="260522" y="810413"/>
                </a:cubicBezTo>
                <a:cubicBezTo>
                  <a:pt x="266979" y="755289"/>
                  <a:pt x="163539" y="654861"/>
                  <a:pt x="0" y="674285"/>
                </a:cubicBezTo>
                <a:cubicBezTo>
                  <a:pt x="149648" y="670567"/>
                  <a:pt x="252203" y="611210"/>
                  <a:pt x="260522" y="538157"/>
                </a:cubicBezTo>
                <a:cubicBezTo>
                  <a:pt x="258521" y="341386"/>
                  <a:pt x="268732" y="301428"/>
                  <a:pt x="260522" y="136128"/>
                </a:cubicBezTo>
                <a:cubicBezTo>
                  <a:pt x="236723" y="44526"/>
                  <a:pt x="350999" y="-1857"/>
                  <a:pt x="521044" y="0"/>
                </a:cubicBezTo>
              </a:path>
            </a:pathLst>
          </a:custGeom>
          <a:ln w="34925">
            <a:solidFill>
              <a:schemeClr val="accent2">
                <a:lumMod val="50000"/>
              </a:schemeClr>
            </a:solidFill>
            <a:extLst>
              <a:ext uri="{C807C97D-BFC1-408E-A445-0C87EB9F89A2}">
                <ask:lineSketchStyleProps xmlns:ask="http://schemas.microsoft.com/office/drawing/2018/sketchyshapes" sd="1219033472">
                  <a:prstGeom prst="leftBrace">
                    <a:avLst>
                      <a:gd name="adj1" fmla="val 26126"/>
                      <a:gd name="adj2" fmla="val 48367"/>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cxnSp>
        <p:nvCxnSpPr>
          <p:cNvPr id="48" name="Rak 47">
            <a:extLst>
              <a:ext uri="{FF2B5EF4-FFF2-40B4-BE49-F238E27FC236}">
                <a16:creationId xmlns:a16="http://schemas.microsoft.com/office/drawing/2014/main" id="{B1A2C108-C404-B5BD-E71E-4CAB34B223E0}"/>
              </a:ext>
            </a:extLst>
          </p:cNvPr>
          <p:cNvCxnSpPr>
            <a:cxnSpLocks/>
          </p:cNvCxnSpPr>
          <p:nvPr/>
        </p:nvCxnSpPr>
        <p:spPr>
          <a:xfrm flipV="1">
            <a:off x="488517" y="1254927"/>
            <a:ext cx="397739" cy="196683"/>
          </a:xfrm>
          <a:prstGeom prst="line">
            <a:avLst/>
          </a:prstGeom>
          <a:ln w="317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Rak 50">
            <a:extLst>
              <a:ext uri="{FF2B5EF4-FFF2-40B4-BE49-F238E27FC236}">
                <a16:creationId xmlns:a16="http://schemas.microsoft.com/office/drawing/2014/main" id="{873739B6-F8E0-9468-E256-0B5110E426BE}"/>
              </a:ext>
            </a:extLst>
          </p:cNvPr>
          <p:cNvCxnSpPr>
            <a:cxnSpLocks/>
            <a:stCxn id="19" idx="0"/>
          </p:cNvCxnSpPr>
          <p:nvPr/>
        </p:nvCxnSpPr>
        <p:spPr>
          <a:xfrm flipH="1">
            <a:off x="693917" y="2517959"/>
            <a:ext cx="376010" cy="0"/>
          </a:xfrm>
          <a:prstGeom prst="line">
            <a:avLst/>
          </a:prstGeom>
          <a:ln w="317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Rak 52">
            <a:extLst>
              <a:ext uri="{FF2B5EF4-FFF2-40B4-BE49-F238E27FC236}">
                <a16:creationId xmlns:a16="http://schemas.microsoft.com/office/drawing/2014/main" id="{7430C419-762F-1F9C-0BD0-14696DADB9B5}"/>
              </a:ext>
            </a:extLst>
          </p:cNvPr>
          <p:cNvCxnSpPr>
            <a:cxnSpLocks/>
          </p:cNvCxnSpPr>
          <p:nvPr/>
        </p:nvCxnSpPr>
        <p:spPr>
          <a:xfrm flipH="1" flipV="1">
            <a:off x="531019" y="3427367"/>
            <a:ext cx="355237" cy="191433"/>
          </a:xfrm>
          <a:prstGeom prst="line">
            <a:avLst/>
          </a:prstGeom>
          <a:ln w="317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3" name="Grupp 2">
            <a:extLst>
              <a:ext uri="{FF2B5EF4-FFF2-40B4-BE49-F238E27FC236}">
                <a16:creationId xmlns:a16="http://schemas.microsoft.com/office/drawing/2014/main" id="{D3DB33C2-1CCB-65B9-F00C-72BC8BF4F895}"/>
              </a:ext>
            </a:extLst>
          </p:cNvPr>
          <p:cNvGrpSpPr/>
          <p:nvPr/>
        </p:nvGrpSpPr>
        <p:grpSpPr>
          <a:xfrm rot="16200000">
            <a:off x="4266672" y="1582933"/>
            <a:ext cx="278950" cy="6742876"/>
            <a:chOff x="1581641" y="3094029"/>
            <a:chExt cx="7294944" cy="668209"/>
          </a:xfrm>
        </p:grpSpPr>
        <p:sp>
          <p:nvSpPr>
            <p:cNvPr id="4" name="Rektangel 3">
              <a:extLst>
                <a:ext uri="{FF2B5EF4-FFF2-40B4-BE49-F238E27FC236}">
                  <a16:creationId xmlns:a16="http://schemas.microsoft.com/office/drawing/2014/main" id="{80ABC3CB-13FD-7088-6D7D-581F7F14DCFA}"/>
                </a:ext>
              </a:extLst>
            </p:cNvPr>
            <p:cNvSpPr/>
            <p:nvPr/>
          </p:nvSpPr>
          <p:spPr>
            <a:xfrm>
              <a:off x="1918607" y="3095257"/>
              <a:ext cx="6621012" cy="66698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sv-SE" sz="2400">
                <a:cs typeface="Arial"/>
              </a:endParaRPr>
            </a:p>
          </p:txBody>
        </p:sp>
        <p:sp>
          <p:nvSpPr>
            <p:cNvPr id="5" name="Triangel 43">
              <a:extLst>
                <a:ext uri="{FF2B5EF4-FFF2-40B4-BE49-F238E27FC236}">
                  <a16:creationId xmlns:a16="http://schemas.microsoft.com/office/drawing/2014/main" id="{F8E58A14-EE52-C5F6-CE8E-CCCEECB5C9FA}"/>
                </a:ext>
              </a:extLst>
            </p:cNvPr>
            <p:cNvSpPr/>
            <p:nvPr/>
          </p:nvSpPr>
          <p:spPr>
            <a:xfrm rot="5400000">
              <a:off x="8374612" y="3259036"/>
              <a:ext cx="666980" cy="336966"/>
            </a:xfrm>
            <a:prstGeom prst="triangle">
              <a:avLst>
                <a:gd name="adj" fmla="val 5139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Triangel 44">
              <a:extLst>
                <a:ext uri="{FF2B5EF4-FFF2-40B4-BE49-F238E27FC236}">
                  <a16:creationId xmlns:a16="http://schemas.microsoft.com/office/drawing/2014/main" id="{E4D74F7E-1B6E-991B-1F8A-A9271E1C1D0F}"/>
                </a:ext>
              </a:extLst>
            </p:cNvPr>
            <p:cNvSpPr/>
            <p:nvPr/>
          </p:nvSpPr>
          <p:spPr>
            <a:xfrm rot="16200000">
              <a:off x="1416634" y="3259036"/>
              <a:ext cx="666980" cy="336966"/>
            </a:xfrm>
            <a:prstGeom prst="triangle">
              <a:avLst>
                <a:gd name="adj" fmla="val 5139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grpSp>
      <p:sp>
        <p:nvSpPr>
          <p:cNvPr id="13" name="textruta 12">
            <a:extLst>
              <a:ext uri="{FF2B5EF4-FFF2-40B4-BE49-F238E27FC236}">
                <a16:creationId xmlns:a16="http://schemas.microsoft.com/office/drawing/2014/main" id="{E5E6AC92-8659-35EF-4919-065399DAA160}"/>
              </a:ext>
            </a:extLst>
          </p:cNvPr>
          <p:cNvSpPr txBox="1"/>
          <p:nvPr/>
        </p:nvSpPr>
        <p:spPr>
          <a:xfrm rot="16200000">
            <a:off x="4140162" y="1897492"/>
            <a:ext cx="312293" cy="6187656"/>
          </a:xfrm>
          <a:prstGeom prst="rect">
            <a:avLst/>
          </a:prstGeom>
          <a:noFill/>
        </p:spPr>
        <p:txBody>
          <a:bodyPr vert="vert" wrap="square" lIns="0" tIns="0" rIns="0" bIns="0" rtlCol="0" anchor="t">
            <a:noAutofit/>
          </a:bodyPr>
          <a:lstStyle/>
          <a:p>
            <a:pPr algn="ctr"/>
            <a:r>
              <a:rPr lang="sv-SE" sz="1600" dirty="0">
                <a:solidFill>
                  <a:schemeClr val="bg1"/>
                </a:solidFill>
              </a:rPr>
              <a:t>Kvalitet</a:t>
            </a:r>
            <a:r>
              <a:rPr lang="sv-SE" sz="1600" i="1" dirty="0">
                <a:solidFill>
                  <a:schemeClr val="accent5">
                    <a:lumMod val="40000"/>
                    <a:lumOff val="60000"/>
                  </a:schemeClr>
                </a:solidFill>
              </a:rPr>
              <a:t>  •  </a:t>
            </a:r>
            <a:r>
              <a:rPr lang="sv-SE" sz="1600" dirty="0">
                <a:solidFill>
                  <a:schemeClr val="bg1"/>
                </a:solidFill>
              </a:rPr>
              <a:t>Resurseffektivitet</a:t>
            </a:r>
          </a:p>
        </p:txBody>
      </p:sp>
      <p:sp>
        <p:nvSpPr>
          <p:cNvPr id="14" name="Triangel 43">
            <a:extLst>
              <a:ext uri="{FF2B5EF4-FFF2-40B4-BE49-F238E27FC236}">
                <a16:creationId xmlns:a16="http://schemas.microsoft.com/office/drawing/2014/main" id="{CF5DD070-7246-A130-A06C-4848432F3188}"/>
              </a:ext>
            </a:extLst>
          </p:cNvPr>
          <p:cNvSpPr/>
          <p:nvPr/>
        </p:nvSpPr>
        <p:spPr>
          <a:xfrm rot="5400000">
            <a:off x="7757666" y="4847502"/>
            <a:ext cx="246741" cy="213554"/>
          </a:xfrm>
          <a:prstGeom prst="triangle">
            <a:avLst>
              <a:gd name="adj" fmla="val 5139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Triangel 43">
            <a:extLst>
              <a:ext uri="{FF2B5EF4-FFF2-40B4-BE49-F238E27FC236}">
                <a16:creationId xmlns:a16="http://schemas.microsoft.com/office/drawing/2014/main" id="{7835EE84-73F4-A2AE-2191-E2B86B4F1187}"/>
              </a:ext>
            </a:extLst>
          </p:cNvPr>
          <p:cNvSpPr/>
          <p:nvPr/>
        </p:nvSpPr>
        <p:spPr>
          <a:xfrm rot="16200000">
            <a:off x="817447" y="4847591"/>
            <a:ext cx="253181" cy="213554"/>
          </a:xfrm>
          <a:prstGeom prst="triangle">
            <a:avLst>
              <a:gd name="adj" fmla="val 5139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Tree>
    <p:extLst>
      <p:ext uri="{BB962C8B-B14F-4D97-AF65-F5344CB8AC3E}">
        <p14:creationId xmlns:p14="http://schemas.microsoft.com/office/powerpoint/2010/main" val="139861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LU mallsidor">
  <a:themeElements>
    <a:clrScheme name="SLU">
      <a:dk1>
        <a:sysClr val="windowText" lastClr="000000"/>
      </a:dk1>
      <a:lt1>
        <a:sysClr val="window" lastClr="FFFFFF"/>
      </a:lt1>
      <a:dk2>
        <a:srgbClr val="FFB81C"/>
      </a:dk2>
      <a:lt2>
        <a:srgbClr val="79863C"/>
      </a:lt2>
      <a:accent1>
        <a:srgbClr val="154734"/>
      </a:accent1>
      <a:accent2>
        <a:srgbClr val="509E2F"/>
      </a:accent2>
      <a:accent3>
        <a:srgbClr val="C4D600"/>
      </a:accent3>
      <a:accent4>
        <a:srgbClr val="007681"/>
      </a:accent4>
      <a:accent5>
        <a:srgbClr val="CE0037"/>
      </a:accent5>
      <a:accent6>
        <a:srgbClr val="672146"/>
      </a:accent6>
      <a:hlink>
        <a:srgbClr val="000000"/>
      </a:hlink>
      <a:folHlink>
        <a:srgbClr val="000000"/>
      </a:folHlink>
    </a:clrScheme>
    <a:fontScheme name="SL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3000"/>
          </a:lnSpc>
          <a:defRPr sz="2400" smtClean="0"/>
        </a:defPPr>
      </a:lstStyle>
    </a:txDef>
  </a:objectDefaults>
  <a:extraClrSchemeLst/>
  <a:extLst>
    <a:ext uri="{05A4C25C-085E-4340-85A3-A5531E510DB2}">
      <thm15:themeFamily xmlns:thm15="http://schemas.microsoft.com/office/thememl/2012/main" name="MiasPPT" id="{B12F7914-3E0C-E64F-822A-1B8B4F38B3C2}" vid="{D3B9C1FD-9411-AB4D-97DC-37126BC40094}"/>
    </a:ext>
  </a:extLst>
</a:theme>
</file>

<file path=ppt/theme/theme2.xml><?xml version="1.0" encoding="utf-8"?>
<a:theme xmlns:a="http://schemas.openxmlformats.org/drawingml/2006/main" name="2_SLU mallsidor">
  <a:themeElements>
    <a:clrScheme name="SLU">
      <a:dk1>
        <a:sysClr val="windowText" lastClr="000000"/>
      </a:dk1>
      <a:lt1>
        <a:sysClr val="window" lastClr="FFFFFF"/>
      </a:lt1>
      <a:dk2>
        <a:srgbClr val="FFB81C"/>
      </a:dk2>
      <a:lt2>
        <a:srgbClr val="79863C"/>
      </a:lt2>
      <a:accent1>
        <a:srgbClr val="154734"/>
      </a:accent1>
      <a:accent2>
        <a:srgbClr val="509E2F"/>
      </a:accent2>
      <a:accent3>
        <a:srgbClr val="C4D600"/>
      </a:accent3>
      <a:accent4>
        <a:srgbClr val="007681"/>
      </a:accent4>
      <a:accent5>
        <a:srgbClr val="CE0037"/>
      </a:accent5>
      <a:accent6>
        <a:srgbClr val="672146"/>
      </a:accent6>
      <a:hlink>
        <a:srgbClr val="000000"/>
      </a:hlink>
      <a:folHlink>
        <a:srgbClr val="000000"/>
      </a:folHlink>
    </a:clrScheme>
    <a:fontScheme name="SL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3000"/>
          </a:lnSpc>
          <a:defRPr sz="2400" smtClean="0"/>
        </a:defPPr>
      </a:lstStyle>
    </a:txDef>
  </a:objectDefaults>
  <a:extraClrSchemeLst/>
  <a:extLst>
    <a:ext uri="{05A4C25C-085E-4340-85A3-A5531E510DB2}">
      <thm15:themeFamily xmlns:thm15="http://schemas.microsoft.com/office/thememl/2012/main" name="Presentation1" id="{56BA4DA8-4D09-4902-AD10-C80AFAE232E5}" vid="{18C46840-72BA-4CAB-9F76-5A7FF60BD07F}"/>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f4a233b-7a12-4aef-a123-83eb26212a97">
      <Terms xmlns="http://schemas.microsoft.com/office/infopath/2007/PartnerControls"/>
    </lcf76f155ced4ddcb4097134ff3c332f>
    <TaxCatchAll xmlns="c39a19f4-2ba2-4abb-91bb-57cfce732fa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E7A6364BB113244A7FB230BBE82D715" ma:contentTypeVersion="10" ma:contentTypeDescription="Skapa ett nytt dokument." ma:contentTypeScope="" ma:versionID="7560df44127e374e3929eedd5a735d5d">
  <xsd:schema xmlns:xsd="http://www.w3.org/2001/XMLSchema" xmlns:xs="http://www.w3.org/2001/XMLSchema" xmlns:p="http://schemas.microsoft.com/office/2006/metadata/properties" xmlns:ns2="ef4a233b-7a12-4aef-a123-83eb26212a97" xmlns:ns3="c39a19f4-2ba2-4abb-91bb-57cfce732fa2" targetNamespace="http://schemas.microsoft.com/office/2006/metadata/properties" ma:root="true" ma:fieldsID="c463488605eaec1600424e653f276225" ns2:_="" ns3:_="">
    <xsd:import namespace="ef4a233b-7a12-4aef-a123-83eb26212a97"/>
    <xsd:import namespace="c39a19f4-2ba2-4abb-91bb-57cfce732fa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4a233b-7a12-4aef-a123-83eb26212a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357ce2f8-f89c-471c-b8ae-5f01d944964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9a19f4-2ba2-4abb-91bb-57cfce732fa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25eeeb9-516c-4c0b-b574-de904420ef03}" ma:internalName="TaxCatchAll" ma:showField="CatchAllData" ma:web="c39a19f4-2ba2-4abb-91bb-57cfce732f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36961A-E0AC-4887-A6EC-42D747509DA9}">
  <ds:schemaRefs>
    <ds:schemaRef ds:uri="http://purl.org/dc/dcmitype/"/>
    <ds:schemaRef ds:uri="ef4a233b-7a12-4aef-a123-83eb26212a97"/>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c39a19f4-2ba2-4abb-91bb-57cfce732fa2"/>
    <ds:schemaRef ds:uri="http://purl.org/dc/terms/"/>
  </ds:schemaRefs>
</ds:datastoreItem>
</file>

<file path=customXml/itemProps2.xml><?xml version="1.0" encoding="utf-8"?>
<ds:datastoreItem xmlns:ds="http://schemas.openxmlformats.org/officeDocument/2006/customXml" ds:itemID="{A94E9552-696C-4317-9B64-3ECD299FCEB0}">
  <ds:schemaRefs>
    <ds:schemaRef ds:uri="http://schemas.microsoft.com/sharepoint/v3/contenttype/forms"/>
  </ds:schemaRefs>
</ds:datastoreItem>
</file>

<file path=customXml/itemProps3.xml><?xml version="1.0" encoding="utf-8"?>
<ds:datastoreItem xmlns:ds="http://schemas.openxmlformats.org/officeDocument/2006/customXml" ds:itemID="{E8195573-4B62-46CB-BCDC-D28CEE843A30}">
  <ds:schemaRefs>
    <ds:schemaRef ds:uri="c39a19f4-2ba2-4abb-91bb-57cfce732fa2"/>
    <ds:schemaRef ds:uri="ef4a233b-7a12-4aef-a123-83eb26212a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SLU_Mall_2012</Template>
  <TotalTime>243</TotalTime>
  <Words>1600</Words>
  <Application>Microsoft Office PowerPoint</Application>
  <PresentationFormat>Bildspel på skärmen (16:9)</PresentationFormat>
  <Paragraphs>146</Paragraphs>
  <Slides>26</Slides>
  <Notes>26</Notes>
  <HiddenSlides>1</HiddenSlides>
  <MMClips>0</MMClips>
  <ScaleCrop>false</ScaleCrop>
  <HeadingPairs>
    <vt:vector size="6" baseType="variant">
      <vt:variant>
        <vt:lpstr>Använt teckensnitt</vt:lpstr>
      </vt:variant>
      <vt:variant>
        <vt:i4>3</vt:i4>
      </vt:variant>
      <vt:variant>
        <vt:lpstr>Tema</vt:lpstr>
      </vt:variant>
      <vt:variant>
        <vt:i4>2</vt:i4>
      </vt:variant>
      <vt:variant>
        <vt:lpstr>Bildrubriker</vt:lpstr>
      </vt:variant>
      <vt:variant>
        <vt:i4>26</vt:i4>
      </vt:variant>
    </vt:vector>
  </HeadingPairs>
  <TitlesOfParts>
    <vt:vector size="31" baseType="lpstr">
      <vt:lpstr>Arial</vt:lpstr>
      <vt:lpstr>Calibri</vt:lpstr>
      <vt:lpstr>Times New Roman</vt:lpstr>
      <vt:lpstr>SLU mallsidor</vt:lpstr>
      <vt:lpstr>2_SLU mallsidor</vt:lpstr>
      <vt:lpstr>Hur du kan använda presentationen</vt:lpstr>
      <vt:lpstr>SLU:s strategi 2026-2030</vt:lpstr>
      <vt:lpstr>Strategin är</vt:lpstr>
      <vt:lpstr>PowerPoint-presentation</vt:lpstr>
      <vt:lpstr>PowerPoint-presentation</vt:lpstr>
      <vt:lpstr>PowerPoint-presentation</vt:lpstr>
      <vt:lpstr>PowerPoint-presentation</vt:lpstr>
      <vt:lpstr>SLU:s strategi 2026-2030</vt:lpstr>
      <vt:lpstr>PowerPoint-presentation</vt:lpstr>
      <vt:lpstr>SLU:s nästa steg    för hållbar utveckling</vt:lpstr>
      <vt:lpstr>SLU:s nästa steg för hållbar utveckling</vt:lpstr>
      <vt:lpstr>SLU:s nästa steg för hållbar utveckling</vt:lpstr>
      <vt:lpstr>SLU:s nästa steg för hållbar utveckling</vt:lpstr>
      <vt:lpstr>PowerPoint-presentation</vt:lpstr>
      <vt:lpstr>SLU och den datadrivna  samtiden och framtiden</vt:lpstr>
      <vt:lpstr>SLU och den datadrivna  samtiden och framtiden</vt:lpstr>
      <vt:lpstr>SLU och den datadrivna  samtiden och framtiden</vt:lpstr>
      <vt:lpstr>PowerPoint-presentation</vt:lpstr>
      <vt:lpstr>Ett SLU – Vi på SLU</vt:lpstr>
      <vt:lpstr>Ett SLU – Vi på SLU</vt:lpstr>
      <vt:lpstr>Ett SLU – Vi på SLU</vt:lpstr>
      <vt:lpstr>SLU:s strategi 2026-2030</vt:lpstr>
      <vt:lpstr>PowerPoint-presentation</vt:lpstr>
      <vt:lpstr>PowerPoint-presentation</vt:lpstr>
      <vt:lpstr>PowerPoint-presentation</vt:lpstr>
      <vt:lpstr>SLU:s strategi 2026-2030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Anna Bleckert</cp:lastModifiedBy>
  <cp:revision>12</cp:revision>
  <dcterms:created xsi:type="dcterms:W3CDTF">2019-10-02T23:18:42Z</dcterms:created>
  <dcterms:modified xsi:type="dcterms:W3CDTF">2026-03-03T15:44:56Z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0x0101002E7A6364BB113244A7FB230BBE82D715</vt:lpwstr>
  </property>
  <property fmtid="{D5CDD505-2E9C-101B-9397-08002B2CF9AE}" pid="3" name="MediaServiceImageTags">
    <vt:lpwstr/>
  </property>
</Properties>
</file>