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s://www.genevestigator.com/gv/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Primer design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822918" y="-33268"/>
            <a:ext cx="935896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810158" y="1981338"/>
            <a:ext cx="10543661" cy="779420"/>
            <a:chOff x="0" y="0"/>
            <a:chExt cx="10543659" cy="779418"/>
          </a:xfrm>
        </p:grpSpPr>
        <p:sp>
          <p:nvSpPr>
            <p:cNvPr id="233" name="Shape 233"/>
            <p:cNvSpPr/>
            <p:nvPr/>
          </p:nvSpPr>
          <p:spPr>
            <a:xfrm>
              <a:off x="3268403" y="153019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5’ UTR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2020043" y="0"/>
              <a:ext cx="93482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promoter</a:t>
              </a:r>
            </a:p>
          </p:txBody>
        </p:sp>
        <p:grpSp>
          <p:nvGrpSpPr>
            <p:cNvPr id="248" name="Group 248"/>
            <p:cNvGrpSpPr/>
            <p:nvPr/>
          </p:nvGrpSpPr>
          <p:grpSpPr>
            <a:xfrm>
              <a:off x="-1" y="247393"/>
              <a:ext cx="10543661" cy="532026"/>
              <a:chOff x="0" y="0"/>
              <a:chExt cx="10543659" cy="532025"/>
            </a:xfrm>
          </p:grpSpPr>
          <p:grpSp>
            <p:nvGrpSpPr>
              <p:cNvPr id="246" name="Group 246"/>
              <p:cNvGrpSpPr/>
              <p:nvPr/>
            </p:nvGrpSpPr>
            <p:grpSpPr>
              <a:xfrm>
                <a:off x="2067517" y="0"/>
                <a:ext cx="8476143" cy="468098"/>
                <a:chOff x="0" y="0"/>
                <a:chExt cx="8476142" cy="468097"/>
              </a:xfrm>
            </p:grpSpPr>
            <p:grpSp>
              <p:nvGrpSpPr>
                <p:cNvPr id="240" name="Group 240"/>
                <p:cNvGrpSpPr/>
                <p:nvPr/>
              </p:nvGrpSpPr>
              <p:grpSpPr>
                <a:xfrm>
                  <a:off x="-1" y="0"/>
                  <a:ext cx="8476144" cy="468098"/>
                  <a:chOff x="-1319173" y="144961"/>
                  <a:chExt cx="8476142" cy="468097"/>
                </a:xfrm>
              </p:grpSpPr>
              <p:grpSp>
                <p:nvGrpSpPr>
                  <p:cNvPr id="238" name="Group 238"/>
                  <p:cNvGrpSpPr/>
                  <p:nvPr/>
                </p:nvGrpSpPr>
                <p:grpSpPr>
                  <a:xfrm>
                    <a:off x="-1319174" y="144961"/>
                    <a:ext cx="8476143" cy="468099"/>
                    <a:chOff x="0" y="0"/>
                    <a:chExt cx="8476141" cy="468097"/>
                  </a:xfrm>
                </p:grpSpPr>
                <p:sp>
                  <p:nvSpPr>
                    <p:cNvPr id="235" name="Shape 235"/>
                    <p:cNvSpPr/>
                    <p:nvPr/>
                  </p:nvSpPr>
                  <p:spPr>
                    <a:xfrm>
                      <a:off x="884842" y="234048"/>
                      <a:ext cx="7257987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236" name="Shape 236"/>
                    <p:cNvSpPr/>
                    <p:nvPr/>
                  </p:nvSpPr>
                  <p:spPr>
                    <a:xfrm>
                      <a:off x="0" y="0"/>
                      <a:ext cx="371843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237" name="Shape 237"/>
                    <p:cNvSpPr/>
                    <p:nvPr/>
                  </p:nvSpPr>
                  <p:spPr>
                    <a:xfrm>
                      <a:off x="8104299" y="0"/>
                      <a:ext cx="371844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239" name="Shape 239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241" name="Shape 241"/>
                <p:cNvSpPr/>
                <p:nvPr/>
              </p:nvSpPr>
              <p:spPr>
                <a:xfrm>
                  <a:off x="32340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43921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3" name="Shape 243"/>
                <p:cNvSpPr/>
                <p:nvPr/>
              </p:nvSpPr>
              <p:spPr>
                <a:xfrm>
                  <a:off x="61828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>
                  <a:off x="394707" y="122402"/>
                  <a:ext cx="494060" cy="223293"/>
                </a:xfrm>
                <a:prstGeom prst="rect">
                  <a:avLst/>
                </a:prstGeom>
                <a:solidFill>
                  <a:srgbClr val="86100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>
                  <a:off x="7662133" y="122402"/>
                  <a:ext cx="494061" cy="223293"/>
                </a:xfrm>
                <a:prstGeom prst="rect">
                  <a:avLst/>
                </a:prstGeom>
                <a:solidFill>
                  <a:srgbClr val="51A7F9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247" name="Shape 247"/>
              <p:cNvSpPr/>
              <p:nvPr/>
            </p:nvSpPr>
            <p:spPr>
              <a:xfrm>
                <a:off x="0" y="189125"/>
                <a:ext cx="577393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gene</a:t>
                </a:r>
              </a:p>
            </p:txBody>
          </p:sp>
        </p:grpSp>
        <p:sp>
          <p:nvSpPr>
            <p:cNvPr id="249" name="Shape 249"/>
            <p:cNvSpPr/>
            <p:nvPr/>
          </p:nvSpPr>
          <p:spPr>
            <a:xfrm>
              <a:off x="8828149" y="152852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3’ UTR</a:t>
              </a:r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1361999" y="4572089"/>
            <a:ext cx="8590030" cy="609423"/>
            <a:chOff x="0" y="0"/>
            <a:chExt cx="8590028" cy="609422"/>
          </a:xfrm>
        </p:grpSpPr>
        <p:grpSp>
          <p:nvGrpSpPr>
            <p:cNvPr id="263" name="Group 263"/>
            <p:cNvGrpSpPr/>
            <p:nvPr/>
          </p:nvGrpSpPr>
          <p:grpSpPr>
            <a:xfrm>
              <a:off x="2342937" y="0"/>
              <a:ext cx="6247092" cy="609423"/>
              <a:chOff x="-5059" y="0"/>
              <a:chExt cx="6247091" cy="609422"/>
            </a:xfrm>
          </p:grpSpPr>
          <p:grpSp>
            <p:nvGrpSpPr>
              <p:cNvPr id="260" name="Group 260"/>
              <p:cNvGrpSpPr/>
              <p:nvPr/>
            </p:nvGrpSpPr>
            <p:grpSpPr>
              <a:xfrm>
                <a:off x="-5060" y="141324"/>
                <a:ext cx="6247092" cy="468099"/>
                <a:chOff x="629940" y="0"/>
                <a:chExt cx="6247091" cy="468097"/>
              </a:xfrm>
            </p:grpSpPr>
            <p:grpSp>
              <p:nvGrpSpPr>
                <p:cNvPr id="256" name="Group 256"/>
                <p:cNvGrpSpPr/>
                <p:nvPr/>
              </p:nvGrpSpPr>
              <p:grpSpPr>
                <a:xfrm>
                  <a:off x="629940" y="0"/>
                  <a:ext cx="6247092" cy="468098"/>
                  <a:chOff x="-753822" y="144961"/>
                  <a:chExt cx="6247091" cy="468097"/>
                </a:xfrm>
              </p:grpSpPr>
              <p:grpSp>
                <p:nvGrpSpPr>
                  <p:cNvPr id="254" name="Group 254"/>
                  <p:cNvGrpSpPr/>
                  <p:nvPr/>
                </p:nvGrpSpPr>
                <p:grpSpPr>
                  <a:xfrm>
                    <a:off x="-753823" y="144961"/>
                    <a:ext cx="6247092" cy="468099"/>
                    <a:chOff x="793950" y="0"/>
                    <a:chExt cx="6247091" cy="468097"/>
                  </a:xfrm>
                </p:grpSpPr>
                <p:sp>
                  <p:nvSpPr>
                    <p:cNvPr id="251" name="Shape 251"/>
                    <p:cNvSpPr/>
                    <p:nvPr/>
                  </p:nvSpPr>
                  <p:spPr>
                    <a:xfrm flipV="1">
                      <a:off x="1256317" y="234048"/>
                      <a:ext cx="5322359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252" name="Shape 252"/>
                    <p:cNvSpPr/>
                    <p:nvPr/>
                  </p:nvSpPr>
                  <p:spPr>
                    <a:xfrm>
                      <a:off x="793950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253" name="Shape 253"/>
                    <p:cNvSpPr/>
                    <p:nvPr/>
                  </p:nvSpPr>
                  <p:spPr>
                    <a:xfrm>
                      <a:off x="6669199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255" name="Shape 255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257" name="Shape 257"/>
                <p:cNvSpPr/>
                <p:nvPr/>
              </p:nvSpPr>
              <p:spPr>
                <a:xfrm>
                  <a:off x="27387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8" name="Shape 258"/>
                <p:cNvSpPr/>
                <p:nvPr/>
              </p:nvSpPr>
              <p:spPr>
                <a:xfrm>
                  <a:off x="35539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9" name="Shape 259"/>
                <p:cNvSpPr/>
                <p:nvPr/>
              </p:nvSpPr>
              <p:spPr>
                <a:xfrm>
                  <a:off x="51287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261" name="Shape 261"/>
              <p:cNvSpPr/>
              <p:nvPr/>
            </p:nvSpPr>
            <p:spPr>
              <a:xfrm>
                <a:off x="693055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 UTR</a:t>
                </a: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5046131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 UTR</a:t>
                </a:r>
              </a:p>
            </p:txBody>
          </p:sp>
        </p:grpSp>
        <p:sp>
          <p:nvSpPr>
            <p:cNvPr id="264" name="Shape 264"/>
            <p:cNvSpPr/>
            <p:nvPr/>
          </p:nvSpPr>
          <p:spPr>
            <a:xfrm>
              <a:off x="0" y="197891"/>
              <a:ext cx="70134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mRNA</a:t>
              </a: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5217160" y="2724908"/>
            <a:ext cx="373991" cy="416850"/>
            <a:chOff x="0" y="0"/>
            <a:chExt cx="373989" cy="416849"/>
          </a:xfrm>
        </p:grpSpPr>
        <p:sp>
          <p:nvSpPr>
            <p:cNvPr id="266" name="Shape 266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67" name="Shape 267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6128664" y="2724908"/>
            <a:ext cx="362815" cy="416850"/>
            <a:chOff x="5588" y="0"/>
            <a:chExt cx="362813" cy="416849"/>
          </a:xfrm>
        </p:grpSpPr>
        <p:sp>
          <p:nvSpPr>
            <p:cNvPr id="269" name="Shape 269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70" name="Shape 270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272" name="Shape 272"/>
          <p:cNvSpPr/>
          <p:nvPr/>
        </p:nvSpPr>
        <p:spPr>
          <a:xfrm>
            <a:off x="5954152" y="3070834"/>
            <a:ext cx="1" cy="41685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73" name="Shape 273"/>
          <p:cNvSpPr/>
          <p:nvPr/>
        </p:nvSpPr>
        <p:spPr>
          <a:xfrm flipV="1">
            <a:off x="5234639" y="3743490"/>
            <a:ext cx="1352204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74" name="Shape 274"/>
          <p:cNvSpPr/>
          <p:nvPr/>
        </p:nvSpPr>
        <p:spPr>
          <a:xfrm>
            <a:off x="6846925" y="3561498"/>
            <a:ext cx="37729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genomic DNA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5398567" y="5168877"/>
            <a:ext cx="373990" cy="416850"/>
            <a:chOff x="0" y="0"/>
            <a:chExt cx="373989" cy="416849"/>
          </a:xfrm>
        </p:grpSpPr>
        <p:sp>
          <p:nvSpPr>
            <p:cNvPr id="275" name="Shape 275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280" name="Group 280"/>
          <p:cNvGrpSpPr/>
          <p:nvPr/>
        </p:nvGrpSpPr>
        <p:grpSpPr>
          <a:xfrm>
            <a:off x="6008747" y="5168877"/>
            <a:ext cx="362815" cy="416850"/>
            <a:chOff x="5588" y="0"/>
            <a:chExt cx="362813" cy="416849"/>
          </a:xfrm>
        </p:grpSpPr>
        <p:sp>
          <p:nvSpPr>
            <p:cNvPr id="278" name="Shape 278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79" name="Shape 279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281" name="Shape 281"/>
          <p:cNvSpPr/>
          <p:nvPr/>
        </p:nvSpPr>
        <p:spPr>
          <a:xfrm>
            <a:off x="5954152" y="5544675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82" name="Shape 282"/>
          <p:cNvSpPr/>
          <p:nvPr/>
        </p:nvSpPr>
        <p:spPr>
          <a:xfrm flipV="1">
            <a:off x="5749042" y="6177745"/>
            <a:ext cx="410221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83" name="Shape 283"/>
          <p:cNvSpPr/>
          <p:nvPr/>
        </p:nvSpPr>
        <p:spPr>
          <a:xfrm>
            <a:off x="6306565" y="6006294"/>
            <a:ext cx="30840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mRNA</a:t>
            </a:r>
          </a:p>
        </p:txBody>
      </p:sp>
      <p:sp>
        <p:nvSpPr>
          <p:cNvPr id="284" name="Shape 284"/>
          <p:cNvSpPr/>
          <p:nvPr/>
        </p:nvSpPr>
        <p:spPr>
          <a:xfrm>
            <a:off x="5954152" y="7090430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85" name="Shape 285"/>
          <p:cNvSpPr/>
          <p:nvPr/>
        </p:nvSpPr>
        <p:spPr>
          <a:xfrm>
            <a:off x="2646513" y="7993845"/>
            <a:ext cx="66378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/>
              <a:t>plus: you will amplify only your cDNA</a:t>
            </a:r>
            <a:endParaRPr sz="1600"/>
          </a:p>
          <a:p>
            <a:pPr lvl="0" algn="l">
              <a:defRPr sz="1800"/>
            </a:pPr>
            <a:r>
              <a:rPr sz="1600"/>
              <a:t>minus:qPCR will not show you presence of genomic DNA contamination</a:t>
            </a:r>
          </a:p>
        </p:txBody>
      </p:sp>
      <p:sp>
        <p:nvSpPr>
          <p:cNvPr id="286" name="Shape 286"/>
          <p:cNvSpPr/>
          <p:nvPr/>
        </p:nvSpPr>
        <p:spPr>
          <a:xfrm>
            <a:off x="4761848" y="6491192"/>
            <a:ext cx="608411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/>
              <a:t>amplicon from the gene  is too large to be amplified during qPCR</a:t>
            </a:r>
            <a:endParaRPr sz="1600"/>
          </a:p>
          <a:p>
            <a:pPr lvl="0" algn="l">
              <a:defRPr sz="1800"/>
            </a:pPr>
            <a:r>
              <a:rPr sz="1600"/>
              <a:t>amplicon from  cDNA is fine</a:t>
            </a:r>
          </a:p>
        </p:txBody>
      </p:sp>
      <p:sp>
        <p:nvSpPr>
          <p:cNvPr id="287" name="Shape 287"/>
          <p:cNvSpPr/>
          <p:nvPr/>
        </p:nvSpPr>
        <p:spPr>
          <a:xfrm>
            <a:off x="4372592" y="1053200"/>
            <a:ext cx="4894616" cy="40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designing primers spanning a </a:t>
            </a:r>
            <a:r>
              <a:rPr b="1" sz="2000"/>
              <a:t>large</a:t>
            </a:r>
            <a:r>
              <a:rPr sz="2000"/>
              <a:t> intron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1" dur="2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9" dur="2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10"/>
      <p:bldP build="whole" bldLvl="1" animBg="1" rev="0" advAuto="0" spid="274" grpId="6"/>
      <p:bldP build="whole" bldLvl="1" animBg="1" rev="0" advAuto="0" spid="284" grpId="13"/>
      <p:bldP build="whole" bldLvl="1" animBg="1" rev="0" advAuto="0" spid="277" grpId="7"/>
      <p:bldP build="whole" bldLvl="1" animBg="1" rev="0" advAuto="0" spid="272" grpId="4"/>
      <p:bldP build="whole" bldLvl="1" animBg="1" rev="0" advAuto="0" spid="285" grpId="14"/>
      <p:bldP build="whole" bldLvl="1" animBg="1" rev="0" advAuto="0" spid="271" grpId="3"/>
      <p:bldP build="whole" bldLvl="1" animBg="1" rev="0" advAuto="0" spid="280" grpId="8"/>
      <p:bldP build="whole" bldLvl="1" animBg="1" rev="0" advAuto="0" spid="273" grpId="5"/>
      <p:bldP build="whole" bldLvl="1" animBg="1" rev="0" advAuto="0" spid="283" grpId="11"/>
      <p:bldP build="whole" bldLvl="1" animBg="1" rev="0" advAuto="0" spid="268" grpId="2"/>
      <p:bldP build="whole" bldLvl="1" animBg="1" rev="0" advAuto="0" spid="281" grpId="9"/>
      <p:bldP build="whole" bldLvl="1" animBg="1" rev="0" advAuto="0" spid="287" grpId="1"/>
      <p:bldP build="whole" bldLvl="1" animBg="1" rev="0" advAuto="0" spid="286" grpId="1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1822918" y="-33268"/>
            <a:ext cx="935896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grpSp>
        <p:nvGrpSpPr>
          <p:cNvPr id="307" name="Group 307"/>
          <p:cNvGrpSpPr/>
          <p:nvPr/>
        </p:nvGrpSpPr>
        <p:grpSpPr>
          <a:xfrm>
            <a:off x="810158" y="1981338"/>
            <a:ext cx="10543661" cy="779420"/>
            <a:chOff x="0" y="0"/>
            <a:chExt cx="10543659" cy="779418"/>
          </a:xfrm>
        </p:grpSpPr>
        <p:sp>
          <p:nvSpPr>
            <p:cNvPr id="290" name="Shape 290"/>
            <p:cNvSpPr/>
            <p:nvPr/>
          </p:nvSpPr>
          <p:spPr>
            <a:xfrm>
              <a:off x="3268403" y="153019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5’ UTR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2020043" y="0"/>
              <a:ext cx="93482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promoter</a:t>
              </a:r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-1" y="247393"/>
              <a:ext cx="10543661" cy="532026"/>
              <a:chOff x="0" y="0"/>
              <a:chExt cx="10543659" cy="532025"/>
            </a:xfrm>
          </p:grpSpPr>
          <p:grpSp>
            <p:nvGrpSpPr>
              <p:cNvPr id="303" name="Group 303"/>
              <p:cNvGrpSpPr/>
              <p:nvPr/>
            </p:nvGrpSpPr>
            <p:grpSpPr>
              <a:xfrm>
                <a:off x="2067517" y="0"/>
                <a:ext cx="8476143" cy="468098"/>
                <a:chOff x="0" y="0"/>
                <a:chExt cx="8476142" cy="468097"/>
              </a:xfrm>
            </p:grpSpPr>
            <p:grpSp>
              <p:nvGrpSpPr>
                <p:cNvPr id="297" name="Group 297"/>
                <p:cNvGrpSpPr/>
                <p:nvPr/>
              </p:nvGrpSpPr>
              <p:grpSpPr>
                <a:xfrm>
                  <a:off x="-1" y="0"/>
                  <a:ext cx="8476144" cy="468098"/>
                  <a:chOff x="-1319173" y="144961"/>
                  <a:chExt cx="8476142" cy="468097"/>
                </a:xfrm>
              </p:grpSpPr>
              <p:grpSp>
                <p:nvGrpSpPr>
                  <p:cNvPr id="295" name="Group 295"/>
                  <p:cNvGrpSpPr/>
                  <p:nvPr/>
                </p:nvGrpSpPr>
                <p:grpSpPr>
                  <a:xfrm>
                    <a:off x="-1319174" y="144961"/>
                    <a:ext cx="8476143" cy="468099"/>
                    <a:chOff x="0" y="0"/>
                    <a:chExt cx="8476141" cy="468097"/>
                  </a:xfrm>
                </p:grpSpPr>
                <p:sp>
                  <p:nvSpPr>
                    <p:cNvPr id="292" name="Shape 292"/>
                    <p:cNvSpPr/>
                    <p:nvPr/>
                  </p:nvSpPr>
                  <p:spPr>
                    <a:xfrm>
                      <a:off x="884842" y="234048"/>
                      <a:ext cx="7257987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293" name="Shape 293"/>
                    <p:cNvSpPr/>
                    <p:nvPr/>
                  </p:nvSpPr>
                  <p:spPr>
                    <a:xfrm>
                      <a:off x="0" y="0"/>
                      <a:ext cx="371843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294" name="Shape 294"/>
                    <p:cNvSpPr/>
                    <p:nvPr/>
                  </p:nvSpPr>
                  <p:spPr>
                    <a:xfrm>
                      <a:off x="8104299" y="0"/>
                      <a:ext cx="371844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296" name="Shape 296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298" name="Shape 298"/>
                <p:cNvSpPr/>
                <p:nvPr/>
              </p:nvSpPr>
              <p:spPr>
                <a:xfrm>
                  <a:off x="32340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9" name="Shape 299"/>
                <p:cNvSpPr/>
                <p:nvPr/>
              </p:nvSpPr>
              <p:spPr>
                <a:xfrm>
                  <a:off x="43921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0" name="Shape 300"/>
                <p:cNvSpPr/>
                <p:nvPr/>
              </p:nvSpPr>
              <p:spPr>
                <a:xfrm>
                  <a:off x="61828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1" name="Shape 301"/>
                <p:cNvSpPr/>
                <p:nvPr/>
              </p:nvSpPr>
              <p:spPr>
                <a:xfrm>
                  <a:off x="394707" y="122402"/>
                  <a:ext cx="494060" cy="223293"/>
                </a:xfrm>
                <a:prstGeom prst="rect">
                  <a:avLst/>
                </a:prstGeom>
                <a:solidFill>
                  <a:srgbClr val="86100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2" name="Shape 302"/>
                <p:cNvSpPr/>
                <p:nvPr/>
              </p:nvSpPr>
              <p:spPr>
                <a:xfrm>
                  <a:off x="7662133" y="122402"/>
                  <a:ext cx="494061" cy="223293"/>
                </a:xfrm>
                <a:prstGeom prst="rect">
                  <a:avLst/>
                </a:prstGeom>
                <a:solidFill>
                  <a:srgbClr val="51A7F9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304" name="Shape 304"/>
              <p:cNvSpPr/>
              <p:nvPr/>
            </p:nvSpPr>
            <p:spPr>
              <a:xfrm>
                <a:off x="0" y="189125"/>
                <a:ext cx="577393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gene</a:t>
                </a:r>
              </a:p>
            </p:txBody>
          </p:sp>
        </p:grpSp>
        <p:sp>
          <p:nvSpPr>
            <p:cNvPr id="306" name="Shape 306"/>
            <p:cNvSpPr/>
            <p:nvPr/>
          </p:nvSpPr>
          <p:spPr>
            <a:xfrm>
              <a:off x="8828149" y="152852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3’ UTR</a:t>
              </a:r>
            </a:p>
          </p:txBody>
        </p:sp>
      </p:grpSp>
      <p:grpSp>
        <p:nvGrpSpPr>
          <p:cNvPr id="322" name="Group 322"/>
          <p:cNvGrpSpPr/>
          <p:nvPr/>
        </p:nvGrpSpPr>
        <p:grpSpPr>
          <a:xfrm>
            <a:off x="1361999" y="4572089"/>
            <a:ext cx="8590030" cy="609423"/>
            <a:chOff x="0" y="0"/>
            <a:chExt cx="8590028" cy="609422"/>
          </a:xfrm>
        </p:grpSpPr>
        <p:grpSp>
          <p:nvGrpSpPr>
            <p:cNvPr id="320" name="Group 320"/>
            <p:cNvGrpSpPr/>
            <p:nvPr/>
          </p:nvGrpSpPr>
          <p:grpSpPr>
            <a:xfrm>
              <a:off x="2342937" y="0"/>
              <a:ext cx="6247092" cy="609423"/>
              <a:chOff x="-5059" y="0"/>
              <a:chExt cx="6247091" cy="609422"/>
            </a:xfrm>
          </p:grpSpPr>
          <p:grpSp>
            <p:nvGrpSpPr>
              <p:cNvPr id="317" name="Group 317"/>
              <p:cNvGrpSpPr/>
              <p:nvPr/>
            </p:nvGrpSpPr>
            <p:grpSpPr>
              <a:xfrm>
                <a:off x="-5060" y="141324"/>
                <a:ext cx="6247092" cy="468099"/>
                <a:chOff x="629940" y="0"/>
                <a:chExt cx="6247091" cy="468097"/>
              </a:xfrm>
            </p:grpSpPr>
            <p:grpSp>
              <p:nvGrpSpPr>
                <p:cNvPr id="313" name="Group 313"/>
                <p:cNvGrpSpPr/>
                <p:nvPr/>
              </p:nvGrpSpPr>
              <p:grpSpPr>
                <a:xfrm>
                  <a:off x="629940" y="0"/>
                  <a:ext cx="6247092" cy="468098"/>
                  <a:chOff x="-753822" y="144961"/>
                  <a:chExt cx="6247091" cy="468097"/>
                </a:xfrm>
              </p:grpSpPr>
              <p:grpSp>
                <p:nvGrpSpPr>
                  <p:cNvPr id="311" name="Group 311"/>
                  <p:cNvGrpSpPr/>
                  <p:nvPr/>
                </p:nvGrpSpPr>
                <p:grpSpPr>
                  <a:xfrm>
                    <a:off x="-753823" y="144961"/>
                    <a:ext cx="6247092" cy="468099"/>
                    <a:chOff x="793950" y="0"/>
                    <a:chExt cx="6247091" cy="468097"/>
                  </a:xfrm>
                </p:grpSpPr>
                <p:sp>
                  <p:nvSpPr>
                    <p:cNvPr id="308" name="Shape 308"/>
                    <p:cNvSpPr/>
                    <p:nvPr/>
                  </p:nvSpPr>
                  <p:spPr>
                    <a:xfrm flipV="1">
                      <a:off x="1256317" y="234048"/>
                      <a:ext cx="5322359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309" name="Shape 309"/>
                    <p:cNvSpPr/>
                    <p:nvPr/>
                  </p:nvSpPr>
                  <p:spPr>
                    <a:xfrm>
                      <a:off x="793950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310" name="Shape 310"/>
                    <p:cNvSpPr/>
                    <p:nvPr/>
                  </p:nvSpPr>
                  <p:spPr>
                    <a:xfrm>
                      <a:off x="6669199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312" name="Shape 312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314" name="Shape 314"/>
                <p:cNvSpPr/>
                <p:nvPr/>
              </p:nvSpPr>
              <p:spPr>
                <a:xfrm>
                  <a:off x="27387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5" name="Shape 315"/>
                <p:cNvSpPr/>
                <p:nvPr/>
              </p:nvSpPr>
              <p:spPr>
                <a:xfrm>
                  <a:off x="35539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6" name="Shape 316"/>
                <p:cNvSpPr/>
                <p:nvPr/>
              </p:nvSpPr>
              <p:spPr>
                <a:xfrm>
                  <a:off x="51287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318" name="Shape 318"/>
              <p:cNvSpPr/>
              <p:nvPr/>
            </p:nvSpPr>
            <p:spPr>
              <a:xfrm>
                <a:off x="693055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 UTR</a:t>
                </a:r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5046131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 UTR</a:t>
                </a:r>
              </a:p>
            </p:txBody>
          </p:sp>
        </p:grpSp>
        <p:sp>
          <p:nvSpPr>
            <p:cNvPr id="321" name="Shape 321"/>
            <p:cNvSpPr/>
            <p:nvPr/>
          </p:nvSpPr>
          <p:spPr>
            <a:xfrm>
              <a:off x="0" y="197891"/>
              <a:ext cx="70134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mRNA</a:t>
              </a:r>
            </a:p>
          </p:txBody>
        </p:sp>
      </p:grpSp>
      <p:grpSp>
        <p:nvGrpSpPr>
          <p:cNvPr id="325" name="Group 325"/>
          <p:cNvGrpSpPr/>
          <p:nvPr/>
        </p:nvGrpSpPr>
        <p:grpSpPr>
          <a:xfrm>
            <a:off x="8546388" y="2726204"/>
            <a:ext cx="373991" cy="416851"/>
            <a:chOff x="0" y="0"/>
            <a:chExt cx="373989" cy="416849"/>
          </a:xfrm>
        </p:grpSpPr>
        <p:sp>
          <p:nvSpPr>
            <p:cNvPr id="323" name="Shape 323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24" name="Shape 324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9138564" y="2726204"/>
            <a:ext cx="362815" cy="416851"/>
            <a:chOff x="5588" y="0"/>
            <a:chExt cx="362813" cy="416849"/>
          </a:xfrm>
        </p:grpSpPr>
        <p:sp>
          <p:nvSpPr>
            <p:cNvPr id="326" name="Shape 326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27" name="Shape 327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329" name="Shape 329"/>
          <p:cNvSpPr/>
          <p:nvPr/>
        </p:nvSpPr>
        <p:spPr>
          <a:xfrm>
            <a:off x="9029471" y="2952703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0" name="Shape 330"/>
          <p:cNvSpPr/>
          <p:nvPr/>
        </p:nvSpPr>
        <p:spPr>
          <a:xfrm flipV="1">
            <a:off x="8643870" y="3462186"/>
            <a:ext cx="798959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1" name="Shape 331"/>
          <p:cNvSpPr/>
          <p:nvPr/>
        </p:nvSpPr>
        <p:spPr>
          <a:xfrm>
            <a:off x="4615942" y="3288138"/>
            <a:ext cx="37729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genomic DNA</a:t>
            </a:r>
          </a:p>
        </p:txBody>
      </p:sp>
      <p:grpSp>
        <p:nvGrpSpPr>
          <p:cNvPr id="334" name="Group 334"/>
          <p:cNvGrpSpPr/>
          <p:nvPr/>
        </p:nvGrpSpPr>
        <p:grpSpPr>
          <a:xfrm>
            <a:off x="8040167" y="5177053"/>
            <a:ext cx="373990" cy="416850"/>
            <a:chOff x="0" y="0"/>
            <a:chExt cx="373989" cy="416849"/>
          </a:xfrm>
        </p:grpSpPr>
        <p:sp>
          <p:nvSpPr>
            <p:cNvPr id="332" name="Shape 332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8459847" y="5177053"/>
            <a:ext cx="362815" cy="416850"/>
            <a:chOff x="5588" y="0"/>
            <a:chExt cx="362813" cy="416849"/>
          </a:xfrm>
        </p:grpSpPr>
        <p:sp>
          <p:nvSpPr>
            <p:cNvPr id="335" name="Shape 335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338" name="Shape 338"/>
          <p:cNvSpPr/>
          <p:nvPr/>
        </p:nvSpPr>
        <p:spPr>
          <a:xfrm>
            <a:off x="8443352" y="5604017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39" name="Shape 339"/>
          <p:cNvSpPr/>
          <p:nvPr/>
        </p:nvSpPr>
        <p:spPr>
          <a:xfrm flipV="1">
            <a:off x="8238242" y="6042547"/>
            <a:ext cx="410221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40" name="Shape 340"/>
          <p:cNvSpPr/>
          <p:nvPr/>
        </p:nvSpPr>
        <p:spPr>
          <a:xfrm>
            <a:off x="9075165" y="5840041"/>
            <a:ext cx="30840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mRNA</a:t>
            </a:r>
          </a:p>
        </p:txBody>
      </p:sp>
      <p:sp>
        <p:nvSpPr>
          <p:cNvPr id="341" name="Shape 341"/>
          <p:cNvSpPr/>
          <p:nvPr/>
        </p:nvSpPr>
        <p:spPr>
          <a:xfrm>
            <a:off x="5954152" y="7090430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42" name="Shape 342"/>
          <p:cNvSpPr/>
          <p:nvPr/>
        </p:nvSpPr>
        <p:spPr>
          <a:xfrm>
            <a:off x="2646513" y="7993845"/>
            <a:ext cx="529773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/>
              <a:t>plus: you will see if you  have DNA contamination</a:t>
            </a:r>
            <a:endParaRPr sz="1600"/>
          </a:p>
          <a:p>
            <a:pPr lvl="0" algn="l">
              <a:defRPr sz="1800"/>
            </a:pPr>
            <a:r>
              <a:rPr sz="1600"/>
              <a:t>minus:it is not always possible to find short enough intron</a:t>
            </a:r>
          </a:p>
        </p:txBody>
      </p:sp>
      <p:sp>
        <p:nvSpPr>
          <p:cNvPr id="343" name="Shape 343"/>
          <p:cNvSpPr/>
          <p:nvPr/>
        </p:nvSpPr>
        <p:spPr>
          <a:xfrm>
            <a:off x="4761848" y="6611842"/>
            <a:ext cx="557245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/>
            </a:lvl1pPr>
          </a:lstStyle>
          <a:p>
            <a:pPr lvl="0">
              <a:defRPr sz="1800"/>
            </a:pPr>
            <a:r>
              <a:rPr sz="1600"/>
              <a:t>amplicon from the gene  is larger than amplicon from  cDNA</a:t>
            </a:r>
          </a:p>
        </p:txBody>
      </p:sp>
      <p:sp>
        <p:nvSpPr>
          <p:cNvPr id="344" name="Shape 344"/>
          <p:cNvSpPr/>
          <p:nvPr/>
        </p:nvSpPr>
        <p:spPr>
          <a:xfrm>
            <a:off x="4351384" y="1053200"/>
            <a:ext cx="4937032" cy="40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designing primers spanning a </a:t>
            </a:r>
            <a:r>
              <a:rPr b="1" sz="2000"/>
              <a:t>small</a:t>
            </a:r>
            <a:r>
              <a:rPr sz="2000"/>
              <a:t> intron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1"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9" dur="2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5"/>
      <p:bldP build="whole" bldLvl="1" animBg="1" rev="0" advAuto="0" spid="342" grpId="14"/>
      <p:bldP build="whole" bldLvl="1" animBg="1" rev="0" advAuto="0" spid="343" grpId="12"/>
      <p:bldP build="whole" bldLvl="1" animBg="1" rev="0" advAuto="0" spid="325" grpId="2"/>
      <p:bldP build="whole" bldLvl="1" animBg="1" rev="0" advAuto="0" spid="338" grpId="9"/>
      <p:bldP build="whole" bldLvl="1" animBg="1" rev="0" advAuto="0" spid="344" grpId="1"/>
      <p:bldP build="whole" bldLvl="1" animBg="1" rev="0" advAuto="0" spid="339" grpId="10"/>
      <p:bldP build="whole" bldLvl="1" animBg="1" rev="0" advAuto="0" spid="328" grpId="3"/>
      <p:bldP build="whole" bldLvl="1" animBg="1" rev="0" advAuto="0" spid="334" grpId="7"/>
      <p:bldP build="whole" bldLvl="1" animBg="1" rev="0" advAuto="0" spid="329" grpId="4"/>
      <p:bldP build="whole" bldLvl="1" animBg="1" rev="0" advAuto="0" spid="340" grpId="11"/>
      <p:bldP build="whole" bldLvl="1" animBg="1" rev="0" advAuto="0" spid="341" grpId="13"/>
      <p:bldP build="whole" bldLvl="1" animBg="1" rev="0" advAuto="0" spid="337" grpId="8"/>
      <p:bldP build="whole" bldLvl="1" animBg="1" rev="0" advAuto="0" spid="331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1822918" y="-33268"/>
            <a:ext cx="935896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grpSp>
        <p:nvGrpSpPr>
          <p:cNvPr id="364" name="Group 364"/>
          <p:cNvGrpSpPr/>
          <p:nvPr/>
        </p:nvGrpSpPr>
        <p:grpSpPr>
          <a:xfrm>
            <a:off x="810158" y="1981338"/>
            <a:ext cx="10543661" cy="779420"/>
            <a:chOff x="0" y="0"/>
            <a:chExt cx="10543659" cy="779418"/>
          </a:xfrm>
        </p:grpSpPr>
        <p:sp>
          <p:nvSpPr>
            <p:cNvPr id="347" name="Shape 347"/>
            <p:cNvSpPr/>
            <p:nvPr/>
          </p:nvSpPr>
          <p:spPr>
            <a:xfrm>
              <a:off x="3268403" y="153019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5’ UTR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2020043" y="0"/>
              <a:ext cx="93482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promoter</a:t>
              </a:r>
            </a:p>
          </p:txBody>
        </p:sp>
        <p:grpSp>
          <p:nvGrpSpPr>
            <p:cNvPr id="362" name="Group 362"/>
            <p:cNvGrpSpPr/>
            <p:nvPr/>
          </p:nvGrpSpPr>
          <p:grpSpPr>
            <a:xfrm>
              <a:off x="-1" y="247393"/>
              <a:ext cx="10543661" cy="532026"/>
              <a:chOff x="0" y="0"/>
              <a:chExt cx="10543659" cy="532025"/>
            </a:xfrm>
          </p:grpSpPr>
          <p:grpSp>
            <p:nvGrpSpPr>
              <p:cNvPr id="360" name="Group 360"/>
              <p:cNvGrpSpPr/>
              <p:nvPr/>
            </p:nvGrpSpPr>
            <p:grpSpPr>
              <a:xfrm>
                <a:off x="2067517" y="0"/>
                <a:ext cx="8476143" cy="468098"/>
                <a:chOff x="0" y="0"/>
                <a:chExt cx="8476142" cy="468097"/>
              </a:xfrm>
            </p:grpSpPr>
            <p:grpSp>
              <p:nvGrpSpPr>
                <p:cNvPr id="354" name="Group 354"/>
                <p:cNvGrpSpPr/>
                <p:nvPr/>
              </p:nvGrpSpPr>
              <p:grpSpPr>
                <a:xfrm>
                  <a:off x="-1" y="0"/>
                  <a:ext cx="8476144" cy="468098"/>
                  <a:chOff x="-1319173" y="144961"/>
                  <a:chExt cx="8476142" cy="468097"/>
                </a:xfrm>
              </p:grpSpPr>
              <p:grpSp>
                <p:nvGrpSpPr>
                  <p:cNvPr id="352" name="Group 352"/>
                  <p:cNvGrpSpPr/>
                  <p:nvPr/>
                </p:nvGrpSpPr>
                <p:grpSpPr>
                  <a:xfrm>
                    <a:off x="-1319174" y="144961"/>
                    <a:ext cx="8476143" cy="468099"/>
                    <a:chOff x="0" y="0"/>
                    <a:chExt cx="8476141" cy="468097"/>
                  </a:xfrm>
                </p:grpSpPr>
                <p:sp>
                  <p:nvSpPr>
                    <p:cNvPr id="349" name="Shape 349"/>
                    <p:cNvSpPr/>
                    <p:nvPr/>
                  </p:nvSpPr>
                  <p:spPr>
                    <a:xfrm>
                      <a:off x="884842" y="234048"/>
                      <a:ext cx="7257987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350" name="Shape 350"/>
                    <p:cNvSpPr/>
                    <p:nvPr/>
                  </p:nvSpPr>
                  <p:spPr>
                    <a:xfrm>
                      <a:off x="0" y="0"/>
                      <a:ext cx="371843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351" name="Shape 351"/>
                    <p:cNvSpPr/>
                    <p:nvPr/>
                  </p:nvSpPr>
                  <p:spPr>
                    <a:xfrm>
                      <a:off x="8104299" y="0"/>
                      <a:ext cx="371844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353" name="Shape 353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355" name="Shape 355"/>
                <p:cNvSpPr/>
                <p:nvPr/>
              </p:nvSpPr>
              <p:spPr>
                <a:xfrm>
                  <a:off x="32340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6" name="Shape 356"/>
                <p:cNvSpPr/>
                <p:nvPr/>
              </p:nvSpPr>
              <p:spPr>
                <a:xfrm>
                  <a:off x="43921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7" name="Shape 357"/>
                <p:cNvSpPr/>
                <p:nvPr/>
              </p:nvSpPr>
              <p:spPr>
                <a:xfrm>
                  <a:off x="61828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8" name="Shape 358"/>
                <p:cNvSpPr/>
                <p:nvPr/>
              </p:nvSpPr>
              <p:spPr>
                <a:xfrm>
                  <a:off x="394707" y="122402"/>
                  <a:ext cx="494060" cy="223293"/>
                </a:xfrm>
                <a:prstGeom prst="rect">
                  <a:avLst/>
                </a:prstGeom>
                <a:solidFill>
                  <a:srgbClr val="86100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59" name="Shape 359"/>
                <p:cNvSpPr/>
                <p:nvPr/>
              </p:nvSpPr>
              <p:spPr>
                <a:xfrm>
                  <a:off x="7662133" y="122402"/>
                  <a:ext cx="494061" cy="223293"/>
                </a:xfrm>
                <a:prstGeom prst="rect">
                  <a:avLst/>
                </a:prstGeom>
                <a:solidFill>
                  <a:srgbClr val="51A7F9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361" name="Shape 361"/>
              <p:cNvSpPr/>
              <p:nvPr/>
            </p:nvSpPr>
            <p:spPr>
              <a:xfrm>
                <a:off x="0" y="189125"/>
                <a:ext cx="577393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gene</a:t>
                </a:r>
              </a:p>
            </p:txBody>
          </p:sp>
        </p:grpSp>
        <p:sp>
          <p:nvSpPr>
            <p:cNvPr id="363" name="Shape 363"/>
            <p:cNvSpPr/>
            <p:nvPr/>
          </p:nvSpPr>
          <p:spPr>
            <a:xfrm>
              <a:off x="8828149" y="152852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3’ UTR</a:t>
              </a:r>
            </a:p>
          </p:txBody>
        </p:sp>
      </p:grpSp>
      <p:grpSp>
        <p:nvGrpSpPr>
          <p:cNvPr id="379" name="Group 379"/>
          <p:cNvGrpSpPr/>
          <p:nvPr/>
        </p:nvGrpSpPr>
        <p:grpSpPr>
          <a:xfrm>
            <a:off x="1361999" y="4572089"/>
            <a:ext cx="8590030" cy="609423"/>
            <a:chOff x="0" y="0"/>
            <a:chExt cx="8590028" cy="609422"/>
          </a:xfrm>
        </p:grpSpPr>
        <p:grpSp>
          <p:nvGrpSpPr>
            <p:cNvPr id="377" name="Group 377"/>
            <p:cNvGrpSpPr/>
            <p:nvPr/>
          </p:nvGrpSpPr>
          <p:grpSpPr>
            <a:xfrm>
              <a:off x="2342937" y="0"/>
              <a:ext cx="6247092" cy="609423"/>
              <a:chOff x="-5059" y="0"/>
              <a:chExt cx="6247091" cy="609422"/>
            </a:xfrm>
          </p:grpSpPr>
          <p:grpSp>
            <p:nvGrpSpPr>
              <p:cNvPr id="374" name="Group 374"/>
              <p:cNvGrpSpPr/>
              <p:nvPr/>
            </p:nvGrpSpPr>
            <p:grpSpPr>
              <a:xfrm>
                <a:off x="-5060" y="141324"/>
                <a:ext cx="6247092" cy="468099"/>
                <a:chOff x="629940" y="0"/>
                <a:chExt cx="6247091" cy="468097"/>
              </a:xfrm>
            </p:grpSpPr>
            <p:grpSp>
              <p:nvGrpSpPr>
                <p:cNvPr id="370" name="Group 370"/>
                <p:cNvGrpSpPr/>
                <p:nvPr/>
              </p:nvGrpSpPr>
              <p:grpSpPr>
                <a:xfrm>
                  <a:off x="629940" y="0"/>
                  <a:ext cx="6247092" cy="468098"/>
                  <a:chOff x="-753822" y="144961"/>
                  <a:chExt cx="6247091" cy="468097"/>
                </a:xfrm>
              </p:grpSpPr>
              <p:grpSp>
                <p:nvGrpSpPr>
                  <p:cNvPr id="368" name="Group 368"/>
                  <p:cNvGrpSpPr/>
                  <p:nvPr/>
                </p:nvGrpSpPr>
                <p:grpSpPr>
                  <a:xfrm>
                    <a:off x="-753823" y="144961"/>
                    <a:ext cx="6247092" cy="468099"/>
                    <a:chOff x="793950" y="0"/>
                    <a:chExt cx="6247091" cy="468097"/>
                  </a:xfrm>
                </p:grpSpPr>
                <p:sp>
                  <p:nvSpPr>
                    <p:cNvPr id="365" name="Shape 365"/>
                    <p:cNvSpPr/>
                    <p:nvPr/>
                  </p:nvSpPr>
                  <p:spPr>
                    <a:xfrm flipV="1">
                      <a:off x="1256317" y="234048"/>
                      <a:ext cx="5322359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366" name="Shape 366"/>
                    <p:cNvSpPr/>
                    <p:nvPr/>
                  </p:nvSpPr>
                  <p:spPr>
                    <a:xfrm>
                      <a:off x="793950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367" name="Shape 367"/>
                    <p:cNvSpPr/>
                    <p:nvPr/>
                  </p:nvSpPr>
                  <p:spPr>
                    <a:xfrm>
                      <a:off x="6669199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369" name="Shape 369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371" name="Shape 371"/>
                <p:cNvSpPr/>
                <p:nvPr/>
              </p:nvSpPr>
              <p:spPr>
                <a:xfrm>
                  <a:off x="27387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2" name="Shape 372"/>
                <p:cNvSpPr/>
                <p:nvPr/>
              </p:nvSpPr>
              <p:spPr>
                <a:xfrm>
                  <a:off x="35539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3" name="Shape 373"/>
                <p:cNvSpPr/>
                <p:nvPr/>
              </p:nvSpPr>
              <p:spPr>
                <a:xfrm>
                  <a:off x="51287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375" name="Shape 375"/>
              <p:cNvSpPr/>
              <p:nvPr/>
            </p:nvSpPr>
            <p:spPr>
              <a:xfrm>
                <a:off x="693055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 UTR</a:t>
                </a: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5046131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 UTR</a:t>
                </a:r>
              </a:p>
            </p:txBody>
          </p:sp>
        </p:grpSp>
        <p:sp>
          <p:nvSpPr>
            <p:cNvPr id="378" name="Shape 378"/>
            <p:cNvSpPr/>
            <p:nvPr/>
          </p:nvSpPr>
          <p:spPr>
            <a:xfrm>
              <a:off x="0" y="197891"/>
              <a:ext cx="70134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mRNA</a:t>
              </a:r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6420764" y="2723674"/>
            <a:ext cx="362815" cy="416851"/>
            <a:chOff x="5588" y="0"/>
            <a:chExt cx="362813" cy="416849"/>
          </a:xfrm>
        </p:grpSpPr>
        <p:sp>
          <p:nvSpPr>
            <p:cNvPr id="380" name="Shape 380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383" name="Shape 383"/>
          <p:cNvSpPr/>
          <p:nvPr/>
        </p:nvSpPr>
        <p:spPr>
          <a:xfrm>
            <a:off x="6317154" y="3107509"/>
            <a:ext cx="1" cy="41685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84" name="Shape 384"/>
          <p:cNvSpPr/>
          <p:nvPr/>
        </p:nvSpPr>
        <p:spPr>
          <a:xfrm>
            <a:off x="6425234" y="3100671"/>
            <a:ext cx="29229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one of the primers can’t anneal</a:t>
            </a:r>
          </a:p>
        </p:txBody>
      </p:sp>
      <p:grpSp>
        <p:nvGrpSpPr>
          <p:cNvPr id="387" name="Group 387"/>
          <p:cNvGrpSpPr/>
          <p:nvPr/>
        </p:nvGrpSpPr>
        <p:grpSpPr>
          <a:xfrm>
            <a:off x="5677967" y="5172266"/>
            <a:ext cx="373990" cy="416850"/>
            <a:chOff x="0" y="0"/>
            <a:chExt cx="373989" cy="416849"/>
          </a:xfrm>
        </p:grpSpPr>
        <p:sp>
          <p:nvSpPr>
            <p:cNvPr id="385" name="Shape 385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390" name="Group 390"/>
          <p:cNvGrpSpPr/>
          <p:nvPr/>
        </p:nvGrpSpPr>
        <p:grpSpPr>
          <a:xfrm>
            <a:off x="6135747" y="5163974"/>
            <a:ext cx="362815" cy="416850"/>
            <a:chOff x="5588" y="0"/>
            <a:chExt cx="362813" cy="416849"/>
          </a:xfrm>
        </p:grpSpPr>
        <p:sp>
          <p:nvSpPr>
            <p:cNvPr id="388" name="Shape 388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89" name="Shape 389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391" name="Shape 391"/>
          <p:cNvSpPr/>
          <p:nvPr/>
        </p:nvSpPr>
        <p:spPr>
          <a:xfrm>
            <a:off x="6081988" y="5544675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92" name="Shape 392"/>
          <p:cNvSpPr/>
          <p:nvPr/>
        </p:nvSpPr>
        <p:spPr>
          <a:xfrm flipV="1">
            <a:off x="5829575" y="6100478"/>
            <a:ext cx="504826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93" name="Shape 393"/>
          <p:cNvSpPr/>
          <p:nvPr/>
        </p:nvSpPr>
        <p:spPr>
          <a:xfrm>
            <a:off x="6497065" y="5929028"/>
            <a:ext cx="30840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mRNA</a:t>
            </a:r>
          </a:p>
        </p:txBody>
      </p:sp>
      <p:sp>
        <p:nvSpPr>
          <p:cNvPr id="394" name="Shape 394"/>
          <p:cNvSpPr/>
          <p:nvPr/>
        </p:nvSpPr>
        <p:spPr>
          <a:xfrm>
            <a:off x="5954152" y="7090430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95" name="Shape 395"/>
          <p:cNvSpPr/>
          <p:nvPr/>
        </p:nvSpPr>
        <p:spPr>
          <a:xfrm>
            <a:off x="2646513" y="7993845"/>
            <a:ext cx="495919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/>
              <a:t>plus: you will amplify only your cDNA</a:t>
            </a:r>
            <a:endParaRPr sz="1600"/>
          </a:p>
          <a:p>
            <a:pPr lvl="0" algn="l">
              <a:defRPr sz="1800"/>
            </a:pPr>
            <a:r>
              <a:rPr sz="1600"/>
              <a:t>minus:you will not see if you have DNA contamination</a:t>
            </a:r>
          </a:p>
        </p:txBody>
      </p:sp>
      <p:sp>
        <p:nvSpPr>
          <p:cNvPr id="396" name="Shape 396"/>
          <p:cNvSpPr/>
          <p:nvPr/>
        </p:nvSpPr>
        <p:spPr>
          <a:xfrm>
            <a:off x="4761848" y="6611842"/>
            <a:ext cx="338947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600"/>
            </a:lvl1pPr>
          </a:lstStyle>
          <a:p>
            <a:pPr lvl="0">
              <a:defRPr sz="1800"/>
            </a:pPr>
            <a:r>
              <a:rPr sz="1600"/>
              <a:t>primers do not anneal on gene at all</a:t>
            </a:r>
          </a:p>
        </p:txBody>
      </p:sp>
      <p:sp>
        <p:nvSpPr>
          <p:cNvPr id="397" name="Shape 397"/>
          <p:cNvSpPr/>
          <p:nvPr/>
        </p:nvSpPr>
        <p:spPr>
          <a:xfrm>
            <a:off x="4441192" y="1053200"/>
            <a:ext cx="4757416" cy="40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designing primers on </a:t>
            </a:r>
            <a:r>
              <a:rPr b="1" sz="2000"/>
              <a:t>exon junction site</a:t>
            </a:r>
          </a:p>
        </p:txBody>
      </p:sp>
      <p:grpSp>
        <p:nvGrpSpPr>
          <p:cNvPr id="402" name="Group 402"/>
          <p:cNvGrpSpPr/>
          <p:nvPr/>
        </p:nvGrpSpPr>
        <p:grpSpPr>
          <a:xfrm>
            <a:off x="5496121" y="2713504"/>
            <a:ext cx="760163" cy="416851"/>
            <a:chOff x="0" y="-7639"/>
            <a:chExt cx="760161" cy="416849"/>
          </a:xfrm>
        </p:grpSpPr>
        <p:grpSp>
          <p:nvGrpSpPr>
            <p:cNvPr id="400" name="Group 400"/>
            <p:cNvGrpSpPr/>
            <p:nvPr/>
          </p:nvGrpSpPr>
          <p:grpSpPr>
            <a:xfrm>
              <a:off x="386171" y="-7640"/>
              <a:ext cx="373991" cy="416850"/>
              <a:chOff x="0" y="0"/>
              <a:chExt cx="373989" cy="416849"/>
            </a:xfrm>
          </p:grpSpPr>
          <p:sp>
            <p:nvSpPr>
              <p:cNvPr id="398" name="Shape 398"/>
              <p:cNvSpPr/>
              <p:nvPr/>
            </p:nvSpPr>
            <p:spPr>
              <a:xfrm flipV="1">
                <a:off x="127702" y="0"/>
                <a:ext cx="232885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0" y="73949"/>
                <a:ext cx="3739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Fw</a:t>
                </a:r>
              </a:p>
            </p:txBody>
          </p:sp>
        </p:grpSp>
        <p:sp>
          <p:nvSpPr>
            <p:cNvPr id="401" name="Shape 401"/>
            <p:cNvSpPr/>
            <p:nvPr/>
          </p:nvSpPr>
          <p:spPr>
            <a:xfrm>
              <a:off x="0" y="0"/>
              <a:ext cx="12192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403" name="Shape 403"/>
          <p:cNvSpPr/>
          <p:nvPr/>
        </p:nvSpPr>
        <p:spPr>
          <a:xfrm>
            <a:off x="5713374" y="3608590"/>
            <a:ext cx="156738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no PCR product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0" dur="2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7" dur="2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4"/>
      <p:bldP build="whole" bldLvl="1" animBg="1" rev="0" advAuto="0" spid="383" grpId="9"/>
      <p:bldP build="whole" bldLvl="1" animBg="1" rev="0" advAuto="0" spid="384" grpId="10"/>
      <p:bldP build="whole" bldLvl="1" animBg="1" rev="0" advAuto="0" spid="402" grpId="7"/>
      <p:bldP build="whole" bldLvl="1" animBg="1" rev="0" advAuto="0" spid="397" grpId="1"/>
      <p:bldP build="whole" bldLvl="1" animBg="1" rev="0" advAuto="0" spid="382" grpId="8"/>
      <p:bldP build="whole" bldLvl="1" animBg="1" rev="0" advAuto="0" spid="387" grpId="2"/>
      <p:bldP build="whole" bldLvl="1" animBg="1" rev="0" advAuto="0" spid="396" grpId="12"/>
      <p:bldP build="whole" bldLvl="1" animBg="1" rev="0" advAuto="0" spid="395" grpId="14"/>
      <p:bldP build="whole" bldLvl="1" animBg="1" rev="0" advAuto="0" spid="390" grpId="3"/>
      <p:bldP build="whole" bldLvl="1" animBg="1" rev="0" advAuto="0" spid="392" grpId="5"/>
      <p:bldP build="whole" bldLvl="1" animBg="1" rev="0" advAuto="0" spid="403" grpId="11"/>
      <p:bldP build="whole" bldLvl="1" animBg="1" rev="0" advAuto="0" spid="394" grpId="13"/>
      <p:bldP build="whole" bldLvl="1" animBg="1" rev="0" advAuto="0" spid="393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1055265" y="2159719"/>
            <a:ext cx="11184335" cy="7186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optimal amplicon size more than 50 bp, but less than 250 bp (</a:t>
            </a:r>
            <a:r>
              <a:rPr sz="2000">
                <a:solidFill>
                  <a:srgbClr val="C8250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sic! </a:t>
            </a:r>
            <a:r>
              <a:rPr sz="2000" u="sng">
                <a:solidFill>
                  <a:srgbClr val="C8250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for our kit!</a:t>
            </a:r>
            <a:r>
              <a:rPr sz="2000">
                <a:solidFill>
                  <a:srgbClr val="C8250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DyNAmo Flash SYBR Green qPCR)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GC content as close to 50%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length: not shorter than 18 ntp, preferably not longer than 30. 22-25 bp is usually good.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all primers should have approx. the same melting T (Tm)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check for self annealing and primer dimer formation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check for specificity, while doing it allow several mismatches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you can eliminate or detect genomic DNA contamination (intron-spanning primers)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make sure, that all your primers are written down as 5’-&gt;3’ (including the reverse one)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T/A on 3’ end might decrease not specific amplification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234597" indent="-234597" algn="l" defTabSz="914400">
              <a:spcBef>
                <a:spcPts val="3000"/>
              </a:spcBef>
              <a:buSzPct val="75000"/>
              <a:buChar char="•"/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try Primer3 and BLAST-primer softwares (on the course site)</a:t>
            </a:r>
          </a:p>
        </p:txBody>
      </p:sp>
      <p:sp>
        <p:nvSpPr>
          <p:cNvPr id="406" name="Shape 406"/>
          <p:cNvSpPr/>
          <p:nvPr/>
        </p:nvSpPr>
        <p:spPr>
          <a:xfrm>
            <a:off x="5454451" y="584199"/>
            <a:ext cx="1232298" cy="838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4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7" name="Shape 407"/>
          <p:cNvSpPr/>
          <p:nvPr/>
        </p:nvSpPr>
        <p:spPr>
          <a:xfrm>
            <a:off x="1151250" y="615949"/>
            <a:ext cx="98387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rules for designing qPCR primers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292221" y="228599"/>
            <a:ext cx="935896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grpSp>
        <p:nvGrpSpPr>
          <p:cNvPr id="413" name="Group 413"/>
          <p:cNvGrpSpPr/>
          <p:nvPr/>
        </p:nvGrpSpPr>
        <p:grpSpPr>
          <a:xfrm>
            <a:off x="2975305" y="1969541"/>
            <a:ext cx="5027597" cy="342901"/>
            <a:chOff x="0" y="0"/>
            <a:chExt cx="5027596" cy="342900"/>
          </a:xfrm>
        </p:grpSpPr>
        <p:sp>
          <p:nvSpPr>
            <p:cNvPr id="410" name="Shape 410"/>
            <p:cNvSpPr/>
            <p:nvPr/>
          </p:nvSpPr>
          <p:spPr>
            <a:xfrm>
              <a:off x="378387" y="171450"/>
              <a:ext cx="4308922" cy="1"/>
            </a:xfrm>
            <a:prstGeom prst="line">
              <a:avLst/>
            </a:pr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411" name="Shape 411"/>
            <p:cNvSpPr/>
            <p:nvPr/>
          </p:nvSpPr>
          <p:spPr>
            <a:xfrm>
              <a:off x="0" y="0"/>
              <a:ext cx="2723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C825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C82506"/>
                  </a:solidFill>
                </a:rPr>
                <a:t>3’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4755206" y="0"/>
              <a:ext cx="27239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C825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C82506"/>
                  </a:solidFill>
                </a:rPr>
                <a:t>5’</a:t>
              </a:r>
            </a:p>
          </p:txBody>
        </p:sp>
      </p:grpSp>
      <p:grpSp>
        <p:nvGrpSpPr>
          <p:cNvPr id="422" name="Group 422"/>
          <p:cNvGrpSpPr/>
          <p:nvPr/>
        </p:nvGrpSpPr>
        <p:grpSpPr>
          <a:xfrm>
            <a:off x="1804060" y="3598837"/>
            <a:ext cx="5005042" cy="587896"/>
            <a:chOff x="0" y="0"/>
            <a:chExt cx="5005041" cy="587895"/>
          </a:xfrm>
        </p:grpSpPr>
        <p:grpSp>
          <p:nvGrpSpPr>
            <p:cNvPr id="417" name="Group 417"/>
            <p:cNvGrpSpPr/>
            <p:nvPr/>
          </p:nvGrpSpPr>
          <p:grpSpPr>
            <a:xfrm>
              <a:off x="-1" y="244995"/>
              <a:ext cx="5005043" cy="342901"/>
              <a:chOff x="22555" y="0"/>
              <a:chExt cx="5005041" cy="342900"/>
            </a:xfrm>
          </p:grpSpPr>
          <p:sp>
            <p:nvSpPr>
              <p:cNvPr id="414" name="Shape 414"/>
              <p:cNvSpPr/>
              <p:nvPr/>
            </p:nvSpPr>
            <p:spPr>
              <a:xfrm>
                <a:off x="378387" y="171450"/>
                <a:ext cx="4308922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22555" y="0"/>
                <a:ext cx="22728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</a:t>
                </a:r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</p:grpSp>
        <p:grpSp>
          <p:nvGrpSpPr>
            <p:cNvPr id="421" name="Group 421"/>
            <p:cNvGrpSpPr/>
            <p:nvPr/>
          </p:nvGrpSpPr>
          <p:grpSpPr>
            <a:xfrm>
              <a:off x="2844" y="0"/>
              <a:ext cx="1237251" cy="342900"/>
              <a:chOff x="0" y="0"/>
              <a:chExt cx="1237249" cy="342900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378387" y="171450"/>
                <a:ext cx="48301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96486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</a:t>
                </a:r>
              </a:p>
            </p:txBody>
          </p:sp>
        </p:grpSp>
      </p:grpSp>
      <p:sp>
        <p:nvSpPr>
          <p:cNvPr id="423" name="Shape 423"/>
          <p:cNvSpPr/>
          <p:nvPr/>
        </p:nvSpPr>
        <p:spPr>
          <a:xfrm>
            <a:off x="629902" y="3278683"/>
            <a:ext cx="526765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precursor of your Forward primer = a short piece of sense strand</a:t>
            </a:r>
          </a:p>
        </p:txBody>
      </p:sp>
      <p:grpSp>
        <p:nvGrpSpPr>
          <p:cNvPr id="432" name="Group 432"/>
          <p:cNvGrpSpPr/>
          <p:nvPr/>
        </p:nvGrpSpPr>
        <p:grpSpPr>
          <a:xfrm>
            <a:off x="5883605" y="4741081"/>
            <a:ext cx="5027597" cy="553492"/>
            <a:chOff x="0" y="0"/>
            <a:chExt cx="5027596" cy="553491"/>
          </a:xfrm>
        </p:grpSpPr>
        <p:grpSp>
          <p:nvGrpSpPr>
            <p:cNvPr id="427" name="Group 427"/>
            <p:cNvGrpSpPr/>
            <p:nvPr/>
          </p:nvGrpSpPr>
          <p:grpSpPr>
            <a:xfrm>
              <a:off x="0" y="210591"/>
              <a:ext cx="5027597" cy="342901"/>
              <a:chOff x="0" y="0"/>
              <a:chExt cx="5027596" cy="342900"/>
            </a:xfrm>
          </p:grpSpPr>
          <p:sp>
            <p:nvSpPr>
              <p:cNvPr id="424" name="Shape 424"/>
              <p:cNvSpPr/>
              <p:nvPr/>
            </p:nvSpPr>
            <p:spPr>
              <a:xfrm>
                <a:off x="378387" y="171450"/>
                <a:ext cx="430892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25" name="Shape 425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</a:t>
                </a:r>
              </a:p>
            </p:txBody>
          </p:sp>
          <p:sp>
            <p:nvSpPr>
              <p:cNvPr id="426" name="Shape 426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</a:t>
                </a:r>
              </a:p>
            </p:txBody>
          </p:sp>
        </p:grpSp>
        <p:grpSp>
          <p:nvGrpSpPr>
            <p:cNvPr id="431" name="Group 431"/>
            <p:cNvGrpSpPr/>
            <p:nvPr/>
          </p:nvGrpSpPr>
          <p:grpSpPr>
            <a:xfrm>
              <a:off x="3812960" y="0"/>
              <a:ext cx="1214637" cy="342900"/>
              <a:chOff x="3812960" y="0"/>
              <a:chExt cx="1214635" cy="342900"/>
            </a:xfrm>
          </p:grpSpPr>
          <p:sp>
            <p:nvSpPr>
              <p:cNvPr id="428" name="Shape 428"/>
              <p:cNvSpPr/>
              <p:nvPr/>
            </p:nvSpPr>
            <p:spPr>
              <a:xfrm flipV="1">
                <a:off x="4077048" y="171450"/>
                <a:ext cx="610261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  <a:headEnd type="arrow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29" name="Shape 429"/>
              <p:cNvSpPr/>
              <p:nvPr/>
            </p:nvSpPr>
            <p:spPr>
              <a:xfrm>
                <a:off x="3812960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3’</a:t>
                </a:r>
              </a:p>
            </p:txBody>
          </p:sp>
          <p:sp>
            <p:nvSpPr>
              <p:cNvPr id="430" name="Shape 430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</p:grpSp>
      </p:grpSp>
      <p:grpSp>
        <p:nvGrpSpPr>
          <p:cNvPr id="438" name="Group 438"/>
          <p:cNvGrpSpPr/>
          <p:nvPr/>
        </p:nvGrpSpPr>
        <p:grpSpPr>
          <a:xfrm>
            <a:off x="2975305" y="1705495"/>
            <a:ext cx="6433374" cy="342901"/>
            <a:chOff x="0" y="0"/>
            <a:chExt cx="6433373" cy="342900"/>
          </a:xfrm>
        </p:grpSpPr>
        <p:grpSp>
          <p:nvGrpSpPr>
            <p:cNvPr id="436" name="Group 436"/>
            <p:cNvGrpSpPr/>
            <p:nvPr/>
          </p:nvGrpSpPr>
          <p:grpSpPr>
            <a:xfrm>
              <a:off x="0" y="0"/>
              <a:ext cx="5027597" cy="342901"/>
              <a:chOff x="0" y="0"/>
              <a:chExt cx="5027596" cy="342900"/>
            </a:xfrm>
          </p:grpSpPr>
          <p:sp>
            <p:nvSpPr>
              <p:cNvPr id="433" name="Shape 433"/>
              <p:cNvSpPr/>
              <p:nvPr/>
            </p:nvSpPr>
            <p:spPr>
              <a:xfrm>
                <a:off x="378387" y="171450"/>
                <a:ext cx="430892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34" name="Shape 434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</a:t>
                </a:r>
              </a:p>
            </p:txBody>
          </p:sp>
          <p:sp>
            <p:nvSpPr>
              <p:cNvPr id="435" name="Shape 435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</a:t>
                </a:r>
              </a:p>
            </p:txBody>
          </p:sp>
        </p:grpSp>
        <p:sp>
          <p:nvSpPr>
            <p:cNvPr id="437" name="Shape 437"/>
            <p:cNvSpPr/>
            <p:nvPr/>
          </p:nvSpPr>
          <p:spPr>
            <a:xfrm>
              <a:off x="5144577" y="0"/>
              <a:ext cx="128879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sense strand</a:t>
              </a:r>
            </a:p>
          </p:txBody>
        </p:sp>
      </p:grpSp>
      <p:sp>
        <p:nvSpPr>
          <p:cNvPr id="439" name="Shape 439"/>
          <p:cNvSpPr/>
          <p:nvPr/>
        </p:nvSpPr>
        <p:spPr>
          <a:xfrm>
            <a:off x="8037992" y="1969541"/>
            <a:ext cx="386557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C82506"/>
                </a:solidFill>
              </a:rPr>
              <a:t>anti-sense strand=complementary strand</a:t>
            </a:r>
          </a:p>
        </p:txBody>
      </p:sp>
      <p:sp>
        <p:nvSpPr>
          <p:cNvPr id="440" name="Shape 440"/>
          <p:cNvSpPr/>
          <p:nvPr/>
        </p:nvSpPr>
        <p:spPr>
          <a:xfrm>
            <a:off x="6600738" y="4364816"/>
            <a:ext cx="6110891" cy="317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C82506"/>
                </a:solidFill>
              </a:rPr>
              <a:t>precursor of your Reverse primer = a short piece of </a:t>
            </a:r>
            <a:r>
              <a:rPr b="1" sz="1400">
                <a:solidFill>
                  <a:srgbClr val="C82506"/>
                </a:solidFill>
              </a:rPr>
              <a:t>complementary</a:t>
            </a:r>
            <a:r>
              <a:rPr sz="1400">
                <a:solidFill>
                  <a:srgbClr val="C82506"/>
                </a:solidFill>
              </a:rPr>
              <a:t> strand</a:t>
            </a:r>
          </a:p>
        </p:txBody>
      </p:sp>
      <p:sp>
        <p:nvSpPr>
          <p:cNvPr id="441" name="Shape 441"/>
          <p:cNvSpPr/>
          <p:nvPr/>
        </p:nvSpPr>
        <p:spPr>
          <a:xfrm>
            <a:off x="5518943" y="2468124"/>
            <a:ext cx="1" cy="50986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2" name="Shape 442"/>
          <p:cNvSpPr/>
          <p:nvPr/>
        </p:nvSpPr>
        <p:spPr>
          <a:xfrm>
            <a:off x="5518943" y="5498165"/>
            <a:ext cx="1" cy="50987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43" name="Shape 443"/>
          <p:cNvSpPr/>
          <p:nvPr/>
        </p:nvSpPr>
        <p:spPr>
          <a:xfrm>
            <a:off x="3024567" y="6163336"/>
            <a:ext cx="5894273" cy="342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you</a:t>
            </a:r>
            <a:r>
              <a:rPr b="1" sz="1600"/>
              <a:t> have to</a:t>
            </a:r>
            <a:r>
              <a:rPr sz="1600"/>
              <a:t> submit sequences of your primers in a form </a:t>
            </a:r>
            <a:r>
              <a:rPr b="1" sz="1600"/>
              <a:t>5’ -&gt; 3’</a:t>
            </a:r>
          </a:p>
        </p:txBody>
      </p:sp>
      <p:sp>
        <p:nvSpPr>
          <p:cNvPr id="444" name="Shape 444"/>
          <p:cNvSpPr/>
          <p:nvPr/>
        </p:nvSpPr>
        <p:spPr>
          <a:xfrm>
            <a:off x="680184" y="6754103"/>
            <a:ext cx="405523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precursor of your Forward primer is already 5’-&gt;3’</a:t>
            </a:r>
          </a:p>
        </p:txBody>
      </p:sp>
      <p:sp>
        <p:nvSpPr>
          <p:cNvPr id="445" name="Shape 445"/>
          <p:cNvSpPr/>
          <p:nvPr/>
        </p:nvSpPr>
        <p:spPr>
          <a:xfrm>
            <a:off x="556801" y="8271967"/>
            <a:ext cx="333070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82506"/>
                </a:solidFill>
              </a:rPr>
              <a:t>precursor of your Reverse primers 3’-&gt;5’</a:t>
            </a:r>
          </a:p>
        </p:txBody>
      </p:sp>
      <p:sp>
        <p:nvSpPr>
          <p:cNvPr id="446" name="Shape 446"/>
          <p:cNvSpPr/>
          <p:nvPr/>
        </p:nvSpPr>
        <p:spPr>
          <a:xfrm>
            <a:off x="491247" y="1705495"/>
            <a:ext cx="17632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the template gene</a:t>
            </a:r>
          </a:p>
        </p:txBody>
      </p:sp>
      <p:sp>
        <p:nvSpPr>
          <p:cNvPr id="447" name="Shape 447"/>
          <p:cNvSpPr/>
          <p:nvPr/>
        </p:nvSpPr>
        <p:spPr>
          <a:xfrm>
            <a:off x="4945722" y="6734694"/>
            <a:ext cx="268155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=&gt; you do not need to change it</a:t>
            </a:r>
          </a:p>
        </p:txBody>
      </p:sp>
      <p:sp>
        <p:nvSpPr>
          <p:cNvPr id="448" name="Shape 448"/>
          <p:cNvSpPr/>
          <p:nvPr/>
        </p:nvSpPr>
        <p:spPr>
          <a:xfrm>
            <a:off x="3876993" y="8278315"/>
            <a:ext cx="395175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82506"/>
                </a:solidFill>
              </a:rPr>
              <a:t>=&gt; you need to reverse the sequence into 5’-&gt;3’</a:t>
            </a:r>
          </a:p>
        </p:txBody>
      </p:sp>
      <p:sp>
        <p:nvSpPr>
          <p:cNvPr id="449" name="Shape 449"/>
          <p:cNvSpPr/>
          <p:nvPr/>
        </p:nvSpPr>
        <p:spPr>
          <a:xfrm>
            <a:off x="7882282" y="8278315"/>
            <a:ext cx="4133917" cy="317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C82506"/>
                </a:solidFill>
              </a:rPr>
              <a:t> =&gt; you  will get a </a:t>
            </a:r>
            <a:r>
              <a:rPr b="1" sz="1400">
                <a:solidFill>
                  <a:srgbClr val="C82506"/>
                </a:solidFill>
              </a:rPr>
              <a:t>reverse complementary</a:t>
            </a:r>
            <a:r>
              <a:rPr sz="1400">
                <a:solidFill>
                  <a:srgbClr val="C82506"/>
                </a:solidFill>
              </a:rPr>
              <a:t> strand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6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8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1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3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12"/>
      <p:bldP build="whole" bldLvl="1" animBg="1" rev="0" advAuto="0" spid="432" grpId="8"/>
      <p:bldP build="whole" bldLvl="1" animBg="1" rev="0" advAuto="0" spid="445" grpId="14"/>
      <p:bldP build="whole" bldLvl="1" animBg="1" rev="0" advAuto="0" spid="442" grpId="10"/>
      <p:bldP build="whole" bldLvl="1" animBg="1" rev="0" advAuto="0" spid="423" grpId="7"/>
      <p:bldP build="whole" bldLvl="1" animBg="1" rev="0" advAuto="0" spid="413" grpId="3"/>
      <p:bldP build="whole" bldLvl="1" animBg="1" rev="0" advAuto="0" spid="438" grpId="2"/>
      <p:bldP build="whole" bldLvl="1" animBg="1" rev="0" advAuto="0" spid="443" grpId="11"/>
      <p:bldP build="whole" bldLvl="1" animBg="1" rev="0" advAuto="0" spid="422" grpId="6"/>
      <p:bldP build="whole" bldLvl="1" animBg="1" rev="0" advAuto="0" spid="439" grpId="4"/>
      <p:bldP build="whole" bldLvl="1" animBg="1" rev="0" advAuto="0" spid="449" grpId="16"/>
      <p:bldP build="whole" bldLvl="1" animBg="1" rev="0" advAuto="0" spid="441" grpId="5"/>
      <p:bldP build="whole" bldLvl="1" animBg="1" rev="0" advAuto="0" spid="446" grpId="1"/>
      <p:bldP build="whole" bldLvl="1" animBg="1" rev="0" advAuto="0" spid="440" grpId="9"/>
      <p:bldP build="whole" bldLvl="1" animBg="1" rev="0" advAuto="0" spid="447" grpId="13"/>
      <p:bldP build="whole" bldLvl="1" animBg="1" rev="0" advAuto="0" spid="448" grpId="1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1303650" y="307925"/>
            <a:ext cx="935896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sp>
        <p:nvSpPr>
          <p:cNvPr id="452" name="Shape 452"/>
          <p:cNvSpPr/>
          <p:nvPr/>
        </p:nvSpPr>
        <p:spPr>
          <a:xfrm>
            <a:off x="617202" y="3096939"/>
            <a:ext cx="526765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precursor of your Forward primer = a short piece of sense strand</a:t>
            </a:r>
          </a:p>
        </p:txBody>
      </p:sp>
      <p:sp>
        <p:nvSpPr>
          <p:cNvPr id="453" name="Shape 453"/>
          <p:cNvSpPr/>
          <p:nvPr/>
        </p:nvSpPr>
        <p:spPr>
          <a:xfrm>
            <a:off x="6575338" y="4196282"/>
            <a:ext cx="6110891" cy="317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C82506"/>
                </a:solidFill>
              </a:rPr>
              <a:t>precursor of your Reverse primer = a short piece of </a:t>
            </a:r>
            <a:r>
              <a:rPr b="1" sz="1400">
                <a:solidFill>
                  <a:srgbClr val="C82506"/>
                </a:solidFill>
              </a:rPr>
              <a:t>complementary</a:t>
            </a:r>
            <a:r>
              <a:rPr sz="1400">
                <a:solidFill>
                  <a:srgbClr val="C82506"/>
                </a:solidFill>
              </a:rPr>
              <a:t> strand</a:t>
            </a:r>
          </a:p>
        </p:txBody>
      </p:sp>
      <p:sp>
        <p:nvSpPr>
          <p:cNvPr id="454" name="Shape 454"/>
          <p:cNvSpPr/>
          <p:nvPr/>
        </p:nvSpPr>
        <p:spPr>
          <a:xfrm>
            <a:off x="5518943" y="2468124"/>
            <a:ext cx="1" cy="509869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55" name="Shape 455"/>
          <p:cNvSpPr/>
          <p:nvPr/>
        </p:nvSpPr>
        <p:spPr>
          <a:xfrm>
            <a:off x="5518943" y="5498165"/>
            <a:ext cx="1" cy="50987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56" name="Shape 456"/>
          <p:cNvSpPr/>
          <p:nvPr/>
        </p:nvSpPr>
        <p:spPr>
          <a:xfrm>
            <a:off x="3024567" y="6163336"/>
            <a:ext cx="5894273" cy="342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you</a:t>
            </a:r>
            <a:r>
              <a:rPr b="1" sz="1600"/>
              <a:t> have to</a:t>
            </a:r>
            <a:r>
              <a:rPr sz="1600"/>
              <a:t> submit sequences of your primers in a form </a:t>
            </a:r>
            <a:r>
              <a:rPr b="1" sz="1600"/>
              <a:t>5’ -&gt; 3’</a:t>
            </a:r>
          </a:p>
        </p:txBody>
      </p:sp>
      <p:sp>
        <p:nvSpPr>
          <p:cNvPr id="457" name="Shape 457"/>
          <p:cNvSpPr/>
          <p:nvPr/>
        </p:nvSpPr>
        <p:spPr>
          <a:xfrm>
            <a:off x="680184" y="6754103"/>
            <a:ext cx="405523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precursor of your Forward primer is already 5’-&gt;3’</a:t>
            </a:r>
          </a:p>
        </p:txBody>
      </p:sp>
      <p:sp>
        <p:nvSpPr>
          <p:cNvPr id="458" name="Shape 458"/>
          <p:cNvSpPr/>
          <p:nvPr/>
        </p:nvSpPr>
        <p:spPr>
          <a:xfrm>
            <a:off x="113865" y="8218723"/>
            <a:ext cx="4081553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82506"/>
                </a:solidFill>
              </a:rPr>
              <a:t>precursor of your Reverse primers is written 3’-&gt;5’</a:t>
            </a:r>
          </a:p>
        </p:txBody>
      </p:sp>
      <p:sp>
        <p:nvSpPr>
          <p:cNvPr id="459" name="Shape 459"/>
          <p:cNvSpPr/>
          <p:nvPr/>
        </p:nvSpPr>
        <p:spPr>
          <a:xfrm>
            <a:off x="105878" y="1728241"/>
            <a:ext cx="2610207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the template gene </a:t>
            </a:r>
            <a:endParaRPr sz="1600"/>
          </a:p>
          <a:p>
            <a:pPr lvl="0">
              <a:defRPr sz="1800"/>
            </a:pPr>
            <a:r>
              <a:rPr sz="1600"/>
              <a:t>with an example sequence</a:t>
            </a:r>
            <a:endParaRPr sz="1600"/>
          </a:p>
        </p:txBody>
      </p:sp>
      <p:sp>
        <p:nvSpPr>
          <p:cNvPr id="460" name="Shape 460"/>
          <p:cNvSpPr/>
          <p:nvPr/>
        </p:nvSpPr>
        <p:spPr>
          <a:xfrm>
            <a:off x="4945722" y="6734694"/>
            <a:ext cx="2681556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=&gt; you do not need to change it</a:t>
            </a:r>
          </a:p>
        </p:txBody>
      </p:sp>
      <p:sp>
        <p:nvSpPr>
          <p:cNvPr id="461" name="Shape 461"/>
          <p:cNvSpPr/>
          <p:nvPr/>
        </p:nvSpPr>
        <p:spPr>
          <a:xfrm>
            <a:off x="4310621" y="8218724"/>
            <a:ext cx="3951758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C82506"/>
                </a:solidFill>
              </a:rPr>
              <a:t>=&gt; you need to reverse the sequence into 5’-&gt;3’</a:t>
            </a:r>
          </a:p>
        </p:txBody>
      </p:sp>
      <p:sp>
        <p:nvSpPr>
          <p:cNvPr id="462" name="Shape 462"/>
          <p:cNvSpPr/>
          <p:nvPr/>
        </p:nvSpPr>
        <p:spPr>
          <a:xfrm>
            <a:off x="8377582" y="8218723"/>
            <a:ext cx="4133917" cy="317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C82506"/>
                </a:solidFill>
              </a:rPr>
              <a:t> =&gt; you  will get a </a:t>
            </a:r>
            <a:r>
              <a:rPr b="1" sz="1400">
                <a:solidFill>
                  <a:srgbClr val="C82506"/>
                </a:solidFill>
              </a:rPr>
              <a:t>reverse complementary</a:t>
            </a:r>
            <a:r>
              <a:rPr sz="1400">
                <a:solidFill>
                  <a:srgbClr val="C82506"/>
                </a:solidFill>
              </a:rPr>
              <a:t> strand</a:t>
            </a:r>
          </a:p>
        </p:txBody>
      </p:sp>
      <p:grpSp>
        <p:nvGrpSpPr>
          <p:cNvPr id="472" name="Group 472"/>
          <p:cNvGrpSpPr/>
          <p:nvPr/>
        </p:nvGrpSpPr>
        <p:grpSpPr>
          <a:xfrm>
            <a:off x="2975305" y="1560239"/>
            <a:ext cx="6433374" cy="488157"/>
            <a:chOff x="0" y="0"/>
            <a:chExt cx="6433373" cy="488156"/>
          </a:xfrm>
        </p:grpSpPr>
        <p:grpSp>
          <p:nvGrpSpPr>
            <p:cNvPr id="470" name="Group 470"/>
            <p:cNvGrpSpPr/>
            <p:nvPr/>
          </p:nvGrpSpPr>
          <p:grpSpPr>
            <a:xfrm>
              <a:off x="0" y="0"/>
              <a:ext cx="6433374" cy="488157"/>
              <a:chOff x="0" y="0"/>
              <a:chExt cx="6433373" cy="488156"/>
            </a:xfrm>
          </p:grpSpPr>
          <p:grpSp>
            <p:nvGrpSpPr>
              <p:cNvPr id="468" name="Group 468"/>
              <p:cNvGrpSpPr/>
              <p:nvPr/>
            </p:nvGrpSpPr>
            <p:grpSpPr>
              <a:xfrm>
                <a:off x="0" y="145256"/>
                <a:ext cx="6433374" cy="342901"/>
                <a:chOff x="0" y="0"/>
                <a:chExt cx="6433373" cy="342900"/>
              </a:xfrm>
            </p:grpSpPr>
            <p:grpSp>
              <p:nvGrpSpPr>
                <p:cNvPr id="466" name="Group 466"/>
                <p:cNvGrpSpPr/>
                <p:nvPr/>
              </p:nvGrpSpPr>
              <p:grpSpPr>
                <a:xfrm>
                  <a:off x="0" y="0"/>
                  <a:ext cx="5027597" cy="342901"/>
                  <a:chOff x="0" y="0"/>
                  <a:chExt cx="5027596" cy="342900"/>
                </a:xfrm>
              </p:grpSpPr>
              <p:sp>
                <p:nvSpPr>
                  <p:cNvPr id="463" name="Shape 463"/>
                  <p:cNvSpPr/>
                  <p:nvPr/>
                </p:nvSpPr>
                <p:spPr>
                  <a:xfrm>
                    <a:off x="378387" y="171450"/>
                    <a:ext cx="4308922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lvl="0">
                      <a:defRPr sz="2400"/>
                    </a:pPr>
                  </a:p>
                </p:txBody>
              </p:sp>
              <p:sp>
                <p:nvSpPr>
                  <p:cNvPr id="464" name="Shape 464"/>
                  <p:cNvSpPr/>
                  <p:nvPr/>
                </p:nvSpPr>
                <p:spPr>
                  <a:xfrm>
                    <a:off x="0" y="0"/>
                    <a:ext cx="272390" cy="3429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1600"/>
                    </a:lvl1pPr>
                  </a:lstStyle>
                  <a:p>
                    <a:pPr lvl="0">
                      <a:defRPr sz="1800"/>
                    </a:pPr>
                    <a:r>
                      <a:rPr sz="1600"/>
                      <a:t>5’</a:t>
                    </a:r>
                  </a:p>
                </p:txBody>
              </p:sp>
              <p:sp>
                <p:nvSpPr>
                  <p:cNvPr id="465" name="Shape 465"/>
                  <p:cNvSpPr/>
                  <p:nvPr/>
                </p:nvSpPr>
                <p:spPr>
                  <a:xfrm>
                    <a:off x="4755206" y="0"/>
                    <a:ext cx="272391" cy="3429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sz="1600"/>
                    </a:lvl1pPr>
                  </a:lstStyle>
                  <a:p>
                    <a:pPr lvl="0">
                      <a:defRPr sz="1800"/>
                    </a:pPr>
                    <a:r>
                      <a:rPr sz="1600"/>
                      <a:t>3’</a:t>
                    </a:r>
                  </a:p>
                </p:txBody>
              </p:sp>
            </p:grpSp>
            <p:sp>
              <p:nvSpPr>
                <p:cNvPr id="467" name="Shape 467"/>
                <p:cNvSpPr/>
                <p:nvPr/>
              </p:nvSpPr>
              <p:spPr>
                <a:xfrm>
                  <a:off x="5144577" y="0"/>
                  <a:ext cx="1288797" cy="3429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1600"/>
                  </a:lvl1pPr>
                </a:lstStyle>
                <a:p>
                  <a:pPr lvl="0">
                    <a:defRPr sz="1800"/>
                  </a:pPr>
                  <a:r>
                    <a:rPr sz="1600"/>
                    <a:t>sense strand</a:t>
                  </a:r>
                </a:p>
              </p:txBody>
            </p:sp>
          </p:grpSp>
          <p:sp>
            <p:nvSpPr>
              <p:cNvPr id="469" name="Shape 469"/>
              <p:cNvSpPr/>
              <p:nvPr/>
            </p:nvSpPr>
            <p:spPr>
              <a:xfrm>
                <a:off x="337882" y="0"/>
                <a:ext cx="919989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AATGAC</a:t>
                </a:r>
              </a:p>
            </p:txBody>
          </p:sp>
        </p:grpSp>
        <p:sp>
          <p:nvSpPr>
            <p:cNvPr id="471" name="Shape 471"/>
            <p:cNvSpPr/>
            <p:nvPr/>
          </p:nvSpPr>
          <p:spPr>
            <a:xfrm>
              <a:off x="3861471" y="0"/>
              <a:ext cx="90861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GTTACC</a:t>
              </a:r>
            </a:p>
          </p:txBody>
        </p:sp>
      </p:grpSp>
      <p:grpSp>
        <p:nvGrpSpPr>
          <p:cNvPr id="480" name="Group 480"/>
          <p:cNvGrpSpPr/>
          <p:nvPr/>
        </p:nvGrpSpPr>
        <p:grpSpPr>
          <a:xfrm>
            <a:off x="2975305" y="1969541"/>
            <a:ext cx="8928264" cy="577190"/>
            <a:chOff x="0" y="0"/>
            <a:chExt cx="8928262" cy="577188"/>
          </a:xfrm>
        </p:grpSpPr>
        <p:grpSp>
          <p:nvGrpSpPr>
            <p:cNvPr id="476" name="Group 476"/>
            <p:cNvGrpSpPr/>
            <p:nvPr/>
          </p:nvGrpSpPr>
          <p:grpSpPr>
            <a:xfrm>
              <a:off x="0" y="0"/>
              <a:ext cx="5027597" cy="342901"/>
              <a:chOff x="0" y="0"/>
              <a:chExt cx="5027596" cy="342900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378387" y="171450"/>
                <a:ext cx="4308922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3’</a:t>
                </a:r>
              </a:p>
            </p:txBody>
          </p:sp>
          <p:sp>
            <p:nvSpPr>
              <p:cNvPr id="475" name="Shape 475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</p:grpSp>
        <p:sp>
          <p:nvSpPr>
            <p:cNvPr id="477" name="Shape 477"/>
            <p:cNvSpPr/>
            <p:nvPr/>
          </p:nvSpPr>
          <p:spPr>
            <a:xfrm>
              <a:off x="5062687" y="0"/>
              <a:ext cx="3865576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>
                  <a:solidFill>
                    <a:srgbClr val="C82506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C82506"/>
                  </a:solidFill>
                </a:rPr>
                <a:t>anti-sense strand=complementary strand</a:t>
              </a:r>
            </a:p>
          </p:txBody>
        </p:sp>
        <p:sp>
          <p:nvSpPr>
            <p:cNvPr id="478" name="Shape 478"/>
            <p:cNvSpPr/>
            <p:nvPr/>
          </p:nvSpPr>
          <p:spPr>
            <a:xfrm>
              <a:off x="284237" y="233411"/>
              <a:ext cx="87487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TTACTG</a:t>
              </a:r>
            </a:p>
          </p:txBody>
        </p:sp>
        <p:sp>
          <p:nvSpPr>
            <p:cNvPr id="479" name="Shape 479"/>
            <p:cNvSpPr/>
            <p:nvPr/>
          </p:nvSpPr>
          <p:spPr>
            <a:xfrm>
              <a:off x="3844504" y="234288"/>
              <a:ext cx="94254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CAATGG</a:t>
              </a:r>
            </a:p>
          </p:txBody>
        </p:sp>
      </p:grpSp>
      <p:sp>
        <p:nvSpPr>
          <p:cNvPr id="481" name="Shape 481"/>
          <p:cNvSpPr/>
          <p:nvPr/>
        </p:nvSpPr>
        <p:spPr>
          <a:xfrm>
            <a:off x="3870920" y="9311778"/>
            <a:ext cx="526296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>
                <a:solidFill>
                  <a:srgbClr val="C8250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1600">
                <a:solidFill>
                  <a:srgbClr val="C82506"/>
                </a:solidFill>
              </a:rPr>
              <a:t>please note, that your primers must be much longer!!</a:t>
            </a:r>
          </a:p>
        </p:txBody>
      </p:sp>
      <p:grpSp>
        <p:nvGrpSpPr>
          <p:cNvPr id="487" name="Group 487"/>
          <p:cNvGrpSpPr/>
          <p:nvPr/>
        </p:nvGrpSpPr>
        <p:grpSpPr>
          <a:xfrm>
            <a:off x="1832305" y="3401739"/>
            <a:ext cx="1237251" cy="539999"/>
            <a:chOff x="0" y="0"/>
            <a:chExt cx="1237249" cy="539998"/>
          </a:xfrm>
        </p:grpSpPr>
        <p:grpSp>
          <p:nvGrpSpPr>
            <p:cNvPr id="485" name="Group 485"/>
            <p:cNvGrpSpPr/>
            <p:nvPr/>
          </p:nvGrpSpPr>
          <p:grpSpPr>
            <a:xfrm>
              <a:off x="0" y="197098"/>
              <a:ext cx="1237250" cy="342901"/>
              <a:chOff x="0" y="0"/>
              <a:chExt cx="1237249" cy="342900"/>
            </a:xfrm>
          </p:grpSpPr>
          <p:sp>
            <p:nvSpPr>
              <p:cNvPr id="482" name="Shape 482"/>
              <p:cNvSpPr/>
              <p:nvPr/>
            </p:nvSpPr>
            <p:spPr>
              <a:xfrm>
                <a:off x="378387" y="171450"/>
                <a:ext cx="48301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83" name="Shape 483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</a:t>
                </a:r>
              </a:p>
            </p:txBody>
          </p:sp>
          <p:sp>
            <p:nvSpPr>
              <p:cNvPr id="484" name="Shape 484"/>
              <p:cNvSpPr/>
              <p:nvPr/>
            </p:nvSpPr>
            <p:spPr>
              <a:xfrm>
                <a:off x="96486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</a:t>
                </a:r>
              </a:p>
            </p:txBody>
          </p:sp>
        </p:grpSp>
        <p:sp>
          <p:nvSpPr>
            <p:cNvPr id="486" name="Shape 486"/>
            <p:cNvSpPr/>
            <p:nvPr/>
          </p:nvSpPr>
          <p:spPr>
            <a:xfrm>
              <a:off x="160082" y="0"/>
              <a:ext cx="919989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AATGAC</a:t>
              </a:r>
            </a:p>
          </p:txBody>
        </p:sp>
      </p:grpSp>
      <p:grpSp>
        <p:nvGrpSpPr>
          <p:cNvPr id="493" name="Group 493"/>
          <p:cNvGrpSpPr/>
          <p:nvPr/>
        </p:nvGrpSpPr>
        <p:grpSpPr>
          <a:xfrm>
            <a:off x="1804060" y="3843832"/>
            <a:ext cx="5005042" cy="607022"/>
            <a:chOff x="0" y="0"/>
            <a:chExt cx="5005041" cy="607020"/>
          </a:xfrm>
        </p:grpSpPr>
        <p:grpSp>
          <p:nvGrpSpPr>
            <p:cNvPr id="491" name="Group 491"/>
            <p:cNvGrpSpPr/>
            <p:nvPr/>
          </p:nvGrpSpPr>
          <p:grpSpPr>
            <a:xfrm>
              <a:off x="-1" y="0"/>
              <a:ext cx="5005043" cy="342900"/>
              <a:chOff x="22555" y="0"/>
              <a:chExt cx="5005041" cy="342900"/>
            </a:xfrm>
          </p:grpSpPr>
          <p:sp>
            <p:nvSpPr>
              <p:cNvPr id="488" name="Shape 488"/>
              <p:cNvSpPr/>
              <p:nvPr/>
            </p:nvSpPr>
            <p:spPr>
              <a:xfrm>
                <a:off x="378387" y="171450"/>
                <a:ext cx="4308922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89" name="Shape 489"/>
              <p:cNvSpPr/>
              <p:nvPr/>
            </p:nvSpPr>
            <p:spPr>
              <a:xfrm>
                <a:off x="22555" y="0"/>
                <a:ext cx="22728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</a:t>
                </a:r>
              </a:p>
            </p:txBody>
          </p:sp>
          <p:sp>
            <p:nvSpPr>
              <p:cNvPr id="490" name="Shape 490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</p:grpSp>
        <p:sp>
          <p:nvSpPr>
            <p:cNvPr id="492" name="Shape 492"/>
            <p:cNvSpPr/>
            <p:nvPr/>
          </p:nvSpPr>
          <p:spPr>
            <a:xfrm>
              <a:off x="83882" y="264120"/>
              <a:ext cx="87487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TTACTG</a:t>
              </a:r>
            </a:p>
          </p:txBody>
        </p:sp>
      </p:grpSp>
      <p:grpSp>
        <p:nvGrpSpPr>
          <p:cNvPr id="499" name="Group 499"/>
          <p:cNvGrpSpPr/>
          <p:nvPr/>
        </p:nvGrpSpPr>
        <p:grpSpPr>
          <a:xfrm>
            <a:off x="5883605" y="4951672"/>
            <a:ext cx="5027597" cy="632633"/>
            <a:chOff x="0" y="0"/>
            <a:chExt cx="5027596" cy="632631"/>
          </a:xfrm>
        </p:grpSpPr>
        <p:grpSp>
          <p:nvGrpSpPr>
            <p:cNvPr id="497" name="Group 497"/>
            <p:cNvGrpSpPr/>
            <p:nvPr/>
          </p:nvGrpSpPr>
          <p:grpSpPr>
            <a:xfrm>
              <a:off x="0" y="0"/>
              <a:ext cx="5027597" cy="342900"/>
              <a:chOff x="0" y="0"/>
              <a:chExt cx="5027596" cy="342900"/>
            </a:xfrm>
          </p:grpSpPr>
          <p:sp>
            <p:nvSpPr>
              <p:cNvPr id="494" name="Shape 494"/>
              <p:cNvSpPr/>
              <p:nvPr/>
            </p:nvSpPr>
            <p:spPr>
              <a:xfrm>
                <a:off x="378387" y="171450"/>
                <a:ext cx="4308922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495" name="Shape 495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</a:t>
                </a:r>
              </a:p>
            </p:txBody>
          </p:sp>
          <p:sp>
            <p:nvSpPr>
              <p:cNvPr id="496" name="Shape 496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</a:t>
                </a:r>
              </a:p>
            </p:txBody>
          </p:sp>
        </p:grpSp>
        <p:sp>
          <p:nvSpPr>
            <p:cNvPr id="498" name="Shape 498"/>
            <p:cNvSpPr/>
            <p:nvPr/>
          </p:nvSpPr>
          <p:spPr>
            <a:xfrm>
              <a:off x="3965974" y="289731"/>
              <a:ext cx="90861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GTTACC</a:t>
              </a:r>
            </a:p>
          </p:txBody>
        </p:sp>
      </p:grpSp>
      <p:grpSp>
        <p:nvGrpSpPr>
          <p:cNvPr id="505" name="Group 505"/>
          <p:cNvGrpSpPr/>
          <p:nvPr/>
        </p:nvGrpSpPr>
        <p:grpSpPr>
          <a:xfrm>
            <a:off x="9696566" y="4509020"/>
            <a:ext cx="1214636" cy="574962"/>
            <a:chOff x="0" y="0"/>
            <a:chExt cx="1214635" cy="574960"/>
          </a:xfrm>
        </p:grpSpPr>
        <p:grpSp>
          <p:nvGrpSpPr>
            <p:cNvPr id="503" name="Group 503"/>
            <p:cNvGrpSpPr/>
            <p:nvPr/>
          </p:nvGrpSpPr>
          <p:grpSpPr>
            <a:xfrm>
              <a:off x="-1" y="232060"/>
              <a:ext cx="1214637" cy="342901"/>
              <a:chOff x="3812960" y="0"/>
              <a:chExt cx="1214635" cy="342900"/>
            </a:xfrm>
          </p:grpSpPr>
          <p:sp>
            <p:nvSpPr>
              <p:cNvPr id="500" name="Shape 500"/>
              <p:cNvSpPr/>
              <p:nvPr/>
            </p:nvSpPr>
            <p:spPr>
              <a:xfrm flipV="1">
                <a:off x="4077048" y="171450"/>
                <a:ext cx="610261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  <a:headEnd type="arrow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501" name="Shape 501"/>
              <p:cNvSpPr/>
              <p:nvPr/>
            </p:nvSpPr>
            <p:spPr>
              <a:xfrm>
                <a:off x="3812960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3’</a:t>
                </a:r>
              </a:p>
            </p:txBody>
          </p:sp>
          <p:sp>
            <p:nvSpPr>
              <p:cNvPr id="502" name="Shape 502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</p:grpSp>
        <p:sp>
          <p:nvSpPr>
            <p:cNvPr id="504" name="Shape 504"/>
            <p:cNvSpPr/>
            <p:nvPr/>
          </p:nvSpPr>
          <p:spPr>
            <a:xfrm>
              <a:off x="136046" y="0"/>
              <a:ext cx="94254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CAATGG</a:t>
              </a:r>
            </a:p>
          </p:txBody>
        </p:sp>
      </p:grpSp>
      <p:grpSp>
        <p:nvGrpSpPr>
          <p:cNvPr id="511" name="Group 511"/>
          <p:cNvGrpSpPr/>
          <p:nvPr/>
        </p:nvGrpSpPr>
        <p:grpSpPr>
          <a:xfrm>
            <a:off x="1248105" y="7212060"/>
            <a:ext cx="1237251" cy="539999"/>
            <a:chOff x="0" y="0"/>
            <a:chExt cx="1237249" cy="539998"/>
          </a:xfrm>
        </p:grpSpPr>
        <p:grpSp>
          <p:nvGrpSpPr>
            <p:cNvPr id="509" name="Group 509"/>
            <p:cNvGrpSpPr/>
            <p:nvPr/>
          </p:nvGrpSpPr>
          <p:grpSpPr>
            <a:xfrm>
              <a:off x="0" y="197098"/>
              <a:ext cx="1237250" cy="342901"/>
              <a:chOff x="0" y="0"/>
              <a:chExt cx="1237249" cy="342900"/>
            </a:xfrm>
          </p:grpSpPr>
          <p:sp>
            <p:nvSpPr>
              <p:cNvPr id="506" name="Shape 506"/>
              <p:cNvSpPr/>
              <p:nvPr/>
            </p:nvSpPr>
            <p:spPr>
              <a:xfrm>
                <a:off x="378387" y="171450"/>
                <a:ext cx="483016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507" name="Shape 507"/>
              <p:cNvSpPr/>
              <p:nvPr/>
            </p:nvSpPr>
            <p:spPr>
              <a:xfrm>
                <a:off x="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</a:t>
                </a:r>
              </a:p>
            </p:txBody>
          </p:sp>
          <p:sp>
            <p:nvSpPr>
              <p:cNvPr id="508" name="Shape 508"/>
              <p:cNvSpPr/>
              <p:nvPr/>
            </p:nvSpPr>
            <p:spPr>
              <a:xfrm>
                <a:off x="964860" y="0"/>
                <a:ext cx="27239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</a:t>
                </a:r>
              </a:p>
            </p:txBody>
          </p:sp>
        </p:grpSp>
        <p:sp>
          <p:nvSpPr>
            <p:cNvPr id="510" name="Shape 510"/>
            <p:cNvSpPr/>
            <p:nvPr/>
          </p:nvSpPr>
          <p:spPr>
            <a:xfrm>
              <a:off x="160082" y="0"/>
              <a:ext cx="919989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AATGAC</a:t>
              </a:r>
            </a:p>
          </p:txBody>
        </p:sp>
      </p:grpSp>
      <p:sp>
        <p:nvSpPr>
          <p:cNvPr id="512" name="Shape 512"/>
          <p:cNvSpPr/>
          <p:nvPr/>
        </p:nvSpPr>
        <p:spPr>
          <a:xfrm>
            <a:off x="4884877" y="7280648"/>
            <a:ext cx="19359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Fw primer: AATGAC</a:t>
            </a:r>
          </a:p>
        </p:txBody>
      </p:sp>
      <p:grpSp>
        <p:nvGrpSpPr>
          <p:cNvPr id="518" name="Group 518"/>
          <p:cNvGrpSpPr/>
          <p:nvPr/>
        </p:nvGrpSpPr>
        <p:grpSpPr>
          <a:xfrm>
            <a:off x="1390766" y="8636520"/>
            <a:ext cx="1214636" cy="574962"/>
            <a:chOff x="0" y="0"/>
            <a:chExt cx="1214635" cy="574960"/>
          </a:xfrm>
        </p:grpSpPr>
        <p:grpSp>
          <p:nvGrpSpPr>
            <p:cNvPr id="516" name="Group 516"/>
            <p:cNvGrpSpPr/>
            <p:nvPr/>
          </p:nvGrpSpPr>
          <p:grpSpPr>
            <a:xfrm>
              <a:off x="-1" y="232060"/>
              <a:ext cx="1214637" cy="342901"/>
              <a:chOff x="3812960" y="0"/>
              <a:chExt cx="1214635" cy="342900"/>
            </a:xfrm>
          </p:grpSpPr>
          <p:sp>
            <p:nvSpPr>
              <p:cNvPr id="513" name="Shape 513"/>
              <p:cNvSpPr/>
              <p:nvPr/>
            </p:nvSpPr>
            <p:spPr>
              <a:xfrm flipV="1">
                <a:off x="4077048" y="171450"/>
                <a:ext cx="610261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  <a:headEnd type="arrow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514" name="Shape 514"/>
              <p:cNvSpPr/>
              <p:nvPr/>
            </p:nvSpPr>
            <p:spPr>
              <a:xfrm>
                <a:off x="3812960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3’</a:t>
                </a:r>
              </a:p>
            </p:txBody>
          </p:sp>
          <p:sp>
            <p:nvSpPr>
              <p:cNvPr id="515" name="Shape 515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</p:grpSp>
        <p:sp>
          <p:nvSpPr>
            <p:cNvPr id="517" name="Shape 517"/>
            <p:cNvSpPr/>
            <p:nvPr/>
          </p:nvSpPr>
          <p:spPr>
            <a:xfrm>
              <a:off x="136046" y="0"/>
              <a:ext cx="94254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CAATGG</a:t>
              </a:r>
            </a:p>
          </p:txBody>
        </p:sp>
      </p:grpSp>
      <p:grpSp>
        <p:nvGrpSpPr>
          <p:cNvPr id="524" name="Group 524"/>
          <p:cNvGrpSpPr/>
          <p:nvPr/>
        </p:nvGrpSpPr>
        <p:grpSpPr>
          <a:xfrm>
            <a:off x="5521979" y="8636520"/>
            <a:ext cx="1214637" cy="574962"/>
            <a:chOff x="0" y="0"/>
            <a:chExt cx="1214635" cy="574960"/>
          </a:xfrm>
        </p:grpSpPr>
        <p:grpSp>
          <p:nvGrpSpPr>
            <p:cNvPr id="522" name="Group 522"/>
            <p:cNvGrpSpPr/>
            <p:nvPr/>
          </p:nvGrpSpPr>
          <p:grpSpPr>
            <a:xfrm>
              <a:off x="-1" y="232060"/>
              <a:ext cx="1214637" cy="342901"/>
              <a:chOff x="3812960" y="0"/>
              <a:chExt cx="1214635" cy="342900"/>
            </a:xfrm>
          </p:grpSpPr>
          <p:sp>
            <p:nvSpPr>
              <p:cNvPr id="519" name="Shape 519"/>
              <p:cNvSpPr/>
              <p:nvPr/>
            </p:nvSpPr>
            <p:spPr>
              <a:xfrm flipV="1">
                <a:off x="4077048" y="171450"/>
                <a:ext cx="610261" cy="1"/>
              </a:xfrm>
              <a:prstGeom prst="line">
                <a:avLst/>
              </a:prstGeom>
              <a:noFill/>
              <a:ln w="25400" cap="flat">
                <a:solidFill>
                  <a:srgbClr val="C82506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3812960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5’</a:t>
                </a:r>
              </a:p>
            </p:txBody>
          </p:sp>
          <p:sp>
            <p:nvSpPr>
              <p:cNvPr id="521" name="Shape 521"/>
              <p:cNvSpPr/>
              <p:nvPr/>
            </p:nvSpPr>
            <p:spPr>
              <a:xfrm>
                <a:off x="4755206" y="0"/>
                <a:ext cx="27239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C82506"/>
                    </a:solidFill>
                  </a:rPr>
                  <a:t>3’</a:t>
                </a:r>
              </a:p>
            </p:txBody>
          </p:sp>
        </p:grpSp>
        <p:sp>
          <p:nvSpPr>
            <p:cNvPr id="523" name="Shape 523"/>
            <p:cNvSpPr/>
            <p:nvPr/>
          </p:nvSpPr>
          <p:spPr>
            <a:xfrm>
              <a:off x="136046" y="0"/>
              <a:ext cx="94254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GGTAAC</a:t>
              </a:r>
            </a:p>
          </p:txBody>
        </p:sp>
      </p:grpSp>
      <p:sp>
        <p:nvSpPr>
          <p:cNvPr id="525" name="Shape 525"/>
          <p:cNvSpPr/>
          <p:nvPr/>
        </p:nvSpPr>
        <p:spPr>
          <a:xfrm>
            <a:off x="9653192" y="8841451"/>
            <a:ext cx="194736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Re primer: GGTAAC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8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ntr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presetClass="entr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ntr" presetSubtype="2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9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presetClass="entr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4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presetClass="entr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presetClass="entr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2" grpId="21"/>
      <p:bldP build="whole" bldLvl="1" animBg="1" rev="0" advAuto="0" spid="481" grpId="23"/>
      <p:bldP build="whole" bldLvl="1" animBg="1" rev="0" advAuto="0" spid="454" grpId="4"/>
      <p:bldP build="whole" bldLvl="1" animBg="1" rev="0" advAuto="0" spid="453" grpId="10"/>
      <p:bldP build="whole" bldLvl="1" animBg="1" rev="0" advAuto="0" spid="511" grpId="14"/>
      <p:bldP build="whole" bldLvl="1" animBg="1" rev="0" advAuto="0" spid="480" grpId="3"/>
      <p:bldP build="whole" bldLvl="1" animBg="1" rev="0" advAuto="0" spid="487" grpId="6"/>
      <p:bldP build="whole" bldLvl="1" animBg="1" rev="0" advAuto="0" spid="512" grpId="16"/>
      <p:bldP build="whole" bldLvl="1" animBg="1" rev="0" advAuto="0" spid="455" grpId="11"/>
      <p:bldP build="whole" bldLvl="1" animBg="1" rev="0" advAuto="0" spid="505" grpId="9"/>
      <p:bldP build="whole" bldLvl="1" animBg="1" rev="0" advAuto="0" spid="452" grpId="7"/>
      <p:bldP build="whole" bldLvl="1" animBg="1" rev="0" advAuto="0" spid="460" grpId="15"/>
      <p:bldP build="whole" bldLvl="1" animBg="1" rev="0" advAuto="0" spid="524" grpId="20"/>
      <p:bldP build="whole" bldLvl="1" animBg="1" rev="0" advAuto="0" spid="457" grpId="13"/>
      <p:bldP build="whole" bldLvl="1" animBg="1" rev="0" advAuto="0" spid="458" grpId="17"/>
      <p:bldP build="whole" bldLvl="1" animBg="1" rev="0" advAuto="0" spid="518" grpId="18"/>
      <p:bldP build="whole" bldLvl="1" animBg="1" rev="0" advAuto="0" spid="525" grpId="22"/>
      <p:bldP build="whole" bldLvl="1" animBg="1" rev="0" advAuto="0" spid="456" grpId="12"/>
      <p:bldP build="whole" bldLvl="1" animBg="1" rev="0" advAuto="0" spid="499" grpId="8"/>
      <p:bldP build="whole" bldLvl="1" animBg="1" rev="0" advAuto="0" spid="461" grpId="19"/>
      <p:bldP build="whole" bldLvl="1" animBg="1" rev="0" advAuto="0" spid="459" grpId="1"/>
      <p:bldP build="whole" bldLvl="1" animBg="1" rev="0" advAuto="0" spid="493" grpId="5"/>
      <p:bldP build="whole" bldLvl="1" animBg="1" rev="0" advAuto="0" spid="47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asted-image.png"/>
          <p:cNvPicPr/>
          <p:nvPr/>
        </p:nvPicPr>
        <p:blipFill>
          <a:blip r:embed="rId2">
            <a:extLst/>
          </a:blip>
          <a:srcRect l="0" t="6146" r="0" b="0"/>
          <a:stretch>
            <a:fillRect/>
          </a:stretch>
        </p:blipFill>
        <p:spPr>
          <a:xfrm>
            <a:off x="2931401" y="700545"/>
            <a:ext cx="8472256" cy="9002255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/>
        </p:nvSpPr>
        <p:spPr>
          <a:xfrm>
            <a:off x="5350053" y="-34975"/>
            <a:ext cx="36347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Primer-BLAST</a:t>
            </a:r>
          </a:p>
        </p:txBody>
      </p:sp>
      <p:grpSp>
        <p:nvGrpSpPr>
          <p:cNvPr id="531" name="Group 531"/>
          <p:cNvGrpSpPr/>
          <p:nvPr/>
        </p:nvGrpSpPr>
        <p:grpSpPr>
          <a:xfrm>
            <a:off x="-38800" y="1747291"/>
            <a:ext cx="3905057" cy="1066801"/>
            <a:chOff x="0" y="0"/>
            <a:chExt cx="3905056" cy="1066800"/>
          </a:xfrm>
        </p:grpSpPr>
        <p:sp>
          <p:nvSpPr>
            <p:cNvPr id="529" name="Shape 529"/>
            <p:cNvSpPr/>
            <p:nvPr/>
          </p:nvSpPr>
          <p:spPr>
            <a:xfrm>
              <a:off x="0" y="0"/>
              <a:ext cx="2792903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1. enter here the sequence of your gene, or its reference number from NCBI database</a:t>
              </a:r>
              <a:endParaRPr sz="1600"/>
            </a:p>
          </p:txBody>
        </p:sp>
        <p:sp>
          <p:nvSpPr>
            <p:cNvPr id="530" name="Shape 530"/>
            <p:cNvSpPr/>
            <p:nvPr/>
          </p:nvSpPr>
          <p:spPr>
            <a:xfrm flipV="1">
              <a:off x="2858199" y="164231"/>
              <a:ext cx="1046858" cy="2429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34" name="Group 534"/>
          <p:cNvGrpSpPr/>
          <p:nvPr/>
        </p:nvGrpSpPr>
        <p:grpSpPr>
          <a:xfrm>
            <a:off x="9025603" y="1556882"/>
            <a:ext cx="3621800" cy="2258386"/>
            <a:chOff x="-1637687" y="-287813"/>
            <a:chExt cx="3621799" cy="2258384"/>
          </a:xfrm>
        </p:grpSpPr>
        <p:sp>
          <p:nvSpPr>
            <p:cNvPr id="532" name="Shape 532"/>
            <p:cNvSpPr/>
            <p:nvPr/>
          </p:nvSpPr>
          <p:spPr>
            <a:xfrm>
              <a:off x="25399" y="-287814"/>
              <a:ext cx="1958713" cy="2258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2. if you know which part of the gene you want to detect, type the approximate position here. Or leave it empty</a:t>
              </a:r>
              <a:endParaRPr sz="1600"/>
            </a:p>
          </p:txBody>
        </p:sp>
        <p:sp>
          <p:nvSpPr>
            <p:cNvPr id="533" name="Shape 533"/>
            <p:cNvSpPr/>
            <p:nvPr/>
          </p:nvSpPr>
          <p:spPr>
            <a:xfrm flipH="1" flipV="1">
              <a:off x="-1637688" y="138245"/>
              <a:ext cx="158129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39" name="Group 539"/>
          <p:cNvGrpSpPr/>
          <p:nvPr/>
        </p:nvGrpSpPr>
        <p:grpSpPr>
          <a:xfrm>
            <a:off x="71491" y="2363307"/>
            <a:ext cx="4912040" cy="2258386"/>
            <a:chOff x="0" y="0"/>
            <a:chExt cx="4912039" cy="2258384"/>
          </a:xfrm>
        </p:grpSpPr>
        <p:grpSp>
          <p:nvGrpSpPr>
            <p:cNvPr id="537" name="Group 537"/>
            <p:cNvGrpSpPr/>
            <p:nvPr/>
          </p:nvGrpSpPr>
          <p:grpSpPr>
            <a:xfrm>
              <a:off x="0" y="0"/>
              <a:ext cx="4899340" cy="2258385"/>
              <a:chOff x="-2006600" y="-1824514"/>
              <a:chExt cx="4899339" cy="2258384"/>
            </a:xfrm>
          </p:grpSpPr>
          <p:sp>
            <p:nvSpPr>
              <p:cNvPr id="535" name="Shape 535"/>
              <p:cNvSpPr/>
              <p:nvPr/>
            </p:nvSpPr>
            <p:spPr>
              <a:xfrm>
                <a:off x="-2006600" y="-1824515"/>
                <a:ext cx="1958712" cy="2258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3. leave these empty,since you do not know the sequence of your primers yet</a:t>
                </a:r>
                <a:endParaRPr sz="1600"/>
              </a:p>
            </p:txBody>
          </p:sp>
          <p:sp>
            <p:nvSpPr>
              <p:cNvPr id="536" name="Shape 536"/>
              <p:cNvSpPr/>
              <p:nvPr/>
            </p:nvSpPr>
            <p:spPr>
              <a:xfrm flipV="1">
                <a:off x="-31437" y="-1151995"/>
                <a:ext cx="2924177" cy="36448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538" name="Shape 538"/>
            <p:cNvSpPr/>
            <p:nvPr/>
          </p:nvSpPr>
          <p:spPr>
            <a:xfrm flipV="1">
              <a:off x="1987863" y="480431"/>
              <a:ext cx="2924177" cy="5311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42" name="Group 542"/>
          <p:cNvGrpSpPr/>
          <p:nvPr/>
        </p:nvGrpSpPr>
        <p:grpSpPr>
          <a:xfrm>
            <a:off x="177100" y="3511326"/>
            <a:ext cx="4784185" cy="1607816"/>
            <a:chOff x="0" y="-661665"/>
            <a:chExt cx="4784184" cy="1607815"/>
          </a:xfrm>
        </p:grpSpPr>
        <p:sp>
          <p:nvSpPr>
            <p:cNvPr id="540" name="Shape 540"/>
            <p:cNvSpPr/>
            <p:nvPr/>
          </p:nvSpPr>
          <p:spPr>
            <a:xfrm>
              <a:off x="0" y="120650"/>
              <a:ext cx="2792903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4. for qPCR you want amplicon size= 50-250 bp</a:t>
              </a:r>
              <a:endParaRPr sz="1600"/>
            </a:p>
          </p:txBody>
        </p:sp>
        <p:sp>
          <p:nvSpPr>
            <p:cNvPr id="541" name="Shape 541"/>
            <p:cNvSpPr/>
            <p:nvPr/>
          </p:nvSpPr>
          <p:spPr>
            <a:xfrm flipV="1">
              <a:off x="2858199" y="-661666"/>
              <a:ext cx="1925986" cy="10688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6717229" y="3056543"/>
            <a:ext cx="6199404" cy="3170663"/>
            <a:chOff x="-3426507" y="-543776"/>
            <a:chExt cx="6199403" cy="3170661"/>
          </a:xfrm>
        </p:grpSpPr>
        <p:sp>
          <p:nvSpPr>
            <p:cNvPr id="543" name="Shape 543"/>
            <p:cNvSpPr/>
            <p:nvPr/>
          </p:nvSpPr>
          <p:spPr>
            <a:xfrm>
              <a:off x="22960" y="-543777"/>
              <a:ext cx="2749936" cy="317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1600"/>
                <a:t>5. start with Tm=60</a:t>
              </a:r>
              <a:r>
                <a:rPr baseline="31999" sz="1600"/>
                <a:t>o</a:t>
              </a:r>
              <a:r>
                <a:rPr sz="1600"/>
                <a:t>C, allow about 2-3 </a:t>
              </a:r>
              <a:r>
                <a:rPr baseline="31999" sz="1600"/>
                <a:t>o</a:t>
              </a:r>
              <a:r>
                <a:rPr sz="1600"/>
                <a:t>C difference. Remember, that </a:t>
              </a:r>
              <a:r>
                <a:rPr b="1" sz="1600"/>
                <a:t>ALL</a:t>
              </a:r>
              <a:r>
                <a:rPr sz="1600"/>
                <a:t> your qPCR primers should have the same Tm, you will run ALL reactions on the same plate simultaneously using the same protocol.</a:t>
              </a:r>
              <a:endParaRPr sz="1600"/>
            </a:p>
          </p:txBody>
        </p:sp>
        <p:sp>
          <p:nvSpPr>
            <p:cNvPr id="544" name="Shape 544"/>
            <p:cNvSpPr/>
            <p:nvPr/>
          </p:nvSpPr>
          <p:spPr>
            <a:xfrm flipH="1">
              <a:off x="-3426508" y="194090"/>
              <a:ext cx="3347340" cy="3046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37400" y="5708426"/>
            <a:ext cx="4784185" cy="1487166"/>
            <a:chOff x="0" y="-661665"/>
            <a:chExt cx="4784184" cy="1487165"/>
          </a:xfrm>
        </p:grpSpPr>
        <p:sp>
          <p:nvSpPr>
            <p:cNvPr id="546" name="Shape 546"/>
            <p:cNvSpPr/>
            <p:nvPr/>
          </p:nvSpPr>
          <p:spPr>
            <a:xfrm>
              <a:off x="0" y="241299"/>
              <a:ext cx="279290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7. consider these options, if you want to span intron</a:t>
              </a:r>
            </a:p>
          </p:txBody>
        </p:sp>
        <p:sp>
          <p:nvSpPr>
            <p:cNvPr id="547" name="Shape 547"/>
            <p:cNvSpPr/>
            <p:nvPr/>
          </p:nvSpPr>
          <p:spPr>
            <a:xfrm flipV="1">
              <a:off x="2858199" y="-661666"/>
              <a:ext cx="1925986" cy="10688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51" name="Group 551"/>
          <p:cNvGrpSpPr/>
          <p:nvPr/>
        </p:nvGrpSpPr>
        <p:grpSpPr>
          <a:xfrm>
            <a:off x="37400" y="4836144"/>
            <a:ext cx="3989790" cy="1375198"/>
            <a:chOff x="0" y="-429047"/>
            <a:chExt cx="3989789" cy="1375197"/>
          </a:xfrm>
        </p:grpSpPr>
        <p:sp>
          <p:nvSpPr>
            <p:cNvPr id="549" name="Shape 549"/>
            <p:cNvSpPr/>
            <p:nvPr/>
          </p:nvSpPr>
          <p:spPr>
            <a:xfrm>
              <a:off x="0" y="120650"/>
              <a:ext cx="2792903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6. consider these options, if you want to avoid detection of DNA contamination</a:t>
              </a:r>
            </a:p>
          </p:txBody>
        </p:sp>
        <p:sp>
          <p:nvSpPr>
            <p:cNvPr id="550" name="Shape 550"/>
            <p:cNvSpPr/>
            <p:nvPr/>
          </p:nvSpPr>
          <p:spPr>
            <a:xfrm flipV="1">
              <a:off x="2858199" y="-429048"/>
              <a:ext cx="1131591" cy="8362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58" name="Group 558"/>
          <p:cNvGrpSpPr/>
          <p:nvPr/>
        </p:nvGrpSpPr>
        <p:grpSpPr>
          <a:xfrm>
            <a:off x="129068" y="7080025"/>
            <a:ext cx="5046321" cy="2211067"/>
            <a:chOff x="0" y="0"/>
            <a:chExt cx="5046320" cy="2211065"/>
          </a:xfrm>
        </p:grpSpPr>
        <p:grpSp>
          <p:nvGrpSpPr>
            <p:cNvPr id="556" name="Group 556"/>
            <p:cNvGrpSpPr/>
            <p:nvPr/>
          </p:nvGrpSpPr>
          <p:grpSpPr>
            <a:xfrm>
              <a:off x="-1" y="-1"/>
              <a:ext cx="5046322" cy="2211067"/>
              <a:chOff x="0" y="0"/>
              <a:chExt cx="5046320" cy="2211065"/>
            </a:xfrm>
          </p:grpSpPr>
          <p:grpSp>
            <p:nvGrpSpPr>
              <p:cNvPr id="554" name="Group 554"/>
              <p:cNvGrpSpPr/>
              <p:nvPr/>
            </p:nvGrpSpPr>
            <p:grpSpPr>
              <a:xfrm>
                <a:off x="0" y="-1"/>
                <a:ext cx="4784185" cy="2211067"/>
                <a:chOff x="0" y="-661665"/>
                <a:chExt cx="4784184" cy="2211065"/>
              </a:xfrm>
            </p:grpSpPr>
            <p:sp>
              <p:nvSpPr>
                <p:cNvPr id="552" name="Shape 552"/>
                <p:cNvSpPr/>
                <p:nvPr/>
              </p:nvSpPr>
              <p:spPr>
                <a:xfrm>
                  <a:off x="0" y="-482601"/>
                  <a:ext cx="2792903" cy="2032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lvl="0">
                    <a:defRPr sz="1800"/>
                  </a:pPr>
                  <a:r>
                    <a:rPr sz="1600"/>
                    <a:t>8. select the organism you work with and run specificity check for your primers, allow at least several mismatches!</a:t>
                  </a:r>
                  <a:endParaRPr sz="1600"/>
                </a:p>
                <a:p>
                  <a:pPr lvl="0">
                    <a:defRPr sz="1800"/>
                  </a:pPr>
                  <a:endParaRPr sz="1600"/>
                </a:p>
                <a:p>
                  <a:pPr lvl="0">
                    <a:defRPr sz="1800"/>
                  </a:pPr>
                  <a:r>
                    <a:rPr sz="1600"/>
                    <a:t>qPCR will not allow amplification of products longer than 1 kb</a:t>
                  </a:r>
                </a:p>
              </p:txBody>
            </p:sp>
            <p:sp>
              <p:nvSpPr>
                <p:cNvPr id="553" name="Shape 553"/>
                <p:cNvSpPr/>
                <p:nvPr/>
              </p:nvSpPr>
              <p:spPr>
                <a:xfrm flipV="1">
                  <a:off x="2858199" y="-661666"/>
                  <a:ext cx="1925986" cy="1068885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</p:grpSp>
          <p:sp>
            <p:nvSpPr>
              <p:cNvPr id="555" name="Shape 555"/>
              <p:cNvSpPr/>
              <p:nvPr/>
            </p:nvSpPr>
            <p:spPr>
              <a:xfrm>
                <a:off x="2906172" y="1068883"/>
                <a:ext cx="2140149" cy="21892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557" name="Shape 557"/>
            <p:cNvSpPr/>
            <p:nvPr/>
          </p:nvSpPr>
          <p:spPr>
            <a:xfrm flipV="1">
              <a:off x="2610896" y="1657400"/>
              <a:ext cx="2087558" cy="1577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61" name="Group 561"/>
          <p:cNvGrpSpPr/>
          <p:nvPr/>
        </p:nvGrpSpPr>
        <p:grpSpPr>
          <a:xfrm>
            <a:off x="4227582" y="6840082"/>
            <a:ext cx="8534121" cy="2440351"/>
            <a:chOff x="-6791308" y="16986"/>
            <a:chExt cx="8534119" cy="2440349"/>
          </a:xfrm>
        </p:grpSpPr>
        <p:sp>
          <p:nvSpPr>
            <p:cNvPr id="559" name="Shape 559"/>
            <p:cNvSpPr/>
            <p:nvPr/>
          </p:nvSpPr>
          <p:spPr>
            <a:xfrm>
              <a:off x="-526257" y="16986"/>
              <a:ext cx="2269069" cy="493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9. get your primers</a:t>
              </a:r>
            </a:p>
          </p:txBody>
        </p:sp>
        <p:sp>
          <p:nvSpPr>
            <p:cNvPr id="560" name="Shape 560"/>
            <p:cNvSpPr/>
            <p:nvPr/>
          </p:nvSpPr>
          <p:spPr>
            <a:xfrm flipH="1">
              <a:off x="-6791309" y="307214"/>
              <a:ext cx="6416328" cy="21501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562" name="Shape 562"/>
          <p:cNvSpPr/>
          <p:nvPr/>
        </p:nvSpPr>
        <p:spPr>
          <a:xfrm>
            <a:off x="10594234" y="7605682"/>
            <a:ext cx="2269069" cy="170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10. if you got more than 1 primer pair, consider which one suits your requirements the best (see slide 13)</a:t>
            </a:r>
            <a:endParaRPr sz="16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1" grpId="10"/>
      <p:bldP build="whole" bldLvl="1" animBg="1" rev="0" advAuto="0" spid="558" grpId="9"/>
      <p:bldP build="whole" bldLvl="1" animBg="1" rev="0" advAuto="0" spid="562" grpId="11"/>
      <p:bldP build="whole" bldLvl="1" animBg="1" rev="0" advAuto="0" spid="539" grpId="4"/>
      <p:bldP build="whole" bldLvl="1" animBg="1" rev="0" advAuto="0" spid="531" grpId="2"/>
      <p:bldP build="whole" bldLvl="1" animBg="1" rev="0" advAuto="0" spid="551" grpId="7"/>
      <p:bldP build="whole" bldLvl="1" animBg="1" rev="0" advAuto="0" spid="548" grpId="8"/>
      <p:bldP build="whole" bldLvl="1" animBg="1" rev="0" advAuto="0" spid="545" grpId="6"/>
      <p:bldP build="whole" bldLvl="1" animBg="1" rev="0" advAuto="0" spid="527" grpId="1"/>
      <p:bldP build="whole" bldLvl="1" animBg="1" rev="0" advAuto="0" spid="542" grpId="5"/>
      <p:bldP build="whole" bldLvl="1" animBg="1" rev="0" advAuto="0" spid="53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asted-image.png"/>
          <p:cNvPicPr/>
          <p:nvPr/>
        </p:nvPicPr>
        <p:blipFill>
          <a:blip r:embed="rId2">
            <a:extLst/>
          </a:blip>
          <a:srcRect l="0" t="6146" r="0" b="0"/>
          <a:stretch>
            <a:fillRect/>
          </a:stretch>
        </p:blipFill>
        <p:spPr>
          <a:xfrm>
            <a:off x="2931401" y="700545"/>
            <a:ext cx="8472256" cy="9002255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5350053" y="-34975"/>
            <a:ext cx="36347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Primer-BLAST</a:t>
            </a:r>
          </a:p>
        </p:txBody>
      </p:sp>
      <p:grpSp>
        <p:nvGrpSpPr>
          <p:cNvPr id="570" name="Group 570"/>
          <p:cNvGrpSpPr/>
          <p:nvPr/>
        </p:nvGrpSpPr>
        <p:grpSpPr>
          <a:xfrm>
            <a:off x="71491" y="2363307"/>
            <a:ext cx="4912040" cy="2258386"/>
            <a:chOff x="0" y="0"/>
            <a:chExt cx="4912039" cy="2258384"/>
          </a:xfrm>
        </p:grpSpPr>
        <p:grpSp>
          <p:nvGrpSpPr>
            <p:cNvPr id="568" name="Group 568"/>
            <p:cNvGrpSpPr/>
            <p:nvPr/>
          </p:nvGrpSpPr>
          <p:grpSpPr>
            <a:xfrm>
              <a:off x="0" y="0"/>
              <a:ext cx="4899340" cy="2258385"/>
              <a:chOff x="-2006600" y="-1824514"/>
              <a:chExt cx="4899339" cy="2258384"/>
            </a:xfrm>
          </p:grpSpPr>
          <p:sp>
            <p:nvSpPr>
              <p:cNvPr id="566" name="Shape 566"/>
              <p:cNvSpPr/>
              <p:nvPr/>
            </p:nvSpPr>
            <p:spPr>
              <a:xfrm>
                <a:off x="-2006600" y="-1824515"/>
                <a:ext cx="1958712" cy="2258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1. pase sequences of your primers</a:t>
                </a:r>
                <a:endParaRPr sz="1600"/>
              </a:p>
            </p:txBody>
          </p:sp>
          <p:sp>
            <p:nvSpPr>
              <p:cNvPr id="567" name="Shape 567"/>
              <p:cNvSpPr/>
              <p:nvPr/>
            </p:nvSpPr>
            <p:spPr>
              <a:xfrm flipV="1">
                <a:off x="-31437" y="-1151995"/>
                <a:ext cx="2924177" cy="36448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569" name="Shape 569"/>
            <p:cNvSpPr/>
            <p:nvPr/>
          </p:nvSpPr>
          <p:spPr>
            <a:xfrm flipV="1">
              <a:off x="1987863" y="480431"/>
              <a:ext cx="2924177" cy="53116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76" name="Group 576"/>
          <p:cNvGrpSpPr/>
          <p:nvPr/>
        </p:nvGrpSpPr>
        <p:grpSpPr>
          <a:xfrm>
            <a:off x="129068" y="7080025"/>
            <a:ext cx="5046321" cy="2211067"/>
            <a:chOff x="0" y="0"/>
            <a:chExt cx="5046320" cy="2211065"/>
          </a:xfrm>
        </p:grpSpPr>
        <p:grpSp>
          <p:nvGrpSpPr>
            <p:cNvPr id="573" name="Group 573"/>
            <p:cNvGrpSpPr/>
            <p:nvPr/>
          </p:nvGrpSpPr>
          <p:grpSpPr>
            <a:xfrm>
              <a:off x="0" y="-1"/>
              <a:ext cx="4784185" cy="2211067"/>
              <a:chOff x="0" y="-661665"/>
              <a:chExt cx="4784184" cy="2211065"/>
            </a:xfrm>
          </p:grpSpPr>
          <p:sp>
            <p:nvSpPr>
              <p:cNvPr id="571" name="Shape 571"/>
              <p:cNvSpPr/>
              <p:nvPr/>
            </p:nvSpPr>
            <p:spPr>
              <a:xfrm>
                <a:off x="0" y="-482601"/>
                <a:ext cx="2792903" cy="2032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1600"/>
                  <a:t>2. select the organism you work with and run specificity check for your primers, allow at least several mismatches!</a:t>
                </a:r>
                <a:endParaRPr sz="1600"/>
              </a:p>
              <a:p>
                <a:pPr lvl="0">
                  <a:defRPr sz="1800"/>
                </a:pPr>
                <a:endParaRPr sz="1600"/>
              </a:p>
              <a:p>
                <a:pPr lvl="0">
                  <a:defRPr sz="1800"/>
                </a:pPr>
                <a:r>
                  <a:rPr sz="1600"/>
                  <a:t>qPCR will not allow amplification of products longer than 1 kb</a:t>
                </a:r>
              </a:p>
            </p:txBody>
          </p:sp>
          <p:sp>
            <p:nvSpPr>
              <p:cNvPr id="572" name="Shape 572"/>
              <p:cNvSpPr/>
              <p:nvPr/>
            </p:nvSpPr>
            <p:spPr>
              <a:xfrm flipV="1">
                <a:off x="2858199" y="-661666"/>
                <a:ext cx="1925986" cy="106888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574" name="Shape 574"/>
            <p:cNvSpPr/>
            <p:nvPr/>
          </p:nvSpPr>
          <p:spPr>
            <a:xfrm>
              <a:off x="2906171" y="1068883"/>
              <a:ext cx="2140150" cy="21892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575" name="Shape 575"/>
            <p:cNvSpPr/>
            <p:nvPr/>
          </p:nvSpPr>
          <p:spPr>
            <a:xfrm flipV="1">
              <a:off x="2610896" y="1657400"/>
              <a:ext cx="2087558" cy="15770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579" name="Group 579"/>
          <p:cNvGrpSpPr/>
          <p:nvPr/>
        </p:nvGrpSpPr>
        <p:grpSpPr>
          <a:xfrm>
            <a:off x="4227582" y="6840082"/>
            <a:ext cx="8534121" cy="2440351"/>
            <a:chOff x="-6791308" y="16986"/>
            <a:chExt cx="8534119" cy="2440349"/>
          </a:xfrm>
        </p:grpSpPr>
        <p:sp>
          <p:nvSpPr>
            <p:cNvPr id="577" name="Shape 577"/>
            <p:cNvSpPr/>
            <p:nvPr/>
          </p:nvSpPr>
          <p:spPr>
            <a:xfrm>
              <a:off x="-526257" y="16986"/>
              <a:ext cx="2269069" cy="744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3. run the specificity test</a:t>
              </a:r>
            </a:p>
          </p:txBody>
        </p:sp>
        <p:sp>
          <p:nvSpPr>
            <p:cNvPr id="578" name="Shape 578"/>
            <p:cNvSpPr/>
            <p:nvPr/>
          </p:nvSpPr>
          <p:spPr>
            <a:xfrm flipH="1">
              <a:off x="-6791309" y="307214"/>
              <a:ext cx="6416328" cy="215012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580" name="Shape 580"/>
          <p:cNvSpPr/>
          <p:nvPr/>
        </p:nvSpPr>
        <p:spPr>
          <a:xfrm>
            <a:off x="261990" y="496407"/>
            <a:ext cx="1958713" cy="225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you can also use primer-blast to check specificity of already designed primers</a:t>
            </a:r>
            <a:endParaRPr sz="16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6" grpId="4"/>
      <p:bldP build="whole" bldLvl="1" animBg="1" rev="0" advAuto="0" spid="579" grpId="5"/>
      <p:bldP build="whole" bldLvl="1" animBg="1" rev="0" advAuto="0" spid="564" grpId="2"/>
      <p:bldP build="whole" bldLvl="1" animBg="1" rev="0" advAuto="0" spid="580" grpId="1"/>
      <p:bldP build="whole" bldLvl="1" animBg="1" rev="0" advAuto="0" spid="570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/>
        </p:nvSpPr>
        <p:spPr>
          <a:xfrm>
            <a:off x="4740453" y="219025"/>
            <a:ext cx="29559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Primer3Plus</a:t>
            </a:r>
          </a:p>
        </p:txBody>
      </p:sp>
      <p:pic>
        <p:nvPicPr>
          <p:cNvPr id="58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25" y="1526408"/>
            <a:ext cx="9633025" cy="7623942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4283253" y="4867225"/>
            <a:ext cx="364555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25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>
                    <a:srgbClr val="FFFFFF"/>
                  </a:solidFill>
                </a:uFill>
              </a:rPr>
              <a:t>try to play with it by yourself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4" grpId="2"/>
      <p:bldP build="whole" bldLvl="1" animBg="1" rev="0" advAuto="0" spid="58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xfrm>
            <a:off x="1790700" y="673100"/>
            <a:ext cx="9712524" cy="1223368"/>
          </a:xfrm>
          <a:prstGeom prst="rect">
            <a:avLst/>
          </a:prstGeom>
        </p:spPr>
        <p:txBody>
          <a:bodyPr/>
          <a:lstStyle>
            <a:lvl1pPr defTabSz="519937">
              <a:defRPr sz="5962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/>
            </a:pPr>
            <a:r>
              <a:rPr sz="5962"/>
              <a:t>General rules for selecting  GOI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829592" y="2171700"/>
            <a:ext cx="11853616" cy="6286500"/>
          </a:xfrm>
          <a:prstGeom prst="rect">
            <a:avLst/>
          </a:prstGeom>
        </p:spPr>
        <p:txBody>
          <a:bodyPr/>
          <a:lstStyle/>
          <a:p>
            <a:pPr lvl="0" marL="444500" indent="-444500">
              <a:defRPr sz="1800"/>
            </a:pPr>
            <a:r>
              <a:rPr sz="2000">
                <a:latin typeface="Garamond"/>
                <a:ea typeface="Garamond"/>
                <a:cs typeface="Garamond"/>
                <a:sym typeface="Garamond"/>
              </a:rPr>
              <a:t>It should be the gene of your interest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lvl="0" marL="444500" indent="-444500">
              <a:defRPr sz="1800"/>
            </a:pPr>
            <a:r>
              <a:rPr sz="2000">
                <a:latin typeface="Garamond"/>
                <a:ea typeface="Garamond"/>
                <a:cs typeface="Garamond"/>
                <a:sym typeface="Garamond"/>
              </a:rPr>
              <a:t>You need to have its sequence, preferably a full length sequence. Gene sequence is useful even if you are going to detect mRNA, you still want to know position of introns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lvl="0" marL="444500" indent="-444500">
              <a:defRPr sz="1800"/>
            </a:pPr>
            <a:r>
              <a:rPr sz="2000">
                <a:latin typeface="Garamond"/>
                <a:ea typeface="Garamond"/>
                <a:cs typeface="Garamond"/>
                <a:sym typeface="Garamond"/>
              </a:rPr>
              <a:t>If you are detecting mRNA you need to know, whether the gene of your interest has alternative splicing variants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lvl="0" marL="444500" indent="-444500">
              <a:defRPr sz="1800"/>
            </a:pPr>
            <a:r>
              <a:rPr sz="2000">
                <a:latin typeface="Garamond"/>
                <a:ea typeface="Garamond"/>
                <a:cs typeface="Garamond"/>
                <a:sym typeface="Garamond"/>
              </a:rPr>
              <a:t>You need to know if the gene of your interest has close homologues or conserved domains ( to avoid designing primers,which will recognise off-targets)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191442" y="-279400"/>
            <a:ext cx="12621916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defRPr sz="56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>
                    <a:srgbClr val="FFFFFF"/>
                  </a:solidFill>
                </a:uFill>
              </a:rPr>
              <a:t>General rules for selecting reference genes</a:t>
            </a:r>
          </a:p>
        </p:txBody>
      </p:sp>
      <p:sp>
        <p:nvSpPr>
          <p:cNvPr id="38" name="Shape 38"/>
          <p:cNvSpPr/>
          <p:nvPr/>
        </p:nvSpPr>
        <p:spPr>
          <a:xfrm>
            <a:off x="1479550" y="1394395"/>
            <a:ext cx="10756900" cy="8082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892175" indent="-4349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you want them to be equally expressed in control and test samples: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2" marL="1946275" indent="-4095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check available literature and ask people around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2" marL="1946275" indent="-4095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check available microarray data (follow this link: </a:t>
            </a:r>
            <a:r>
              <a:rPr sz="2000">
                <a:solidFill>
                  <a:srgbClr val="0365C0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  <a:hlinkClick r:id="rId3" invalidUrl="" action="" tgtFrame="" tooltip="" history="1" highlightClick="0" endSnd="0"/>
              </a:rPr>
              <a:t>GENEVESTIGATOR</a:t>
            </a: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2" marL="1946275" indent="-4095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figure out what genes are involved in key pathways in all cells present in your sample 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2" marL="1946275" indent="-4095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b="1" sz="2000" u="sng">
                <a:solidFill>
                  <a:srgbClr val="C82506"/>
                </a:solidFill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avoid picking genes within the same pathway or cross-talking pathways</a:t>
            </a:r>
            <a:endParaRPr b="1" sz="2000" u="sng">
              <a:solidFill>
                <a:srgbClr val="C82506"/>
              </a:solidFill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2" marL="1946275" indent="-409575" algn="l" defTabSz="914400">
              <a:lnSpc>
                <a:spcPct val="80000"/>
              </a:lnSpc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pick only single member family genes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2" marL="1946275" indent="-409575" algn="l" defTabSz="914400">
              <a:lnSpc>
                <a:spcPct val="20000"/>
              </a:lnSpc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choose the least conservative coding part of a gene you picked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1" indent="0" algn="l" defTabSz="914400">
              <a:lnSpc>
                <a:spcPct val="20000"/>
              </a:lnSpc>
              <a:spcBef>
                <a:spcPts val="3000"/>
              </a:spcBef>
              <a:buClr>
                <a:srgbClr val="FFFFFF"/>
              </a:buClr>
              <a:buFont typeface="Chalkduster"/>
              <a:defRPr sz="1800"/>
            </a:pP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892175" indent="-4349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it is on your conscience to trust single reference gene data. just for you information, good people use more than one reference. </a:t>
            </a:r>
            <a:endParaRPr sz="2000">
              <a:uFill>
                <a:solidFill>
                  <a:srgbClr val="FFFFFF"/>
                </a:solidFill>
              </a:uFill>
              <a:latin typeface="Garamond"/>
              <a:ea typeface="Garamond"/>
              <a:cs typeface="Garamond"/>
              <a:sym typeface="Garamond"/>
            </a:endParaRPr>
          </a:p>
          <a:p>
            <a:pPr lvl="0" marL="892175" indent="-434975" algn="l" defTabSz="914400">
              <a:spcBef>
                <a:spcPts val="3000"/>
              </a:spcBef>
              <a:buClr>
                <a:srgbClr val="FFFFFF"/>
              </a:buClr>
              <a:buSzPct val="42900"/>
              <a:buFont typeface="Chalkduster"/>
              <a:buBlip>
                <a:blip r:embed="rId2"/>
              </a:buBlip>
              <a:defRPr sz="1800"/>
            </a:pPr>
            <a:r>
              <a:rPr sz="20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rPr>
              <a:t>sic! before designing primers read carefully manual of a qPCR kit you are going to use. Different kit shave different demands for optimal amplicons lengths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0" y="279400"/>
            <a:ext cx="12306300" cy="94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1146584" y="8699499"/>
            <a:ext cx="1010203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/>
              <a:t>create an account and log in to the GENEVESTIGATOR </a:t>
            </a:r>
            <a:endParaRPr sz="2000"/>
          </a:p>
          <a:p>
            <a:pPr lvl="0">
              <a:defRPr sz="1800"/>
            </a:pPr>
            <a:r>
              <a:rPr b="1" sz="2000"/>
              <a:t>sic!!! you will need to install latest version of JAVA and allow it to run this software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417" y="-241300"/>
            <a:ext cx="11227166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2785653" y="4178300"/>
            <a:ext cx="357269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video tutorial are very useful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271" y="1170271"/>
            <a:ext cx="12677474" cy="675602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649861" y="6858000"/>
            <a:ext cx="731187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if you need to find reference genes you should use this tool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917" y="1701800"/>
            <a:ext cx="6346230" cy="5513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7866" y="2702994"/>
            <a:ext cx="3817869" cy="495510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669069" y="431800"/>
            <a:ext cx="56468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please go to the home page of genevestigator</a:t>
            </a:r>
          </a:p>
        </p:txBody>
      </p:sp>
      <p:sp>
        <p:nvSpPr>
          <p:cNvPr id="52" name="Shape 52"/>
          <p:cNvSpPr/>
          <p:nvPr/>
        </p:nvSpPr>
        <p:spPr>
          <a:xfrm>
            <a:off x="1359371" y="4775200"/>
            <a:ext cx="213265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on tutorials</a:t>
            </a:r>
          </a:p>
        </p:txBody>
      </p:sp>
      <p:sp>
        <p:nvSpPr>
          <p:cNvPr id="53" name="Shape 53"/>
          <p:cNvSpPr/>
          <p:nvPr/>
        </p:nvSpPr>
        <p:spPr>
          <a:xfrm>
            <a:off x="6994735" y="5511800"/>
            <a:ext cx="1119060" cy="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grpSp>
        <p:nvGrpSpPr>
          <p:cNvPr id="56" name="Group 56"/>
          <p:cNvGrpSpPr/>
          <p:nvPr/>
        </p:nvGrpSpPr>
        <p:grpSpPr>
          <a:xfrm>
            <a:off x="9157047" y="7385248"/>
            <a:ext cx="3148906" cy="1136453"/>
            <a:chOff x="0" y="0"/>
            <a:chExt cx="3148905" cy="1136451"/>
          </a:xfrm>
        </p:grpSpPr>
        <p:sp>
          <p:nvSpPr>
            <p:cNvPr id="54" name="Shape 54"/>
            <p:cNvSpPr/>
            <p:nvPr/>
          </p:nvSpPr>
          <p:spPr>
            <a:xfrm>
              <a:off x="0" y="730051"/>
              <a:ext cx="314890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please watch this tutorial</a:t>
              </a:r>
            </a:p>
          </p:txBody>
        </p:sp>
        <p:sp>
          <p:nvSpPr>
            <p:cNvPr id="55" name="Shape 55"/>
            <p:cNvSpPr/>
            <p:nvPr/>
          </p:nvSpPr>
          <p:spPr>
            <a:xfrm flipH="1" flipV="1">
              <a:off x="1052495" y="0"/>
              <a:ext cx="489727" cy="71202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3"/>
      <p:bldP build="whole" bldLvl="1" animBg="1" rev="0" advAuto="0" spid="51" grpId="1"/>
      <p:bldP build="whole" bldLvl="1" animBg="1" rev="0" advAuto="0" spid="52" grpId="2"/>
      <p:bldP build="whole" bldLvl="1" animBg="1" rev="0" advAuto="0" spid="56" grpId="5"/>
      <p:bldP build="whole" bldLvl="1" animBg="1" rev="0" advAuto="0" spid="50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1526082" y="-23150"/>
            <a:ext cx="935896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sp>
        <p:nvSpPr>
          <p:cNvPr id="59" name="Shape 59"/>
          <p:cNvSpPr/>
          <p:nvPr/>
        </p:nvSpPr>
        <p:spPr>
          <a:xfrm>
            <a:off x="4705078" y="1631949"/>
            <a:ext cx="72410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5’ UTR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3504192" y="1726323"/>
            <a:ext cx="8476143" cy="468099"/>
            <a:chOff x="0" y="0"/>
            <a:chExt cx="8476142" cy="468097"/>
          </a:xfrm>
        </p:grpSpPr>
        <p:grpSp>
          <p:nvGrpSpPr>
            <p:cNvPr id="65" name="Group 65"/>
            <p:cNvGrpSpPr/>
            <p:nvPr/>
          </p:nvGrpSpPr>
          <p:grpSpPr>
            <a:xfrm>
              <a:off x="-1" y="0"/>
              <a:ext cx="8476144" cy="468098"/>
              <a:chOff x="-1319173" y="144961"/>
              <a:chExt cx="8476142" cy="468097"/>
            </a:xfrm>
          </p:grpSpPr>
          <p:grpSp>
            <p:nvGrpSpPr>
              <p:cNvPr id="63" name="Group 63"/>
              <p:cNvGrpSpPr/>
              <p:nvPr/>
            </p:nvGrpSpPr>
            <p:grpSpPr>
              <a:xfrm>
                <a:off x="-1319174" y="144961"/>
                <a:ext cx="8476143" cy="468099"/>
                <a:chOff x="0" y="0"/>
                <a:chExt cx="8476141" cy="468097"/>
              </a:xfrm>
            </p:grpSpPr>
            <p:sp>
              <p:nvSpPr>
                <p:cNvPr id="60" name="Shape 60"/>
                <p:cNvSpPr/>
                <p:nvPr/>
              </p:nvSpPr>
              <p:spPr>
                <a:xfrm>
                  <a:off x="884842" y="234048"/>
                  <a:ext cx="7257987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2400"/>
                  </a:pPr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0" y="0"/>
                  <a:ext cx="371843" cy="4680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1600"/>
                  </a:lvl1pPr>
                </a:lstStyle>
                <a:p>
                  <a:pPr lvl="0">
                    <a:defRPr sz="1800"/>
                  </a:pPr>
                  <a:r>
                    <a:rPr sz="1600"/>
                    <a:t>5’</a:t>
                  </a:r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8104299" y="0"/>
                  <a:ext cx="371844" cy="4680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1600"/>
                  </a:lvl1pPr>
                </a:lstStyle>
                <a:p>
                  <a:pPr lvl="0">
                    <a:defRPr sz="1800"/>
                  </a:pPr>
                  <a:r>
                    <a:rPr sz="1600"/>
                    <a:t>3’</a:t>
                  </a:r>
                </a:p>
              </p:txBody>
            </p:sp>
          </p:grpSp>
          <p:sp>
            <p:nvSpPr>
              <p:cNvPr id="64" name="Shape 64"/>
              <p:cNvSpPr/>
              <p:nvPr/>
            </p:nvSpPr>
            <p:spPr>
              <a:xfrm>
                <a:off x="825006" y="245401"/>
                <a:ext cx="591254" cy="267219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66" name="Shape 66"/>
            <p:cNvSpPr/>
            <p:nvPr/>
          </p:nvSpPr>
          <p:spPr>
            <a:xfrm>
              <a:off x="3234050" y="109702"/>
              <a:ext cx="826691" cy="248693"/>
            </a:xfrm>
            <a:prstGeom prst="rect">
              <a:avLst/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4392180" y="122402"/>
              <a:ext cx="1579713" cy="223293"/>
            </a:xfrm>
            <a:prstGeom prst="rect">
              <a:avLst/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8" name="Shape 68"/>
            <p:cNvSpPr/>
            <p:nvPr/>
          </p:nvSpPr>
          <p:spPr>
            <a:xfrm>
              <a:off x="6182880" y="122402"/>
              <a:ext cx="494061" cy="223293"/>
            </a:xfrm>
            <a:prstGeom prst="rect">
              <a:avLst/>
            </a:prstGeom>
            <a:solidFill>
              <a:srgbClr val="70BF4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394707" y="122402"/>
              <a:ext cx="494060" cy="223293"/>
            </a:xfrm>
            <a:prstGeom prst="rect">
              <a:avLst/>
            </a:prstGeom>
            <a:solidFill>
              <a:srgbClr val="86100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7662133" y="122402"/>
              <a:ext cx="494061" cy="223293"/>
            </a:xfrm>
            <a:prstGeom prst="rect">
              <a:avLst/>
            </a:prstGeom>
            <a:solidFill>
              <a:srgbClr val="51A7F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2" name="Shape 72"/>
          <p:cNvSpPr/>
          <p:nvPr/>
        </p:nvSpPr>
        <p:spPr>
          <a:xfrm>
            <a:off x="3456719" y="1478930"/>
            <a:ext cx="93482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promoter</a:t>
            </a:r>
          </a:p>
        </p:txBody>
      </p:sp>
      <p:sp>
        <p:nvSpPr>
          <p:cNvPr id="73" name="Shape 73"/>
          <p:cNvSpPr/>
          <p:nvPr/>
        </p:nvSpPr>
        <p:spPr>
          <a:xfrm>
            <a:off x="510591" y="1915449"/>
            <a:ext cx="242956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eukaryotic gene structure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3887503" y="2054423"/>
            <a:ext cx="1698855" cy="762708"/>
            <a:chOff x="0" y="0"/>
            <a:chExt cx="1698853" cy="762706"/>
          </a:xfrm>
        </p:grpSpPr>
        <p:sp>
          <p:nvSpPr>
            <p:cNvPr id="74" name="Shape 74"/>
            <p:cNvSpPr/>
            <p:nvPr/>
          </p:nvSpPr>
          <p:spPr>
            <a:xfrm>
              <a:off x="0" y="419806"/>
              <a:ext cx="169885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transcription start</a:t>
              </a:r>
            </a:p>
          </p:txBody>
        </p:sp>
        <p:sp>
          <p:nvSpPr>
            <p:cNvPr id="75" name="Shape 75"/>
            <p:cNvSpPr/>
            <p:nvPr/>
          </p:nvSpPr>
          <p:spPr>
            <a:xfrm flipV="1">
              <a:off x="567120" y="0"/>
              <a:ext cx="1" cy="4865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531432" y="2092562"/>
            <a:ext cx="1695197" cy="762708"/>
            <a:chOff x="1828" y="0"/>
            <a:chExt cx="1695195" cy="762706"/>
          </a:xfrm>
        </p:grpSpPr>
        <p:sp>
          <p:nvSpPr>
            <p:cNvPr id="77" name="Shape 77"/>
            <p:cNvSpPr/>
            <p:nvPr/>
          </p:nvSpPr>
          <p:spPr>
            <a:xfrm>
              <a:off x="1828" y="419806"/>
              <a:ext cx="1695197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transcription stop</a:t>
              </a:r>
            </a:p>
          </p:txBody>
        </p:sp>
        <p:sp>
          <p:nvSpPr>
            <p:cNvPr id="78" name="Shape 78"/>
            <p:cNvSpPr/>
            <p:nvPr/>
          </p:nvSpPr>
          <p:spPr>
            <a:xfrm flipV="1">
              <a:off x="567120" y="0"/>
              <a:ext cx="1" cy="48653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80" name="Shape 80"/>
          <p:cNvSpPr/>
          <p:nvPr/>
        </p:nvSpPr>
        <p:spPr>
          <a:xfrm>
            <a:off x="11269149" y="1486229"/>
            <a:ext cx="103256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terminator</a:t>
            </a:r>
          </a:p>
        </p:txBody>
      </p:sp>
      <p:sp>
        <p:nvSpPr>
          <p:cNvPr id="81" name="Shape 81"/>
          <p:cNvSpPr/>
          <p:nvPr/>
        </p:nvSpPr>
        <p:spPr>
          <a:xfrm>
            <a:off x="10264824" y="1631782"/>
            <a:ext cx="72410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3’ UTR</a:t>
            </a:r>
          </a:p>
        </p:txBody>
      </p:sp>
      <p:sp>
        <p:nvSpPr>
          <p:cNvPr id="82" name="Shape 82"/>
          <p:cNvSpPr/>
          <p:nvPr/>
        </p:nvSpPr>
        <p:spPr>
          <a:xfrm>
            <a:off x="4380348" y="774175"/>
            <a:ext cx="1909778" cy="34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1600"/>
              <a:t>u</a:t>
            </a:r>
            <a:r>
              <a:rPr sz="1600"/>
              <a:t>n</a:t>
            </a:r>
            <a:r>
              <a:rPr b="1" sz="1600"/>
              <a:t>t</a:t>
            </a:r>
            <a:r>
              <a:rPr sz="1600"/>
              <a:t>ranslated </a:t>
            </a:r>
            <a:r>
              <a:rPr b="1" sz="1600"/>
              <a:t>r</a:t>
            </a:r>
            <a:r>
              <a:rPr sz="1600"/>
              <a:t>egion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4432130" y="1352550"/>
            <a:ext cx="1806214" cy="342901"/>
            <a:chOff x="0" y="0"/>
            <a:chExt cx="1806212" cy="342900"/>
          </a:xfrm>
        </p:grpSpPr>
        <p:sp>
          <p:nvSpPr>
            <p:cNvPr id="83" name="Shape 83"/>
            <p:cNvSpPr/>
            <p:nvPr/>
          </p:nvSpPr>
          <p:spPr>
            <a:xfrm>
              <a:off x="545624" y="0"/>
              <a:ext cx="72430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exon 1</a:t>
              </a:r>
            </a:p>
          </p:txBody>
        </p:sp>
        <p:sp>
          <p:nvSpPr>
            <p:cNvPr id="84" name="Shape 84"/>
            <p:cNvSpPr/>
            <p:nvPr/>
          </p:nvSpPr>
          <p:spPr>
            <a:xfrm flipV="1">
              <a:off x="0" y="292443"/>
              <a:ext cx="1806213" cy="1"/>
            </a:xfrm>
            <a:prstGeom prst="line">
              <a:avLst/>
            </a:prstGeom>
            <a:noFill/>
            <a:ln w="12700" cap="flat">
              <a:solidFill>
                <a:srgbClr val="70BF41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6133642" y="2251666"/>
            <a:ext cx="788316" cy="342901"/>
            <a:chOff x="0" y="0"/>
            <a:chExt cx="788314" cy="342900"/>
          </a:xfrm>
        </p:grpSpPr>
        <p:sp>
          <p:nvSpPr>
            <p:cNvPr id="86" name="Shape 86"/>
            <p:cNvSpPr/>
            <p:nvPr/>
          </p:nvSpPr>
          <p:spPr>
            <a:xfrm>
              <a:off x="-1" y="0"/>
              <a:ext cx="788316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intron 1</a:t>
              </a:r>
            </a:p>
          </p:txBody>
        </p:sp>
        <p:sp>
          <p:nvSpPr>
            <p:cNvPr id="87" name="Shape 87"/>
            <p:cNvSpPr/>
            <p:nvPr/>
          </p:nvSpPr>
          <p:spPr>
            <a:xfrm flipV="1">
              <a:off x="51087" y="10559"/>
              <a:ext cx="63534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6781189" y="1275378"/>
            <a:ext cx="793395" cy="374549"/>
            <a:chOff x="0" y="0"/>
            <a:chExt cx="793394" cy="374548"/>
          </a:xfrm>
        </p:grpSpPr>
        <p:sp>
          <p:nvSpPr>
            <p:cNvPr id="89" name="Shape 89"/>
            <p:cNvSpPr/>
            <p:nvPr/>
          </p:nvSpPr>
          <p:spPr>
            <a:xfrm>
              <a:off x="34544" y="0"/>
              <a:ext cx="724307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exon 2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374548"/>
              <a:ext cx="793395" cy="1"/>
            </a:xfrm>
            <a:prstGeom prst="line">
              <a:avLst/>
            </a:prstGeom>
            <a:noFill/>
            <a:ln w="12700" cap="flat">
              <a:solidFill>
                <a:srgbClr val="70BF41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7909169" y="1269999"/>
            <a:ext cx="1573540" cy="374550"/>
            <a:chOff x="-396019" y="0"/>
            <a:chExt cx="1573539" cy="374548"/>
          </a:xfrm>
        </p:grpSpPr>
        <p:sp>
          <p:nvSpPr>
            <p:cNvPr id="92" name="Shape 92"/>
            <p:cNvSpPr/>
            <p:nvPr/>
          </p:nvSpPr>
          <p:spPr>
            <a:xfrm>
              <a:off x="34543" y="0"/>
              <a:ext cx="724308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exon 3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-396020" y="374548"/>
              <a:ext cx="1573540" cy="1"/>
            </a:xfrm>
            <a:prstGeom prst="line">
              <a:avLst/>
            </a:prstGeom>
            <a:noFill/>
            <a:ln w="12700" cap="flat">
              <a:solidFill>
                <a:srgbClr val="70BF41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9702995" y="1275378"/>
            <a:ext cx="1434357" cy="387249"/>
            <a:chOff x="126603" y="-12700"/>
            <a:chExt cx="1434355" cy="387248"/>
          </a:xfrm>
        </p:grpSpPr>
        <p:sp>
          <p:nvSpPr>
            <p:cNvPr id="95" name="Shape 95"/>
            <p:cNvSpPr/>
            <p:nvPr/>
          </p:nvSpPr>
          <p:spPr>
            <a:xfrm>
              <a:off x="481627" y="-12700"/>
              <a:ext cx="724308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exon 4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126603" y="374548"/>
              <a:ext cx="1434356" cy="1"/>
            </a:xfrm>
            <a:prstGeom prst="line">
              <a:avLst/>
            </a:prstGeom>
            <a:noFill/>
            <a:ln w="12700" cap="flat">
              <a:solidFill>
                <a:srgbClr val="70BF41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7464803" y="2251666"/>
            <a:ext cx="788315" cy="342901"/>
            <a:chOff x="-101600" y="0"/>
            <a:chExt cx="788314" cy="342900"/>
          </a:xfrm>
        </p:grpSpPr>
        <p:sp>
          <p:nvSpPr>
            <p:cNvPr id="98" name="Shape 98"/>
            <p:cNvSpPr/>
            <p:nvPr/>
          </p:nvSpPr>
          <p:spPr>
            <a:xfrm>
              <a:off x="-101600" y="0"/>
              <a:ext cx="78831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intron 2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287" y="10559"/>
              <a:ext cx="29501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9236626" y="2302466"/>
            <a:ext cx="788315" cy="342901"/>
            <a:chOff x="-101600" y="0"/>
            <a:chExt cx="788314" cy="342900"/>
          </a:xfrm>
        </p:grpSpPr>
        <p:sp>
          <p:nvSpPr>
            <p:cNvPr id="101" name="Shape 101"/>
            <p:cNvSpPr/>
            <p:nvPr/>
          </p:nvSpPr>
          <p:spPr>
            <a:xfrm>
              <a:off x="-101600" y="0"/>
              <a:ext cx="78831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intron 3</a:t>
              </a:r>
            </a:p>
          </p:txBody>
        </p:sp>
        <p:sp>
          <p:nvSpPr>
            <p:cNvPr id="102" name="Shape 102"/>
            <p:cNvSpPr/>
            <p:nvPr/>
          </p:nvSpPr>
          <p:spPr>
            <a:xfrm>
              <a:off x="158789" y="10559"/>
              <a:ext cx="19678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930082" y="2971403"/>
            <a:ext cx="1351373" cy="647205"/>
            <a:chOff x="0" y="0"/>
            <a:chExt cx="1351372" cy="647204"/>
          </a:xfrm>
        </p:grpSpPr>
        <p:sp>
          <p:nvSpPr>
            <p:cNvPr id="104" name="Shape 104"/>
            <p:cNvSpPr/>
            <p:nvPr/>
          </p:nvSpPr>
          <p:spPr>
            <a:xfrm flipH="1">
              <a:off x="-1" y="0"/>
              <a:ext cx="2" cy="647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07890" y="142352"/>
              <a:ext cx="124348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transcription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3885192" y="3613150"/>
            <a:ext cx="7549043" cy="609423"/>
            <a:chOff x="0" y="0"/>
            <a:chExt cx="7549042" cy="609422"/>
          </a:xfrm>
        </p:grpSpPr>
        <p:grpSp>
          <p:nvGrpSpPr>
            <p:cNvPr id="116" name="Group 116"/>
            <p:cNvGrpSpPr/>
            <p:nvPr/>
          </p:nvGrpSpPr>
          <p:grpSpPr>
            <a:xfrm>
              <a:off x="-1" y="141324"/>
              <a:ext cx="7549044" cy="468099"/>
              <a:chOff x="507999" y="0"/>
              <a:chExt cx="7549042" cy="468097"/>
            </a:xfrm>
          </p:grpSpPr>
          <p:grpSp>
            <p:nvGrpSpPr>
              <p:cNvPr id="112" name="Group 112"/>
              <p:cNvGrpSpPr/>
              <p:nvPr/>
            </p:nvGrpSpPr>
            <p:grpSpPr>
              <a:xfrm>
                <a:off x="507999" y="-1"/>
                <a:ext cx="7549044" cy="468099"/>
                <a:chOff x="-811173" y="144961"/>
                <a:chExt cx="7549042" cy="468097"/>
              </a:xfrm>
            </p:grpSpPr>
            <p:grpSp>
              <p:nvGrpSpPr>
                <p:cNvPr id="110" name="Group 110"/>
                <p:cNvGrpSpPr/>
                <p:nvPr/>
              </p:nvGrpSpPr>
              <p:grpSpPr>
                <a:xfrm>
                  <a:off x="-811174" y="144961"/>
                  <a:ext cx="7549043" cy="468099"/>
                  <a:chOff x="508000" y="0"/>
                  <a:chExt cx="7549042" cy="468097"/>
                </a:xfrm>
              </p:grpSpPr>
              <p:sp>
                <p:nvSpPr>
                  <p:cNvPr id="107" name="Shape 107"/>
                  <p:cNvSpPr/>
                  <p:nvPr/>
                </p:nvSpPr>
                <p:spPr>
                  <a:xfrm>
                    <a:off x="884842" y="234048"/>
                    <a:ext cx="6803813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lvl="0">
                      <a:defRPr sz="2400"/>
                    </a:pPr>
                  </a:p>
                </p:txBody>
              </p:sp>
              <p:sp>
                <p:nvSpPr>
                  <p:cNvPr id="108" name="Shape 108"/>
                  <p:cNvSpPr/>
                  <p:nvPr/>
                </p:nvSpPr>
                <p:spPr>
                  <a:xfrm>
                    <a:off x="508000" y="-1"/>
                    <a:ext cx="371843" cy="46809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1600"/>
                    </a:lvl1pPr>
                  </a:lstStyle>
                  <a:p>
                    <a:pPr lvl="0">
                      <a:defRPr sz="1800"/>
                    </a:pPr>
                    <a:r>
                      <a:rPr sz="1600"/>
                      <a:t>5’</a:t>
                    </a:r>
                  </a:p>
                </p:txBody>
              </p:sp>
              <p:sp>
                <p:nvSpPr>
                  <p:cNvPr id="109" name="Shape 109"/>
                  <p:cNvSpPr/>
                  <p:nvPr/>
                </p:nvSpPr>
                <p:spPr>
                  <a:xfrm>
                    <a:off x="7685199" y="-1"/>
                    <a:ext cx="371844" cy="46809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1600"/>
                    </a:lvl1pPr>
                  </a:lstStyle>
                  <a:p>
                    <a:pPr lvl="0">
                      <a:defRPr sz="1800"/>
                    </a:pPr>
                    <a:r>
                      <a:rPr sz="1600"/>
                      <a:t>3’</a:t>
                    </a:r>
                  </a:p>
                </p:txBody>
              </p:sp>
            </p:grpSp>
            <p:sp>
              <p:nvSpPr>
                <p:cNvPr id="111" name="Shape 111"/>
                <p:cNvSpPr/>
                <p:nvPr/>
              </p:nvSpPr>
              <p:spPr>
                <a:xfrm>
                  <a:off x="825006" y="245401"/>
                  <a:ext cx="591254" cy="267219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113" name="Shape 113"/>
              <p:cNvSpPr/>
              <p:nvPr/>
            </p:nvSpPr>
            <p:spPr>
              <a:xfrm>
                <a:off x="3234050" y="109702"/>
                <a:ext cx="826691" cy="248693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392180" y="122402"/>
                <a:ext cx="1579713" cy="223293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6182880" y="122402"/>
                <a:ext cx="494061" cy="223293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693055" y="0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5’ UTR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6379631" y="0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3’ UTR</a:t>
              </a:r>
            </a:p>
          </p:txBody>
        </p:sp>
      </p:grpSp>
      <p:sp>
        <p:nvSpPr>
          <p:cNvPr id="120" name="Shape 120"/>
          <p:cNvSpPr/>
          <p:nvPr/>
        </p:nvSpPr>
        <p:spPr>
          <a:xfrm>
            <a:off x="1200049" y="3817073"/>
            <a:ext cx="163484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precursor mRNA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6930082" y="4395589"/>
            <a:ext cx="1142382" cy="647205"/>
            <a:chOff x="0" y="0"/>
            <a:chExt cx="1142381" cy="647204"/>
          </a:xfrm>
        </p:grpSpPr>
        <p:sp>
          <p:nvSpPr>
            <p:cNvPr id="121" name="Shape 121"/>
            <p:cNvSpPr/>
            <p:nvPr/>
          </p:nvSpPr>
          <p:spPr>
            <a:xfrm flipH="1">
              <a:off x="-1" y="0"/>
              <a:ext cx="2" cy="647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16881" y="142352"/>
              <a:ext cx="82550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splicing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3831247" y="5159916"/>
            <a:ext cx="7549043" cy="793875"/>
            <a:chOff x="0" y="0"/>
            <a:chExt cx="7549042" cy="793873"/>
          </a:xfrm>
        </p:grpSpPr>
        <p:grpSp>
          <p:nvGrpSpPr>
            <p:cNvPr id="136" name="Group 136"/>
            <p:cNvGrpSpPr/>
            <p:nvPr/>
          </p:nvGrpSpPr>
          <p:grpSpPr>
            <a:xfrm>
              <a:off x="-1" y="30439"/>
              <a:ext cx="7549044" cy="609423"/>
              <a:chOff x="0" y="0"/>
              <a:chExt cx="7549042" cy="609422"/>
            </a:xfrm>
          </p:grpSpPr>
          <p:grpSp>
            <p:nvGrpSpPr>
              <p:cNvPr id="133" name="Group 133"/>
              <p:cNvGrpSpPr/>
              <p:nvPr/>
            </p:nvGrpSpPr>
            <p:grpSpPr>
              <a:xfrm>
                <a:off x="-1" y="141324"/>
                <a:ext cx="7549044" cy="468099"/>
                <a:chOff x="507999" y="0"/>
                <a:chExt cx="7549042" cy="468097"/>
              </a:xfrm>
            </p:grpSpPr>
            <p:grpSp>
              <p:nvGrpSpPr>
                <p:cNvPr id="129" name="Group 129"/>
                <p:cNvGrpSpPr/>
                <p:nvPr/>
              </p:nvGrpSpPr>
              <p:grpSpPr>
                <a:xfrm>
                  <a:off x="507999" y="-1"/>
                  <a:ext cx="7549044" cy="468099"/>
                  <a:chOff x="-811173" y="144961"/>
                  <a:chExt cx="7549042" cy="468097"/>
                </a:xfrm>
              </p:grpSpPr>
              <p:grpSp>
                <p:nvGrpSpPr>
                  <p:cNvPr id="127" name="Group 127"/>
                  <p:cNvGrpSpPr/>
                  <p:nvPr/>
                </p:nvGrpSpPr>
                <p:grpSpPr>
                  <a:xfrm>
                    <a:off x="-811174" y="144961"/>
                    <a:ext cx="7549043" cy="468099"/>
                    <a:chOff x="508000" y="0"/>
                    <a:chExt cx="7549042" cy="468097"/>
                  </a:xfrm>
                </p:grpSpPr>
                <p:sp>
                  <p:nvSpPr>
                    <p:cNvPr id="124" name="Shape 124"/>
                    <p:cNvSpPr/>
                    <p:nvPr/>
                  </p:nvSpPr>
                  <p:spPr>
                    <a:xfrm>
                      <a:off x="884842" y="234048"/>
                      <a:ext cx="6803813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125" name="Shape 125"/>
                    <p:cNvSpPr/>
                    <p:nvPr/>
                  </p:nvSpPr>
                  <p:spPr>
                    <a:xfrm>
                      <a:off x="508000" y="-1"/>
                      <a:ext cx="371843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126" name="Shape 126"/>
                    <p:cNvSpPr/>
                    <p:nvPr/>
                  </p:nvSpPr>
                  <p:spPr>
                    <a:xfrm>
                      <a:off x="7685199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128" name="Shape 128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130" name="Shape 130"/>
                <p:cNvSpPr/>
                <p:nvPr/>
              </p:nvSpPr>
              <p:spPr>
                <a:xfrm>
                  <a:off x="32340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1" name="Shape 131"/>
                <p:cNvSpPr/>
                <p:nvPr/>
              </p:nvSpPr>
              <p:spPr>
                <a:xfrm>
                  <a:off x="43921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>
                  <a:off x="61828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134" name="Shape 134"/>
              <p:cNvSpPr/>
              <p:nvPr/>
            </p:nvSpPr>
            <p:spPr>
              <a:xfrm>
                <a:off x="693055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 UTR</a:t>
                </a: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6379631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 UTR</a:t>
                </a:r>
              </a:p>
            </p:txBody>
          </p:sp>
        </p:grpSp>
        <p:sp>
          <p:nvSpPr>
            <p:cNvPr id="137" name="Shape 137"/>
            <p:cNvSpPr/>
            <p:nvPr/>
          </p:nvSpPr>
          <p:spPr>
            <a:xfrm rot="15758661">
              <a:off x="1903982" y="206275"/>
              <a:ext cx="5596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✁</a:t>
              </a:r>
            </a:p>
          </p:txBody>
        </p:sp>
        <p:sp>
          <p:nvSpPr>
            <p:cNvPr id="138" name="Shape 138"/>
            <p:cNvSpPr/>
            <p:nvPr/>
          </p:nvSpPr>
          <p:spPr>
            <a:xfrm rot="15758661">
              <a:off x="3212082" y="208334"/>
              <a:ext cx="5596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✁</a:t>
              </a:r>
            </a:p>
          </p:txBody>
        </p:sp>
        <p:sp>
          <p:nvSpPr>
            <p:cNvPr id="139" name="Shape 139"/>
            <p:cNvSpPr/>
            <p:nvPr/>
          </p:nvSpPr>
          <p:spPr>
            <a:xfrm rot="15758661">
              <a:off x="5155182" y="208334"/>
              <a:ext cx="5596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✁</a:t>
              </a:r>
            </a:p>
          </p:txBody>
        </p:sp>
        <p:sp>
          <p:nvSpPr>
            <p:cNvPr id="140" name="Shape 140"/>
            <p:cNvSpPr/>
            <p:nvPr/>
          </p:nvSpPr>
          <p:spPr>
            <a:xfrm rot="4694711">
              <a:off x="2427198" y="62100"/>
              <a:ext cx="5596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✁</a:t>
              </a:r>
            </a:p>
          </p:txBody>
        </p:sp>
        <p:sp>
          <p:nvSpPr>
            <p:cNvPr id="141" name="Shape 141"/>
            <p:cNvSpPr/>
            <p:nvPr/>
          </p:nvSpPr>
          <p:spPr>
            <a:xfrm rot="4694711">
              <a:off x="3630794" y="56542"/>
              <a:ext cx="5596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✁</a:t>
              </a:r>
            </a:p>
          </p:txBody>
        </p:sp>
        <p:sp>
          <p:nvSpPr>
            <p:cNvPr id="142" name="Shape 142"/>
            <p:cNvSpPr/>
            <p:nvPr/>
          </p:nvSpPr>
          <p:spPr>
            <a:xfrm rot="4694711">
              <a:off x="5413410" y="56542"/>
              <a:ext cx="559669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✁</a:t>
              </a:r>
            </a:p>
          </p:txBody>
        </p:sp>
      </p:grpSp>
      <p:sp>
        <p:nvSpPr>
          <p:cNvPr id="144" name="Shape 144"/>
          <p:cNvSpPr/>
          <p:nvPr/>
        </p:nvSpPr>
        <p:spPr>
          <a:xfrm flipH="1">
            <a:off x="6930082" y="5861039"/>
            <a:ext cx="1" cy="64720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grpSp>
        <p:nvGrpSpPr>
          <p:cNvPr id="157" name="Group 157"/>
          <p:cNvGrpSpPr/>
          <p:nvPr/>
        </p:nvGrpSpPr>
        <p:grpSpPr>
          <a:xfrm>
            <a:off x="3806536" y="7084171"/>
            <a:ext cx="6247093" cy="609423"/>
            <a:chOff x="-5059" y="0"/>
            <a:chExt cx="6247091" cy="609422"/>
          </a:xfrm>
        </p:grpSpPr>
        <p:grpSp>
          <p:nvGrpSpPr>
            <p:cNvPr id="154" name="Group 154"/>
            <p:cNvGrpSpPr/>
            <p:nvPr/>
          </p:nvGrpSpPr>
          <p:grpSpPr>
            <a:xfrm>
              <a:off x="-5060" y="141324"/>
              <a:ext cx="6247092" cy="468099"/>
              <a:chOff x="629940" y="0"/>
              <a:chExt cx="6247091" cy="468097"/>
            </a:xfrm>
          </p:grpSpPr>
          <p:grpSp>
            <p:nvGrpSpPr>
              <p:cNvPr id="150" name="Group 150"/>
              <p:cNvGrpSpPr/>
              <p:nvPr/>
            </p:nvGrpSpPr>
            <p:grpSpPr>
              <a:xfrm>
                <a:off x="629940" y="0"/>
                <a:ext cx="6247092" cy="468098"/>
                <a:chOff x="-753822" y="144961"/>
                <a:chExt cx="6247091" cy="468097"/>
              </a:xfrm>
            </p:grpSpPr>
            <p:grpSp>
              <p:nvGrpSpPr>
                <p:cNvPr id="148" name="Group 148"/>
                <p:cNvGrpSpPr/>
                <p:nvPr/>
              </p:nvGrpSpPr>
              <p:grpSpPr>
                <a:xfrm>
                  <a:off x="-753823" y="144961"/>
                  <a:ext cx="6247092" cy="468099"/>
                  <a:chOff x="793950" y="0"/>
                  <a:chExt cx="6247091" cy="468097"/>
                </a:xfrm>
              </p:grpSpPr>
              <p:sp>
                <p:nvSpPr>
                  <p:cNvPr id="145" name="Shape 145"/>
                  <p:cNvSpPr/>
                  <p:nvPr/>
                </p:nvSpPr>
                <p:spPr>
                  <a:xfrm flipV="1">
                    <a:off x="1256317" y="234048"/>
                    <a:ext cx="5322359" cy="1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lvl="0">
                      <a:defRPr sz="2400"/>
                    </a:pPr>
                  </a:p>
                </p:txBody>
              </p:sp>
              <p:sp>
                <p:nvSpPr>
                  <p:cNvPr id="146" name="Shape 146"/>
                  <p:cNvSpPr/>
                  <p:nvPr/>
                </p:nvSpPr>
                <p:spPr>
                  <a:xfrm>
                    <a:off x="793950" y="-1"/>
                    <a:ext cx="371844" cy="46809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1600"/>
                    </a:lvl1pPr>
                  </a:lstStyle>
                  <a:p>
                    <a:pPr lvl="0">
                      <a:defRPr sz="1800"/>
                    </a:pPr>
                    <a:r>
                      <a:rPr sz="1600"/>
                      <a:t>5’</a:t>
                    </a:r>
                  </a:p>
                </p:txBody>
              </p:sp>
              <p:sp>
                <p:nvSpPr>
                  <p:cNvPr id="147" name="Shape 147"/>
                  <p:cNvSpPr/>
                  <p:nvPr/>
                </p:nvSpPr>
                <p:spPr>
                  <a:xfrm>
                    <a:off x="6669199" y="-1"/>
                    <a:ext cx="371844" cy="46809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numCol="1" anchor="ctr">
                    <a:noAutofit/>
                  </a:bodyPr>
                  <a:lstStyle>
                    <a:lvl1pPr>
                      <a:defRPr sz="1600"/>
                    </a:lvl1pPr>
                  </a:lstStyle>
                  <a:p>
                    <a:pPr lvl="0">
                      <a:defRPr sz="1800"/>
                    </a:pPr>
                    <a:r>
                      <a:rPr sz="1600"/>
                      <a:t>3’</a:t>
                    </a:r>
                  </a:p>
                </p:txBody>
              </p:sp>
            </p:grpSp>
            <p:sp>
              <p:nvSpPr>
                <p:cNvPr id="149" name="Shape 149"/>
                <p:cNvSpPr/>
                <p:nvPr/>
              </p:nvSpPr>
              <p:spPr>
                <a:xfrm>
                  <a:off x="825006" y="245401"/>
                  <a:ext cx="591254" cy="267219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151" name="Shape 151"/>
              <p:cNvSpPr/>
              <p:nvPr/>
            </p:nvSpPr>
            <p:spPr>
              <a:xfrm>
                <a:off x="2738750" y="109702"/>
                <a:ext cx="826691" cy="248693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3553980" y="122402"/>
                <a:ext cx="1579713" cy="223293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5128780" y="122402"/>
                <a:ext cx="494061" cy="223293"/>
              </a:xfrm>
              <a:prstGeom prst="rect">
                <a:avLst/>
              </a:prstGeom>
              <a:solidFill>
                <a:srgbClr val="70BF41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12700" dir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55" name="Shape 155"/>
            <p:cNvSpPr/>
            <p:nvPr/>
          </p:nvSpPr>
          <p:spPr>
            <a:xfrm>
              <a:off x="693055" y="0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5’ UTR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5046131" y="0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3’ UTR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923669" y="7610371"/>
            <a:ext cx="2356050" cy="775408"/>
            <a:chOff x="18851" y="0"/>
            <a:chExt cx="2356048" cy="775406"/>
          </a:xfrm>
        </p:grpSpPr>
        <p:grpSp>
          <p:nvGrpSpPr>
            <p:cNvPr id="160" name="Group 160"/>
            <p:cNvGrpSpPr/>
            <p:nvPr/>
          </p:nvGrpSpPr>
          <p:grpSpPr>
            <a:xfrm>
              <a:off x="96384" y="-1"/>
              <a:ext cx="1797204" cy="775408"/>
              <a:chOff x="-163474" y="0"/>
              <a:chExt cx="1797202" cy="775406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-163475" y="432506"/>
                <a:ext cx="17972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exon junction sites</a:t>
                </a:r>
              </a:p>
            </p:txBody>
          </p:sp>
          <p:sp>
            <p:nvSpPr>
              <p:cNvPr id="159" name="Shape 159"/>
              <p:cNvSpPr/>
              <p:nvPr/>
            </p:nvSpPr>
            <p:spPr>
              <a:xfrm flipV="1">
                <a:off x="567120" y="-1"/>
                <a:ext cx="1" cy="40135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</p:grpSp>
        <p:sp>
          <p:nvSpPr>
            <p:cNvPr id="161" name="Shape 161"/>
            <p:cNvSpPr/>
            <p:nvPr/>
          </p:nvSpPr>
          <p:spPr>
            <a:xfrm flipV="1">
              <a:off x="1688602" y="2545"/>
              <a:ext cx="686299" cy="3771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2" name="Shape 162"/>
            <p:cNvSpPr/>
            <p:nvPr/>
          </p:nvSpPr>
          <p:spPr>
            <a:xfrm flipH="1" flipV="1">
              <a:off x="18851" y="83446"/>
              <a:ext cx="488025" cy="29930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4885113" y="6557434"/>
            <a:ext cx="1507034" cy="713608"/>
            <a:chOff x="95910" y="419806"/>
            <a:chExt cx="1507032" cy="713607"/>
          </a:xfrm>
        </p:grpSpPr>
        <p:sp>
          <p:nvSpPr>
            <p:cNvPr id="164" name="Shape 164"/>
            <p:cNvSpPr/>
            <p:nvPr/>
          </p:nvSpPr>
          <p:spPr>
            <a:xfrm>
              <a:off x="95910" y="419806"/>
              <a:ext cx="150703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translation start</a:t>
              </a:r>
            </a:p>
          </p:txBody>
        </p:sp>
        <p:sp>
          <p:nvSpPr>
            <p:cNvPr id="165" name="Shape 165"/>
            <p:cNvSpPr/>
            <p:nvPr/>
          </p:nvSpPr>
          <p:spPr>
            <a:xfrm flipH="1">
              <a:off x="643320" y="723946"/>
              <a:ext cx="1" cy="409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8201643" y="6514176"/>
            <a:ext cx="1503376" cy="713609"/>
            <a:chOff x="97739" y="419806"/>
            <a:chExt cx="1503375" cy="713607"/>
          </a:xfrm>
        </p:grpSpPr>
        <p:sp>
          <p:nvSpPr>
            <p:cNvPr id="167" name="Shape 167"/>
            <p:cNvSpPr/>
            <p:nvPr/>
          </p:nvSpPr>
          <p:spPr>
            <a:xfrm>
              <a:off x="97739" y="419806"/>
              <a:ext cx="1503376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translation stop</a:t>
              </a:r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643320" y="723946"/>
              <a:ext cx="1" cy="40946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170" name="Shape 170"/>
          <p:cNvSpPr/>
          <p:nvPr/>
        </p:nvSpPr>
        <p:spPr>
          <a:xfrm>
            <a:off x="6769718" y="7282062"/>
            <a:ext cx="53187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CDS</a:t>
            </a:r>
          </a:p>
        </p:txBody>
      </p:sp>
      <p:sp>
        <p:nvSpPr>
          <p:cNvPr id="171" name="Shape 171"/>
          <p:cNvSpPr/>
          <p:nvPr/>
        </p:nvSpPr>
        <p:spPr>
          <a:xfrm>
            <a:off x="6076053" y="6882592"/>
            <a:ext cx="2203666" cy="342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b="1" sz="1600"/>
              <a:t>c</a:t>
            </a:r>
            <a:r>
              <a:rPr sz="1600"/>
              <a:t>oding</a:t>
            </a:r>
            <a:r>
              <a:rPr b="1" sz="1600"/>
              <a:t> D</a:t>
            </a:r>
            <a:r>
              <a:rPr sz="1600"/>
              <a:t>NA </a:t>
            </a:r>
            <a:r>
              <a:rPr b="1" sz="1600"/>
              <a:t>s</a:t>
            </a:r>
            <a:r>
              <a:rPr sz="1600"/>
              <a:t>equence</a:t>
            </a:r>
          </a:p>
        </p:txBody>
      </p:sp>
      <p:sp>
        <p:nvSpPr>
          <p:cNvPr id="172" name="Shape 172"/>
          <p:cNvSpPr/>
          <p:nvPr/>
        </p:nvSpPr>
        <p:spPr>
          <a:xfrm>
            <a:off x="10411954" y="6920112"/>
            <a:ext cx="242956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600"/>
            </a:lvl1pPr>
          </a:lstStyle>
          <a:p>
            <a:pPr lvl="0">
              <a:defRPr b="0" sz="1800"/>
            </a:pPr>
            <a:r>
              <a:rPr b="1" sz="1600"/>
              <a:t>please note that this is RNA molecule, CDS is the corresponding part of the gene</a:t>
            </a:r>
          </a:p>
        </p:txBody>
      </p:sp>
      <p:sp>
        <p:nvSpPr>
          <p:cNvPr id="173" name="Shape 173"/>
          <p:cNvSpPr/>
          <p:nvPr/>
        </p:nvSpPr>
        <p:spPr>
          <a:xfrm>
            <a:off x="1463599" y="7282062"/>
            <a:ext cx="70134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mRNA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presetClass="entr" presetSubtype="1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presetClass="entr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presetClass="entr" presetSubtype="1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8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presetClass="entr" presetSubtype="8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presetClass="entr" presetSubtype="1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9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presetClass="entr" presetSubtype="8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presetClass="entr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presetClass="entr" presetSubtype="2" presetID="2" grpId="2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presetClass="entr" presetSubtype="2" presetID="2" grpId="2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2"/>
      <p:bldP build="whole" bldLvl="1" animBg="1" rev="0" advAuto="0" spid="173" grpId="21"/>
      <p:bldP build="whole" bldLvl="1" animBg="1" rev="0" advAuto="0" spid="85" grpId="9"/>
      <p:bldP build="whole" bldLvl="1" animBg="1" rev="0" advAuto="0" spid="163" grpId="29"/>
      <p:bldP build="whole" bldLvl="1" animBg="1" rev="0" advAuto="0" spid="71" grpId="1"/>
      <p:bldP build="whole" bldLvl="1" animBg="1" rev="0" advAuto="0" spid="120" grpId="18"/>
      <p:bldP build="whole" bldLvl="1" animBg="1" rev="0" advAuto="0" spid="97" grpId="15"/>
      <p:bldP build="whole" bldLvl="1" animBg="1" rev="0" advAuto="0" spid="88" grpId="10"/>
      <p:bldP build="whole" bldLvl="1" animBg="1" rev="0" advAuto="0" spid="81" grpId="8"/>
      <p:bldP build="whole" bldLvl="1" animBg="1" rev="0" advAuto="0" spid="103" grpId="14"/>
      <p:bldP build="whole" bldLvl="1" animBg="1" rev="0" advAuto="0" spid="59" grpId="6"/>
      <p:bldP build="whole" bldLvl="1" animBg="1" rev="0" advAuto="0" spid="171" grpId="27"/>
      <p:bldP build="whole" bldLvl="1" animBg="1" rev="0" advAuto="0" spid="106" grpId="16"/>
      <p:bldP build="whole" bldLvl="1" animBg="1" rev="0" advAuto="0" spid="143" grpId="20"/>
      <p:bldP build="whole" bldLvl="1" animBg="1" rev="0" advAuto="0" spid="72" grpId="2"/>
      <p:bldP build="whole" bldLvl="1" animBg="1" rev="0" advAuto="0" spid="170" grpId="26"/>
      <p:bldP build="whole" bldLvl="1" animBg="1" rev="0" advAuto="0" spid="82" grpId="7"/>
      <p:bldP build="whole" bldLvl="1" animBg="1" rev="0" advAuto="0" spid="80" grpId="4"/>
      <p:bldP build="whole" bldLvl="1" animBg="1" rev="0" advAuto="0" spid="157" grpId="23"/>
      <p:bldP build="whole" bldLvl="1" animBg="1" rev="0" advAuto="0" spid="123" grpId="19"/>
      <p:bldP build="whole" bldLvl="1" animBg="1" rev="0" advAuto="0" spid="79" grpId="5"/>
      <p:bldP build="whole" bldLvl="1" animBg="1" rev="0" advAuto="0" spid="76" grpId="3"/>
      <p:bldP build="whole" bldLvl="1" animBg="1" rev="0" advAuto="0" spid="169" grpId="25"/>
      <p:bldP build="whole" bldLvl="1" animBg="1" rev="0" advAuto="0" spid="91" grpId="11"/>
      <p:bldP build="whole" bldLvl="1" animBg="1" rev="0" advAuto="0" spid="119" grpId="17"/>
      <p:bldP build="whole" bldLvl="1" animBg="1" rev="0" advAuto="0" spid="94" grpId="13"/>
      <p:bldP build="whole" bldLvl="1" animBg="1" rev="0" advAuto="0" spid="144" grpId="22"/>
      <p:bldP build="whole" bldLvl="1" animBg="1" rev="0" advAuto="0" spid="166" grpId="24"/>
      <p:bldP build="whole" bldLvl="1" animBg="1" rev="0" advAuto="0" spid="172" grpId="28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822918" y="-33268"/>
            <a:ext cx="935896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spcBef>
                <a:spcPts val="3000"/>
              </a:spcBef>
              <a:defRPr sz="4700">
                <a:uFill>
                  <a:solidFill>
                    <a:srgbClr val="FFFFFF"/>
                  </a:solidFill>
                </a:u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>
              <a:defRPr sz="1800">
                <a:uFillTx/>
              </a:defRPr>
            </a:pPr>
            <a:r>
              <a:rPr sz="4700">
                <a:uFill>
                  <a:solidFill>
                    <a:srgbClr val="FFFFFF"/>
                  </a:solidFill>
                </a:uFill>
              </a:rPr>
              <a:t>General idea for designing PCR primers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810158" y="1981338"/>
            <a:ext cx="10543661" cy="779420"/>
            <a:chOff x="0" y="0"/>
            <a:chExt cx="10543659" cy="779418"/>
          </a:xfrm>
        </p:grpSpPr>
        <p:sp>
          <p:nvSpPr>
            <p:cNvPr id="176" name="Shape 176"/>
            <p:cNvSpPr/>
            <p:nvPr/>
          </p:nvSpPr>
          <p:spPr>
            <a:xfrm>
              <a:off x="3268403" y="153019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5’ UTR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2020043" y="0"/>
              <a:ext cx="93482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promoter</a:t>
              </a:r>
            </a:p>
          </p:txBody>
        </p:sp>
        <p:grpSp>
          <p:nvGrpSpPr>
            <p:cNvPr id="191" name="Group 191"/>
            <p:cNvGrpSpPr/>
            <p:nvPr/>
          </p:nvGrpSpPr>
          <p:grpSpPr>
            <a:xfrm>
              <a:off x="-1" y="247393"/>
              <a:ext cx="10543661" cy="532026"/>
              <a:chOff x="0" y="0"/>
              <a:chExt cx="10543659" cy="532025"/>
            </a:xfrm>
          </p:grpSpPr>
          <p:grpSp>
            <p:nvGrpSpPr>
              <p:cNvPr id="189" name="Group 189"/>
              <p:cNvGrpSpPr/>
              <p:nvPr/>
            </p:nvGrpSpPr>
            <p:grpSpPr>
              <a:xfrm>
                <a:off x="2067517" y="0"/>
                <a:ext cx="8476143" cy="468098"/>
                <a:chOff x="0" y="0"/>
                <a:chExt cx="8476142" cy="468097"/>
              </a:xfrm>
            </p:grpSpPr>
            <p:grpSp>
              <p:nvGrpSpPr>
                <p:cNvPr id="183" name="Group 183"/>
                <p:cNvGrpSpPr/>
                <p:nvPr/>
              </p:nvGrpSpPr>
              <p:grpSpPr>
                <a:xfrm>
                  <a:off x="-1" y="0"/>
                  <a:ext cx="8476144" cy="468098"/>
                  <a:chOff x="-1319173" y="144961"/>
                  <a:chExt cx="8476142" cy="468097"/>
                </a:xfrm>
              </p:grpSpPr>
              <p:grpSp>
                <p:nvGrpSpPr>
                  <p:cNvPr id="181" name="Group 181"/>
                  <p:cNvGrpSpPr/>
                  <p:nvPr/>
                </p:nvGrpSpPr>
                <p:grpSpPr>
                  <a:xfrm>
                    <a:off x="-1319174" y="144961"/>
                    <a:ext cx="8476143" cy="468099"/>
                    <a:chOff x="0" y="0"/>
                    <a:chExt cx="8476141" cy="468097"/>
                  </a:xfrm>
                </p:grpSpPr>
                <p:sp>
                  <p:nvSpPr>
                    <p:cNvPr id="178" name="Shape 178"/>
                    <p:cNvSpPr/>
                    <p:nvPr/>
                  </p:nvSpPr>
                  <p:spPr>
                    <a:xfrm>
                      <a:off x="884842" y="234048"/>
                      <a:ext cx="7257987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179" name="Shape 179"/>
                    <p:cNvSpPr/>
                    <p:nvPr/>
                  </p:nvSpPr>
                  <p:spPr>
                    <a:xfrm>
                      <a:off x="0" y="0"/>
                      <a:ext cx="371843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180" name="Shape 180"/>
                    <p:cNvSpPr/>
                    <p:nvPr/>
                  </p:nvSpPr>
                  <p:spPr>
                    <a:xfrm>
                      <a:off x="8104299" y="0"/>
                      <a:ext cx="371844" cy="468098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182" name="Shape 182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184" name="Shape 184"/>
                <p:cNvSpPr/>
                <p:nvPr/>
              </p:nvSpPr>
              <p:spPr>
                <a:xfrm>
                  <a:off x="32340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5" name="Shape 185"/>
                <p:cNvSpPr/>
                <p:nvPr/>
              </p:nvSpPr>
              <p:spPr>
                <a:xfrm>
                  <a:off x="43921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6" name="Shape 186"/>
                <p:cNvSpPr/>
                <p:nvPr/>
              </p:nvSpPr>
              <p:spPr>
                <a:xfrm>
                  <a:off x="61828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7" name="Shape 187"/>
                <p:cNvSpPr/>
                <p:nvPr/>
              </p:nvSpPr>
              <p:spPr>
                <a:xfrm>
                  <a:off x="394707" y="122402"/>
                  <a:ext cx="494060" cy="223293"/>
                </a:xfrm>
                <a:prstGeom prst="rect">
                  <a:avLst/>
                </a:prstGeom>
                <a:solidFill>
                  <a:srgbClr val="86100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8" name="Shape 188"/>
                <p:cNvSpPr/>
                <p:nvPr/>
              </p:nvSpPr>
              <p:spPr>
                <a:xfrm>
                  <a:off x="7662133" y="122402"/>
                  <a:ext cx="494061" cy="223293"/>
                </a:xfrm>
                <a:prstGeom prst="rect">
                  <a:avLst/>
                </a:prstGeom>
                <a:solidFill>
                  <a:srgbClr val="51A7F9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190" name="Shape 190"/>
              <p:cNvSpPr/>
              <p:nvPr/>
            </p:nvSpPr>
            <p:spPr>
              <a:xfrm>
                <a:off x="0" y="189125"/>
                <a:ext cx="577393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gene</a:t>
                </a:r>
              </a:p>
            </p:txBody>
          </p:sp>
        </p:grpSp>
        <p:sp>
          <p:nvSpPr>
            <p:cNvPr id="192" name="Shape 192"/>
            <p:cNvSpPr/>
            <p:nvPr/>
          </p:nvSpPr>
          <p:spPr>
            <a:xfrm>
              <a:off x="8828149" y="152852"/>
              <a:ext cx="72410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3’ UTR</a:t>
              </a:r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1361999" y="4572089"/>
            <a:ext cx="8590030" cy="609423"/>
            <a:chOff x="0" y="0"/>
            <a:chExt cx="8590028" cy="609422"/>
          </a:xfrm>
        </p:grpSpPr>
        <p:grpSp>
          <p:nvGrpSpPr>
            <p:cNvPr id="206" name="Group 206"/>
            <p:cNvGrpSpPr/>
            <p:nvPr/>
          </p:nvGrpSpPr>
          <p:grpSpPr>
            <a:xfrm>
              <a:off x="2342937" y="0"/>
              <a:ext cx="6247092" cy="609423"/>
              <a:chOff x="-5059" y="0"/>
              <a:chExt cx="6247091" cy="609422"/>
            </a:xfrm>
          </p:grpSpPr>
          <p:grpSp>
            <p:nvGrpSpPr>
              <p:cNvPr id="203" name="Group 203"/>
              <p:cNvGrpSpPr/>
              <p:nvPr/>
            </p:nvGrpSpPr>
            <p:grpSpPr>
              <a:xfrm>
                <a:off x="-5060" y="141324"/>
                <a:ext cx="6247092" cy="468099"/>
                <a:chOff x="629940" y="0"/>
                <a:chExt cx="6247091" cy="468097"/>
              </a:xfrm>
            </p:grpSpPr>
            <p:grpSp>
              <p:nvGrpSpPr>
                <p:cNvPr id="199" name="Group 199"/>
                <p:cNvGrpSpPr/>
                <p:nvPr/>
              </p:nvGrpSpPr>
              <p:grpSpPr>
                <a:xfrm>
                  <a:off x="629940" y="0"/>
                  <a:ext cx="6247092" cy="468098"/>
                  <a:chOff x="-753822" y="144961"/>
                  <a:chExt cx="6247091" cy="468097"/>
                </a:xfrm>
              </p:grpSpPr>
              <p:grpSp>
                <p:nvGrpSpPr>
                  <p:cNvPr id="197" name="Group 197"/>
                  <p:cNvGrpSpPr/>
                  <p:nvPr/>
                </p:nvGrpSpPr>
                <p:grpSpPr>
                  <a:xfrm>
                    <a:off x="-753823" y="144961"/>
                    <a:ext cx="6247092" cy="468099"/>
                    <a:chOff x="793950" y="0"/>
                    <a:chExt cx="6247091" cy="468097"/>
                  </a:xfrm>
                </p:grpSpPr>
                <p:sp>
                  <p:nvSpPr>
                    <p:cNvPr id="194" name="Shape 194"/>
                    <p:cNvSpPr/>
                    <p:nvPr/>
                  </p:nvSpPr>
                  <p:spPr>
                    <a:xfrm flipV="1">
                      <a:off x="1256317" y="234048"/>
                      <a:ext cx="5322359" cy="1"/>
                    </a:xfrm>
                    <a:prstGeom prst="line">
                      <a:avLst/>
                    </a:prstGeom>
                    <a:noFill/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/>
                    <a:p>
                      <a:pPr lvl="0">
                        <a:defRPr sz="2400"/>
                      </a:pPr>
                    </a:p>
                  </p:txBody>
                </p:sp>
                <p:sp>
                  <p:nvSpPr>
                    <p:cNvPr id="195" name="Shape 195"/>
                    <p:cNvSpPr/>
                    <p:nvPr/>
                  </p:nvSpPr>
                  <p:spPr>
                    <a:xfrm>
                      <a:off x="793950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5’</a:t>
                      </a:r>
                    </a:p>
                  </p:txBody>
                </p:sp>
                <p:sp>
                  <p:nvSpPr>
                    <p:cNvPr id="196" name="Shape 196"/>
                    <p:cNvSpPr/>
                    <p:nvPr/>
                  </p:nvSpPr>
                  <p:spPr>
                    <a:xfrm>
                      <a:off x="6669199" y="-1"/>
                      <a:ext cx="371844" cy="468099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numCol="1" anchor="ctr">
                      <a:noAutofit/>
                    </a:bodyPr>
                    <a:lstStyle>
                      <a:lvl1pPr>
                        <a:defRPr sz="1600"/>
                      </a:lvl1pPr>
                    </a:lstStyle>
                    <a:p>
                      <a:pPr lvl="0">
                        <a:defRPr sz="1800"/>
                      </a:pPr>
                      <a:r>
                        <a:rPr sz="1600"/>
                        <a:t>3’</a:t>
                      </a:r>
                    </a:p>
                  </p:txBody>
                </p:sp>
              </p:grpSp>
              <p:sp>
                <p:nvSpPr>
                  <p:cNvPr id="198" name="Shape 198"/>
                  <p:cNvSpPr/>
                  <p:nvPr/>
                </p:nvSpPr>
                <p:spPr>
                  <a:xfrm>
                    <a:off x="825006" y="245401"/>
                    <a:ext cx="591254" cy="267219"/>
                  </a:xfrm>
                  <a:prstGeom prst="rect">
                    <a:avLst/>
                  </a:prstGeom>
                  <a:solidFill>
                    <a:srgbClr val="70BF4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50800" dist="12700" dir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>
                      <a:defRPr sz="24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sp>
              <p:nvSpPr>
                <p:cNvPr id="200" name="Shape 200"/>
                <p:cNvSpPr/>
                <p:nvPr/>
              </p:nvSpPr>
              <p:spPr>
                <a:xfrm>
                  <a:off x="2738750" y="109702"/>
                  <a:ext cx="826691" cy="2486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" name="Shape 201"/>
                <p:cNvSpPr/>
                <p:nvPr/>
              </p:nvSpPr>
              <p:spPr>
                <a:xfrm>
                  <a:off x="3553980" y="122402"/>
                  <a:ext cx="1579713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2" name="Shape 202"/>
                <p:cNvSpPr/>
                <p:nvPr/>
              </p:nvSpPr>
              <p:spPr>
                <a:xfrm>
                  <a:off x="5128780" y="122402"/>
                  <a:ext cx="494061" cy="223293"/>
                </a:xfrm>
                <a:prstGeom prst="rect">
                  <a:avLst/>
                </a:prstGeom>
                <a:solidFill>
                  <a:srgbClr val="70BF41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50800" dist="12700" dir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24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sp>
            <p:nvSpPr>
              <p:cNvPr id="204" name="Shape 204"/>
              <p:cNvSpPr/>
              <p:nvPr/>
            </p:nvSpPr>
            <p:spPr>
              <a:xfrm>
                <a:off x="693055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5’ UTR</a:t>
                </a:r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5046131" y="0"/>
                <a:ext cx="724104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3’ UTR</a:t>
                </a:r>
              </a:p>
            </p:txBody>
          </p:sp>
        </p:grpSp>
        <p:sp>
          <p:nvSpPr>
            <p:cNvPr id="207" name="Shape 207"/>
            <p:cNvSpPr/>
            <p:nvPr/>
          </p:nvSpPr>
          <p:spPr>
            <a:xfrm>
              <a:off x="0" y="197891"/>
              <a:ext cx="70134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mRNA</a:t>
              </a:r>
            </a:p>
          </p:txBody>
        </p:sp>
      </p:grpSp>
      <p:grpSp>
        <p:nvGrpSpPr>
          <p:cNvPr id="211" name="Group 211"/>
          <p:cNvGrpSpPr/>
          <p:nvPr/>
        </p:nvGrpSpPr>
        <p:grpSpPr>
          <a:xfrm>
            <a:off x="7287260" y="2724908"/>
            <a:ext cx="373991" cy="416850"/>
            <a:chOff x="0" y="0"/>
            <a:chExt cx="373989" cy="416849"/>
          </a:xfrm>
        </p:grpSpPr>
        <p:sp>
          <p:nvSpPr>
            <p:cNvPr id="209" name="Shape 209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7826247" y="2724908"/>
            <a:ext cx="362815" cy="416850"/>
            <a:chOff x="5588" y="0"/>
            <a:chExt cx="362813" cy="416849"/>
          </a:xfrm>
        </p:grpSpPr>
        <p:sp>
          <p:nvSpPr>
            <p:cNvPr id="212" name="Shape 212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215" name="Shape 215"/>
          <p:cNvSpPr/>
          <p:nvPr/>
        </p:nvSpPr>
        <p:spPr>
          <a:xfrm>
            <a:off x="7758757" y="3159734"/>
            <a:ext cx="1" cy="41685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16" name="Shape 216"/>
          <p:cNvSpPr/>
          <p:nvPr/>
        </p:nvSpPr>
        <p:spPr>
          <a:xfrm flipV="1">
            <a:off x="7336383" y="3745648"/>
            <a:ext cx="844749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17" name="Shape 217"/>
          <p:cNvSpPr/>
          <p:nvPr/>
        </p:nvSpPr>
        <p:spPr>
          <a:xfrm>
            <a:off x="8421725" y="3574198"/>
            <a:ext cx="3772917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genomic DNA</a:t>
            </a:r>
          </a:p>
        </p:txBody>
      </p:sp>
      <p:grpSp>
        <p:nvGrpSpPr>
          <p:cNvPr id="220" name="Group 220"/>
          <p:cNvGrpSpPr/>
          <p:nvPr/>
        </p:nvGrpSpPr>
        <p:grpSpPr>
          <a:xfrm>
            <a:off x="7266076" y="5157004"/>
            <a:ext cx="373991" cy="416851"/>
            <a:chOff x="0" y="0"/>
            <a:chExt cx="373989" cy="416849"/>
          </a:xfrm>
        </p:grpSpPr>
        <p:sp>
          <p:nvSpPr>
            <p:cNvPr id="218" name="Shape 218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0" y="73949"/>
              <a:ext cx="373990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Fw</a:t>
              </a:r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7805064" y="5157004"/>
            <a:ext cx="362815" cy="416851"/>
            <a:chOff x="5588" y="0"/>
            <a:chExt cx="362813" cy="416849"/>
          </a:xfrm>
        </p:grpSpPr>
        <p:sp>
          <p:nvSpPr>
            <p:cNvPr id="221" name="Shape 221"/>
            <p:cNvSpPr/>
            <p:nvPr/>
          </p:nvSpPr>
          <p:spPr>
            <a:xfrm>
              <a:off x="13402" y="0"/>
              <a:ext cx="347185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222" name="Shape 222"/>
            <p:cNvSpPr/>
            <p:nvPr/>
          </p:nvSpPr>
          <p:spPr>
            <a:xfrm>
              <a:off x="5588" y="73949"/>
              <a:ext cx="362814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/>
              </a:lvl1pPr>
            </a:lstStyle>
            <a:p>
              <a:pPr lvl="0">
                <a:defRPr sz="1800"/>
              </a:pPr>
              <a:r>
                <a:rPr sz="1600"/>
                <a:t>Re</a:t>
              </a:r>
            </a:p>
          </p:txBody>
        </p:sp>
      </p:grpSp>
      <p:sp>
        <p:nvSpPr>
          <p:cNvPr id="224" name="Shape 224"/>
          <p:cNvSpPr/>
          <p:nvPr/>
        </p:nvSpPr>
        <p:spPr>
          <a:xfrm>
            <a:off x="7737574" y="5591831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25" name="Shape 225"/>
          <p:cNvSpPr/>
          <p:nvPr/>
        </p:nvSpPr>
        <p:spPr>
          <a:xfrm flipV="1">
            <a:off x="7315199" y="6177744"/>
            <a:ext cx="844750" cy="1"/>
          </a:xfrm>
          <a:prstGeom prst="line">
            <a:avLst/>
          </a:prstGeom>
          <a:ln w="25400">
            <a:solidFill/>
            <a:miter lim="400000"/>
            <a:headEnd type="triangle" len="sm"/>
            <a:tailEnd type="triangle" len="sm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26" name="Shape 226"/>
          <p:cNvSpPr/>
          <p:nvPr/>
        </p:nvSpPr>
        <p:spPr>
          <a:xfrm>
            <a:off x="8744965" y="6006295"/>
            <a:ext cx="308406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 size if detecting mRNA</a:t>
            </a:r>
          </a:p>
        </p:txBody>
      </p:sp>
      <p:sp>
        <p:nvSpPr>
          <p:cNvPr id="227" name="Shape 227"/>
          <p:cNvSpPr/>
          <p:nvPr/>
        </p:nvSpPr>
        <p:spPr>
          <a:xfrm>
            <a:off x="5954152" y="7090430"/>
            <a:ext cx="1" cy="41685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228" name="Shape 228"/>
          <p:cNvSpPr/>
          <p:nvPr/>
        </p:nvSpPr>
        <p:spPr>
          <a:xfrm>
            <a:off x="2646513" y="7993845"/>
            <a:ext cx="663783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600"/>
              <a:t>plus: primers can be used to detect both gene and its mRNA</a:t>
            </a:r>
            <a:endParaRPr sz="1600"/>
          </a:p>
          <a:p>
            <a:pPr lvl="0" algn="l">
              <a:defRPr sz="1800"/>
            </a:pPr>
            <a:r>
              <a:rPr sz="1600"/>
              <a:t>minus:qPCR will not show you presence of genomic DNA contamination</a:t>
            </a:r>
          </a:p>
        </p:txBody>
      </p:sp>
      <p:sp>
        <p:nvSpPr>
          <p:cNvPr id="229" name="Shape 229"/>
          <p:cNvSpPr/>
          <p:nvPr/>
        </p:nvSpPr>
        <p:spPr>
          <a:xfrm>
            <a:off x="3623116" y="6611842"/>
            <a:ext cx="491774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amplicons from gene and cDNA are of the same size</a:t>
            </a:r>
          </a:p>
        </p:txBody>
      </p:sp>
      <p:sp>
        <p:nvSpPr>
          <p:cNvPr id="230" name="Shape 230"/>
          <p:cNvSpPr/>
          <p:nvPr/>
        </p:nvSpPr>
        <p:spPr>
          <a:xfrm>
            <a:off x="4814951" y="1053202"/>
            <a:ext cx="400989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designing primers within one exon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9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1" dur="2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59" dur="2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13"/>
      <p:bldP build="whole" bldLvl="1" animBg="1" rev="0" advAuto="0" spid="225" grpId="10"/>
      <p:bldP build="whole" bldLvl="1" animBg="1" rev="0" advAuto="0" spid="214" grpId="3"/>
      <p:bldP build="whole" bldLvl="1" animBg="1" rev="0" advAuto="0" spid="226" grpId="11"/>
      <p:bldP build="whole" bldLvl="1" animBg="1" rev="0" advAuto="0" spid="230" grpId="1"/>
      <p:bldP build="whole" bldLvl="1" animBg="1" rev="0" advAuto="0" spid="211" grpId="2"/>
      <p:bldP build="whole" bldLvl="1" animBg="1" rev="0" advAuto="0" spid="224" grpId="9"/>
      <p:bldP build="whole" bldLvl="1" animBg="1" rev="0" advAuto="0" spid="216" grpId="5"/>
      <p:bldP build="whole" bldLvl="1" animBg="1" rev="0" advAuto="0" spid="223" grpId="8"/>
      <p:bldP build="whole" bldLvl="1" animBg="1" rev="0" advAuto="0" spid="229" grpId="12"/>
      <p:bldP build="whole" bldLvl="1" animBg="1" rev="0" advAuto="0" spid="228" grpId="14"/>
      <p:bldP build="whole" bldLvl="1" animBg="1" rev="0" advAuto="0" spid="215" grpId="4"/>
      <p:bldP build="whole" bldLvl="1" animBg="1" rev="0" advAuto="0" spid="220" grpId="7"/>
      <p:bldP build="whole" bldLvl="1" animBg="1" rev="0" advAuto="0" spid="217" grpId="6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