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59" r:id="rId6"/>
    <p:sldId id="260" r:id="rId7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5933C-5E20-4CF1-8890-9F09A27238F4}" v="30" dt="2024-04-26T12:34:39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3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huvud 1">
            <a:extLst>
              <a:ext uri="{FF2B5EF4-FFF2-40B4-BE49-F238E27FC236}">
                <a16:creationId xmlns:a16="http://schemas.microsoft.com/office/drawing/2014/main" id="{72079362-AF40-45B0-8B33-E5AEBCECD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datum 2">
            <a:extLst>
              <a:ext uri="{FF2B5EF4-FFF2-40B4-BE49-F238E27FC236}">
                <a16:creationId xmlns:a16="http://schemas.microsoft.com/office/drawing/2014/main" id="{990431F8-9681-4A9E-9295-7EA29CB0C0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A9C21-74D9-4D07-8394-482D0A4280F7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8" name="Platshållare för sidfot 3">
            <a:extLst>
              <a:ext uri="{FF2B5EF4-FFF2-40B4-BE49-F238E27FC236}">
                <a16:creationId xmlns:a16="http://schemas.microsoft.com/office/drawing/2014/main" id="{0905C6CE-4526-4EF2-BC92-2CAD8A90A0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703495C6-4B83-4D84-BAAC-E0519A9E67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B5FFC-C520-4330-A487-E21BE6FA90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504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sidhuvud 1">
            <a:extLst>
              <a:ext uri="{FF2B5EF4-FFF2-40B4-BE49-F238E27FC236}">
                <a16:creationId xmlns:a16="http://schemas.microsoft.com/office/drawing/2014/main" id="{BD0B8AA1-73C3-4201-AD7C-9CCC897647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9" name="Platshållare för datum 2">
            <a:extLst>
              <a:ext uri="{FF2B5EF4-FFF2-40B4-BE49-F238E27FC236}">
                <a16:creationId xmlns:a16="http://schemas.microsoft.com/office/drawing/2014/main" id="{747448D7-4DBF-46A7-9EC9-362A6D90FC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BC03B-7BEC-4ED7-9328-D0D332823A18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10" name="Platshållare för bildobjekt 3">
            <a:extLst>
              <a:ext uri="{FF2B5EF4-FFF2-40B4-BE49-F238E27FC236}">
                <a16:creationId xmlns:a16="http://schemas.microsoft.com/office/drawing/2014/main" id="{40870E12-8989-44D2-87DB-C3972439D9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11" name="Platshållare för anteckningar 4">
            <a:extLst>
              <a:ext uri="{FF2B5EF4-FFF2-40B4-BE49-F238E27FC236}">
                <a16:creationId xmlns:a16="http://schemas.microsoft.com/office/drawing/2014/main" id="{884F2616-E3A2-45A4-990F-FDDEB8C5E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sidfot 5">
            <a:extLst>
              <a:ext uri="{FF2B5EF4-FFF2-40B4-BE49-F238E27FC236}">
                <a16:creationId xmlns:a16="http://schemas.microsoft.com/office/drawing/2014/main" id="{59C446C7-8028-48FC-899C-41B2FFCFD6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13" name="Platshållare för bildnummer 6">
            <a:extLst>
              <a:ext uri="{FF2B5EF4-FFF2-40B4-BE49-F238E27FC236}">
                <a16:creationId xmlns:a16="http://schemas.microsoft.com/office/drawing/2014/main" id="{8113F2D6-6505-4ACD-9DAB-73C3FD416A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DFDE2-F756-4A01-BA88-288EA1F214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4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rt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rt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/>
              <a:t>Redigera format för bakgrundstext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rubrik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22" y="1027438"/>
            <a:ext cx="11340000" cy="540000"/>
          </a:xfrm>
        </p:spPr>
        <p:txBody>
          <a:bodyPr rtlCol="0">
            <a:noAutofit/>
          </a:bodyPr>
          <a:lstStyle/>
          <a:p>
            <a:r>
              <a:rPr lang="sv-SE" dirty="0"/>
              <a:t>Tidslinje för utskick till internationella studenter som har ansökt i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Admission</a:t>
            </a:r>
            <a:r>
              <a:rPr lang="sv-SE" dirty="0"/>
              <a:t> Round</a:t>
            </a:r>
          </a:p>
        </p:txBody>
      </p:sp>
      <p:cxnSp>
        <p:nvCxnSpPr>
          <p:cNvPr id="4" name="Rak kopplingspil 3">
            <a:extLst>
              <a:ext uri="{FF2B5EF4-FFF2-40B4-BE49-F238E27FC236}">
                <a16:creationId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491153" y="5602537"/>
            <a:ext cx="11007737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29">
            <a:extLst>
              <a:ext uri="{FF2B5EF4-FFF2-40B4-BE49-F238E27FC236}">
                <a16:creationId xmlns:a16="http://schemas.microsoft.com/office/drawing/2014/main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808473" y="5519802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ruta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352857" y="5806498"/>
            <a:ext cx="918775" cy="23573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 rtl="0"/>
            <a:r>
              <a:rPr lang="sv-S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</a:rPr>
              <a:t>2 februari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</a:endParaRP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6DF41A29-164B-42EC-9F68-19D2E3AEC527}"/>
              </a:ext>
            </a:extLst>
          </p:cNvPr>
          <p:cNvSpPr txBox="1"/>
          <p:nvPr/>
        </p:nvSpPr>
        <p:spPr>
          <a:xfrm>
            <a:off x="2032356" y="5810166"/>
            <a:ext cx="497608" cy="22839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 rtl="0"/>
            <a:r>
              <a:rPr lang="sv-S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</a:rPr>
              <a:t>21 mars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7162BA43-FD37-4686-8437-28F117A90A25}"/>
              </a:ext>
            </a:extLst>
          </p:cNvPr>
          <p:cNvSpPr txBox="1"/>
          <p:nvPr/>
        </p:nvSpPr>
        <p:spPr>
          <a:xfrm>
            <a:off x="3807545" y="5802828"/>
            <a:ext cx="487843" cy="23573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 rtl="0"/>
            <a:r>
              <a:rPr lang="sv-S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</a:rPr>
              <a:t>april</a:t>
            </a:r>
          </a:p>
        </p:txBody>
      </p:sp>
      <p:sp>
        <p:nvSpPr>
          <p:cNvPr id="113" name="Pil: Nedåt 112" title="Milstolpe, hög pil">
            <a:extLst>
              <a:ext uri="{FF2B5EF4-FFF2-40B4-BE49-F238E27FC236}">
                <a16:creationId xmlns:a16="http://schemas.microsoft.com/office/drawing/2014/main" id="{64FA0107-4988-4579-A5AC-40B595D901B9}"/>
              </a:ext>
            </a:extLst>
          </p:cNvPr>
          <p:cNvSpPr/>
          <p:nvPr/>
        </p:nvSpPr>
        <p:spPr>
          <a:xfrm>
            <a:off x="2034018" y="4345678"/>
            <a:ext cx="470255" cy="1129363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>
              <a:latin typeface="Trebuchet MS" panose="020B0603020202020204" pitchFamily="34" charset="0"/>
            </a:endParaRPr>
          </a:p>
        </p:txBody>
      </p:sp>
      <p:sp>
        <p:nvSpPr>
          <p:cNvPr id="114" name="Ellips 113" title="Milstolpe, nummer">
            <a:extLst>
              <a:ext uri="{FF2B5EF4-FFF2-40B4-BE49-F238E27FC236}">
                <a16:creationId xmlns:a16="http://schemas.microsoft.com/office/drawing/2014/main" id="{1A9A1384-BB26-4C08-8F02-CABB6507B872}"/>
              </a:ext>
            </a:extLst>
          </p:cNvPr>
          <p:cNvSpPr/>
          <p:nvPr/>
        </p:nvSpPr>
        <p:spPr>
          <a:xfrm>
            <a:off x="2113617" y="4629764"/>
            <a:ext cx="296963" cy="28016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</a:t>
            </a:r>
          </a:p>
        </p:txBody>
      </p:sp>
      <p:grpSp>
        <p:nvGrpSpPr>
          <p:cNvPr id="6" name="Grupp 5" title="Text för milstolpe">
            <a:extLst>
              <a:ext uri="{FF2B5EF4-FFF2-40B4-BE49-F238E27FC236}">
                <a16:creationId xmlns:a16="http://schemas.microsoft.com/office/drawing/2014/main" id="{907C4BC5-522C-48D3-A999-219DE8E9EC39}"/>
              </a:ext>
            </a:extLst>
          </p:cNvPr>
          <p:cNvGrpSpPr/>
          <p:nvPr/>
        </p:nvGrpSpPr>
        <p:grpSpPr>
          <a:xfrm>
            <a:off x="2047151" y="2904119"/>
            <a:ext cx="1829341" cy="1387267"/>
            <a:chOff x="2123688" y="3855942"/>
            <a:chExt cx="1829341" cy="1387267"/>
          </a:xfrm>
        </p:grpSpPr>
        <p:sp>
          <p:nvSpPr>
            <p:cNvPr id="115" name="Textruta 114">
              <a:extLst>
                <a:ext uri="{FF2B5EF4-FFF2-40B4-BE49-F238E27FC236}">
                  <a16:creationId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2139767" y="3855942"/>
              <a:ext cx="1720605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Antagningsbesked Master</a:t>
              </a:r>
              <a:endPara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6" name="Textruta 115">
              <a:extLst>
                <a:ext uri="{FF2B5EF4-FFF2-40B4-BE49-F238E27FC236}">
                  <a16:creationId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2123688" y="4319879"/>
              <a:ext cx="1829341" cy="92333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Via Universityadmissions.se, SLU:s antagning ansvarar för innehållet: länk till välkomst-</a:t>
              </a:r>
              <a:r>
                <a:rPr lang="sv-SE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webbinaret</a:t>
              </a:r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 16 april + länk till </a:t>
              </a:r>
              <a:r>
                <a:rPr lang="sv-SE" sz="1000" dirty="0">
                  <a:latin typeface="Trebuchet MS" panose="020B0603020202020204" pitchFamily="34" charset="0"/>
                </a:rPr>
                <a:t/>
              </a:r>
              <a:br>
                <a:rPr lang="sv-SE" sz="1000" dirty="0">
                  <a:latin typeface="Trebuchet MS" panose="020B0603020202020204" pitchFamily="34" charset="0"/>
                </a:rPr>
              </a:br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New student-sidan på studentwebben.</a:t>
              </a:r>
            </a:p>
          </p:txBody>
        </p:sp>
      </p:grpSp>
      <p:grpSp>
        <p:nvGrpSpPr>
          <p:cNvPr id="16" name="Milstolpe 1" title="Milstolpe 1">
            <a:extLst>
              <a:ext uri="{FF2B5EF4-FFF2-40B4-BE49-F238E27FC236}">
                <a16:creationId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571595" y="3368056"/>
            <a:ext cx="1349862" cy="2108819"/>
            <a:chOff x="829922" y="3330753"/>
            <a:chExt cx="1349862" cy="2108819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14169"/>
              <a:ext cx="470255" cy="1125403"/>
              <a:chOff x="832348" y="4314169"/>
              <a:chExt cx="470255" cy="1125403"/>
            </a:xfrm>
          </p:grpSpPr>
          <p:sp>
            <p:nvSpPr>
              <p:cNvPr id="2" name="Pil: Nedåt 1" title="Milstolpe, pil">
                <a:extLst>
                  <a:ext uri="{FF2B5EF4-FFF2-40B4-BE49-F238E27FC236}">
                    <a16:creationId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14169"/>
                <a:ext cx="470255" cy="1125403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" name="Ellips 2" title="Milstolpe, nummer">
                <a:extLst>
                  <a:ext uri="{FF2B5EF4-FFF2-40B4-BE49-F238E27FC236}">
                    <a16:creationId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918318" y="4585577"/>
                <a:ext cx="296963" cy="2969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1</a:t>
                </a:r>
              </a:p>
            </p:txBody>
          </p:sp>
        </p:grpSp>
        <p:grpSp>
          <p:nvGrpSpPr>
            <p:cNvPr id="5" name="Grupp 4" title="Text för milstolpe">
              <a:extLst>
                <a:ext uri="{FF2B5EF4-FFF2-40B4-BE49-F238E27FC236}">
                  <a16:creationId xmlns:a16="http://schemas.microsoft.com/office/drawing/2014/main" id="{115A178B-57C4-4B9D-B684-21A92431913E}"/>
                </a:ext>
              </a:extLst>
            </p:cNvPr>
            <p:cNvGrpSpPr/>
            <p:nvPr/>
          </p:nvGrpSpPr>
          <p:grpSpPr>
            <a:xfrm>
              <a:off x="829922" y="3330753"/>
              <a:ext cx="1349862" cy="914016"/>
              <a:chOff x="1508465" y="3450317"/>
              <a:chExt cx="1349862" cy="914016"/>
            </a:xfrm>
          </p:grpSpPr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508465" y="3902668"/>
                <a:ext cx="1349862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Mejlas ut till avgiftsskyldiga sökande från SLU:s antagning.</a:t>
                </a:r>
              </a:p>
            </p:txBody>
          </p:sp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508465" y="3450317"/>
                <a:ext cx="12947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Stipendie-information</a:t>
                </a:r>
              </a:p>
            </p:txBody>
          </p:sp>
        </p:grpSp>
      </p:grpSp>
      <p:grpSp>
        <p:nvGrpSpPr>
          <p:cNvPr id="18" name="Milstolpe 3" title="Milstolpe 3">
            <a:extLst>
              <a:ext uri="{FF2B5EF4-FFF2-40B4-BE49-F238E27FC236}">
                <a16:creationId xmlns:a16="http://schemas.microsoft.com/office/drawing/2014/main" id="{54A9CB8B-6D23-4808-9650-DEF00BE9E44A}"/>
              </a:ext>
            </a:extLst>
          </p:cNvPr>
          <p:cNvGrpSpPr/>
          <p:nvPr/>
        </p:nvGrpSpPr>
        <p:grpSpPr>
          <a:xfrm>
            <a:off x="3822184" y="3206634"/>
            <a:ext cx="1923993" cy="2274678"/>
            <a:chOff x="3422591" y="3164894"/>
            <a:chExt cx="1923993" cy="2274678"/>
          </a:xfrm>
        </p:grpSpPr>
        <p:sp>
          <p:nvSpPr>
            <p:cNvPr id="118" name="Pil: Nedåt 117" title="Milstolpe, pil">
              <a:extLst>
                <a:ext uri="{FF2B5EF4-FFF2-40B4-BE49-F238E27FC236}">
                  <a16:creationId xmlns:a16="http://schemas.microsoft.com/office/drawing/2014/main" id="{EE396D52-2B52-4388-AE30-F4157363CC20}"/>
                </a:ext>
              </a:extLst>
            </p:cNvPr>
            <p:cNvSpPr/>
            <p:nvPr/>
          </p:nvSpPr>
          <p:spPr>
            <a:xfrm>
              <a:off x="3422591" y="4308010"/>
              <a:ext cx="470255" cy="113156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sp>
          <p:nvSpPr>
            <p:cNvPr id="119" name="Ellips 118" title="Milstolpe, nummer">
              <a:extLst>
                <a:ext uri="{FF2B5EF4-FFF2-40B4-BE49-F238E27FC236}">
                  <a16:creationId xmlns:a16="http://schemas.microsoft.com/office/drawing/2014/main" id="{F22CCCBA-CDC5-467B-9BDA-06FB3DB21606}"/>
                </a:ext>
              </a:extLst>
            </p:cNvPr>
            <p:cNvSpPr/>
            <p:nvPr/>
          </p:nvSpPr>
          <p:spPr>
            <a:xfrm>
              <a:off x="3508562" y="4573412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3</a:t>
              </a:r>
            </a:p>
          </p:txBody>
        </p:sp>
        <p:grpSp>
          <p:nvGrpSpPr>
            <p:cNvPr id="120" name="Grupp 119" title="Text för milstolpe">
              <a:extLst>
                <a:ext uri="{FF2B5EF4-FFF2-40B4-BE49-F238E27FC236}">
                  <a16:creationId xmlns:a16="http://schemas.microsoft.com/office/drawing/2014/main" id="{B15CF98A-C041-4C54-83E0-D6B1A0165558}"/>
                </a:ext>
              </a:extLst>
            </p:cNvPr>
            <p:cNvGrpSpPr/>
            <p:nvPr/>
          </p:nvGrpSpPr>
          <p:grpSpPr>
            <a:xfrm>
              <a:off x="3428557" y="3164894"/>
              <a:ext cx="1918027" cy="1081140"/>
              <a:chOff x="2089118" y="1705303"/>
              <a:chExt cx="1918027" cy="1081140"/>
            </a:xfrm>
          </p:grpSpPr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2089118" y="1705303"/>
                <a:ext cx="191802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Betalinstruktioner+ stipendiebesked</a:t>
                </a:r>
              </a:p>
            </p:txBody>
          </p:sp>
          <p:sp>
            <p:nvSpPr>
              <p:cNvPr id="122" name="Textruta 121">
                <a:extLst>
                  <a:ext uri="{FF2B5EF4-FFF2-40B4-BE49-F238E27FC236}">
                    <a16:creationId xmlns:a16="http://schemas.microsoft.com/office/drawing/2014/main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2099471" y="2170890"/>
                <a:ext cx="12947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Mejlas ut till avgiftsskyldiga sökande från SLU:s antagning.</a:t>
                </a:r>
              </a:p>
            </p:txBody>
          </p:sp>
        </p:grpSp>
      </p:grpSp>
      <p:cxnSp>
        <p:nvCxnSpPr>
          <p:cNvPr id="131" name="Rak 37">
            <a:extLst>
              <a:ext uri="{FF2B5EF4-FFF2-40B4-BE49-F238E27FC236}">
                <a16:creationId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4061616" y="5519802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k 37">
            <a:extLst>
              <a:ext uri="{FF2B5EF4-FFF2-40B4-BE49-F238E27FC236}">
                <a16:creationId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2276138" y="5519802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latshållare för innehåll 5"/>
          <p:cNvPicPr>
            <a:picLocks noChangeAspect="1"/>
          </p:cNvPicPr>
          <p:nvPr/>
        </p:nvPicPr>
        <p:blipFill rotWithShape="1">
          <a:blip r:embed="rId2"/>
          <a:srcRect l="12215" t="20416" r="85633" b="71281"/>
          <a:stretch/>
        </p:blipFill>
        <p:spPr>
          <a:xfrm>
            <a:off x="357494" y="245605"/>
            <a:ext cx="497794" cy="640139"/>
          </a:xfrm>
          <a:prstGeom prst="rect">
            <a:avLst/>
          </a:prstGeom>
        </p:spPr>
      </p:pic>
      <p:grpSp>
        <p:nvGrpSpPr>
          <p:cNvPr id="9" name="Grupp 8"/>
          <p:cNvGrpSpPr/>
          <p:nvPr/>
        </p:nvGrpSpPr>
        <p:grpSpPr>
          <a:xfrm>
            <a:off x="5523063" y="2318516"/>
            <a:ext cx="2200333" cy="3720048"/>
            <a:chOff x="5745666" y="2318516"/>
            <a:chExt cx="2200333" cy="3720048"/>
          </a:xfrm>
        </p:grpSpPr>
        <p:sp>
          <p:nvSpPr>
            <p:cNvPr id="75" name="Textruta 74">
              <a:extLst>
                <a:ext uri="{FF2B5EF4-FFF2-40B4-BE49-F238E27FC236}">
                  <a16:creationId xmlns:a16="http://schemas.microsoft.com/office/drawing/2014/main" id="{2717FE78-5079-4505-AEB2-D90CAE956F0A}"/>
                </a:ext>
              </a:extLst>
            </p:cNvPr>
            <p:cNvSpPr txBox="1"/>
            <p:nvPr/>
          </p:nvSpPr>
          <p:spPr>
            <a:xfrm>
              <a:off x="5745666" y="5802827"/>
              <a:ext cx="575537" cy="23573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sv-S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/>
                </a:rPr>
                <a:t>11 april</a:t>
              </a:r>
              <a:endPara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</a:endParaRPr>
            </a:p>
          </p:txBody>
        </p:sp>
        <p:sp>
          <p:nvSpPr>
            <p:cNvPr id="66" name="Pil: Nedåt 112" title="Milstolpe, hög pil">
              <a:extLst>
                <a:ext uri="{FF2B5EF4-FFF2-40B4-BE49-F238E27FC236}">
                  <a16:creationId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5799342" y="4345316"/>
              <a:ext cx="470255" cy="112936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sp>
          <p:nvSpPr>
            <p:cNvPr id="67" name="Ellips 66" title="Milstolpe, nummer">
              <a:extLst>
                <a:ext uri="{FF2B5EF4-FFF2-40B4-BE49-F238E27FC236}">
                  <a16:creationId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>
              <a:off x="5881346" y="4622880"/>
              <a:ext cx="296963" cy="2801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4</a:t>
              </a:r>
            </a:p>
          </p:txBody>
        </p:sp>
        <p:grpSp>
          <p:nvGrpSpPr>
            <p:cNvPr id="68" name="Grupp 67" title="Text för milstolpe">
              <a:extLst>
                <a:ext uri="{FF2B5EF4-FFF2-40B4-BE49-F238E27FC236}">
                  <a16:creationId xmlns:a16="http://schemas.microsoft.com/office/drawing/2014/main" id="{907C4BC5-522C-48D3-A999-219DE8E9EC39}"/>
                </a:ext>
              </a:extLst>
            </p:cNvPr>
            <p:cNvGrpSpPr/>
            <p:nvPr/>
          </p:nvGrpSpPr>
          <p:grpSpPr>
            <a:xfrm>
              <a:off x="5757553" y="2318516"/>
              <a:ext cx="2188446" cy="1977893"/>
              <a:chOff x="2068766" y="3270701"/>
              <a:chExt cx="2188446" cy="1977893"/>
            </a:xfrm>
          </p:grpSpPr>
          <p:sp>
            <p:nvSpPr>
              <p:cNvPr id="69" name="Textruta 114">
                <a:extLst>
                  <a:ext uri="{FF2B5EF4-FFF2-40B4-BE49-F238E27FC236}">
                    <a16:creationId xmlns:a16="http://schemas.microsoft.com/office/drawing/2014/main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068766" y="3270701"/>
                <a:ext cx="2188446" cy="11387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Välkomstmejl +</a:t>
                </a:r>
                <a:b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Hur villkorligt </a:t>
                </a:r>
                <a:b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antagna kan </a:t>
                </a:r>
                <a:b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uppfylla villkor </a:t>
                </a:r>
                <a:r>
                  <a:rPr lang="sv-SE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/>
                </a:r>
                <a:br>
                  <a:rPr lang="sv-SE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</a:br>
                <a:endParaRPr lang="sv-SE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Textruta 115">
                <a:extLst>
                  <a:ext uri="{FF2B5EF4-FFF2-40B4-BE49-F238E27FC236}">
                    <a16:creationId xmlns:a16="http://schemas.microsoft.com/office/drawing/2014/main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077948" y="4171376"/>
                <a:ext cx="1629333" cy="107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Välkomstmejl från </a:t>
                </a:r>
                <a:r>
                  <a:rPr lang="sv-SE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Kommunikationsavd</a:t>
                </a:r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. + påminnelse om villkor + länk till New student-sidan på studentwebben + länk till välkomst-</a:t>
                </a:r>
                <a:r>
                  <a:rPr lang="sv-SE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webbinariet</a:t>
                </a:r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 16 april.</a:t>
                </a:r>
              </a:p>
            </p:txBody>
          </p:sp>
        </p:grpSp>
        <p:cxnSp>
          <p:nvCxnSpPr>
            <p:cNvPr id="81" name="Rak 37">
              <a:extLst>
                <a:ext uri="{FF2B5EF4-FFF2-40B4-BE49-F238E27FC236}">
                  <a16:creationId xmlns:a16="http://schemas.microsoft.com/office/drawing/2014/main" id="{AF8B8BAA-B7B7-419D-B159-3760CB7AE576}"/>
                </a:ext>
              </a:extLst>
            </p:cNvPr>
            <p:cNvCxnSpPr>
              <a:cxnSpLocks/>
            </p:cNvCxnSpPr>
            <p:nvPr/>
          </p:nvCxnSpPr>
          <p:spPr>
            <a:xfrm>
              <a:off x="6036274" y="5519802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 12"/>
          <p:cNvGrpSpPr/>
          <p:nvPr/>
        </p:nvGrpSpPr>
        <p:grpSpPr>
          <a:xfrm>
            <a:off x="8966595" y="2365404"/>
            <a:ext cx="1685522" cy="3707690"/>
            <a:chOff x="9189198" y="2365404"/>
            <a:chExt cx="1685522" cy="3707690"/>
          </a:xfrm>
        </p:grpSpPr>
        <p:sp>
          <p:nvSpPr>
            <p:cNvPr id="101" name="Textruta 100">
              <a:extLst>
                <a:ext uri="{FF2B5EF4-FFF2-40B4-BE49-F238E27FC236}">
                  <a16:creationId xmlns:a16="http://schemas.microsoft.com/office/drawing/2014/main" id="{316E8E00-CDAC-4884-B354-EEC46B99951A}"/>
                </a:ext>
              </a:extLst>
            </p:cNvPr>
            <p:cNvSpPr txBox="1"/>
            <p:nvPr/>
          </p:nvSpPr>
          <p:spPr>
            <a:xfrm>
              <a:off x="9189198" y="5837357"/>
              <a:ext cx="568264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sv-SE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11 juni</a:t>
              </a:r>
              <a:endPara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cxnSp>
          <p:nvCxnSpPr>
            <p:cNvPr id="130" name="Rak 37">
              <a:extLst>
                <a:ext uri="{FF2B5EF4-FFF2-40B4-BE49-F238E27FC236}">
                  <a16:creationId xmlns:a16="http://schemas.microsoft.com/office/drawing/2014/main" id="{AF8B8BAA-B7B7-419D-B159-3760CB7AE576}"/>
                </a:ext>
              </a:extLst>
            </p:cNvPr>
            <p:cNvCxnSpPr>
              <a:cxnSpLocks/>
            </p:cNvCxnSpPr>
            <p:nvPr/>
          </p:nvCxnSpPr>
          <p:spPr>
            <a:xfrm>
              <a:off x="9464878" y="5533137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upp 77" title="Text för milstolpe">
              <a:extLst>
                <a:ext uri="{FF2B5EF4-FFF2-40B4-BE49-F238E27FC236}">
                  <a16:creationId xmlns:a16="http://schemas.microsoft.com/office/drawing/2014/main" id="{B15CF98A-C041-4C54-83E0-D6B1A0165558}"/>
                </a:ext>
              </a:extLst>
            </p:cNvPr>
            <p:cNvGrpSpPr/>
            <p:nvPr/>
          </p:nvGrpSpPr>
          <p:grpSpPr>
            <a:xfrm>
              <a:off x="9231821" y="2365404"/>
              <a:ext cx="1642899" cy="1925565"/>
              <a:chOff x="1841380" y="878306"/>
              <a:chExt cx="1642899" cy="1925565"/>
            </a:xfrm>
          </p:grpSpPr>
          <p:sp>
            <p:nvSpPr>
              <p:cNvPr id="79" name="Textruta 120">
                <a:extLst>
                  <a:ext uri="{FF2B5EF4-FFF2-40B4-BE49-F238E27FC236}">
                    <a16:creationId xmlns:a16="http://schemas.microsoft.com/office/drawing/2014/main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1843548" y="878306"/>
                <a:ext cx="1640731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rtl="0"/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”Varmhållnings-mejl</a:t>
                </a:r>
                <a:r>
                  <a:rPr lang="sv-SE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”+ påminnelse </a:t>
                </a:r>
                <a:br>
                  <a:rPr lang="sv-SE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</a:br>
                <a:r>
                  <a:rPr lang="sv-SE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om </a:t>
                </a: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villkor + </a:t>
                </a:r>
                <a:r>
                  <a:rPr lang="sv-SE" sz="1400" dirty="0">
                    <a:latin typeface="Trebuchet MS" panose="020B0603020202020204" pitchFamily="34" charset="0"/>
                  </a:rPr>
                  <a:t/>
                </a:r>
                <a:br>
                  <a:rPr lang="sv-SE" sz="1400" dirty="0">
                    <a:latin typeface="Trebuchet MS" panose="020B0603020202020204" pitchFamily="34" charset="0"/>
                  </a:rPr>
                </a:br>
                <a:r>
                  <a:rPr lang="sv-SE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webbinarier</a:t>
                </a: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:</a:t>
                </a:r>
                <a:b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</a:b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- </a:t>
                </a:r>
                <a:r>
                  <a:rPr lang="sv-SE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tuition</a:t>
                </a: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 </a:t>
                </a:r>
                <a:r>
                  <a:rPr lang="sv-SE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fees</a:t>
                </a: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 </a:t>
                </a:r>
                <a:b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</a:br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- 16 juli </a:t>
                </a:r>
              </a:p>
            </p:txBody>
          </p:sp>
          <p:sp>
            <p:nvSpPr>
              <p:cNvPr id="80" name="Textruta 121">
                <a:extLst>
                  <a:ext uri="{FF2B5EF4-FFF2-40B4-BE49-F238E27FC236}">
                    <a16:creationId xmlns:a16="http://schemas.microsoft.com/office/drawing/2014/main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1841380" y="2188318"/>
                <a:ext cx="12947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Mejlas ut till internationella studenter från </a:t>
                </a:r>
                <a:r>
                  <a:rPr lang="sv-SE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kommunikationsavd</a:t>
                </a:r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.</a:t>
                </a:r>
              </a:p>
            </p:txBody>
          </p:sp>
        </p:grpSp>
        <p:sp>
          <p:nvSpPr>
            <p:cNvPr id="8" name="Pil: Nedåt 112" title="Milstolpe, hög pil">
              <a:extLst>
                <a:ext uri="{FF2B5EF4-FFF2-40B4-BE49-F238E27FC236}">
                  <a16:creationId xmlns:a16="http://schemas.microsoft.com/office/drawing/2014/main" id="{0914EFE6-05FC-F8DB-48F6-D772B4EA6BAC}"/>
                </a:ext>
              </a:extLst>
            </p:cNvPr>
            <p:cNvSpPr/>
            <p:nvPr/>
          </p:nvSpPr>
          <p:spPr>
            <a:xfrm>
              <a:off x="9244005" y="4334110"/>
              <a:ext cx="470255" cy="114720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sp>
          <p:nvSpPr>
            <p:cNvPr id="10" name="Ellips 9" title="Milstolpe, nummer">
              <a:extLst>
                <a:ext uri="{FF2B5EF4-FFF2-40B4-BE49-F238E27FC236}">
                  <a16:creationId xmlns:a16="http://schemas.microsoft.com/office/drawing/2014/main" id="{2FBCA9E8-326B-FEEB-2D5F-00AFAF0E672B}"/>
                </a:ext>
              </a:extLst>
            </p:cNvPr>
            <p:cNvSpPr/>
            <p:nvPr/>
          </p:nvSpPr>
          <p:spPr>
            <a:xfrm>
              <a:off x="9342063" y="4621363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6</a:t>
              </a: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7132726" y="2879884"/>
            <a:ext cx="1881705" cy="3158679"/>
            <a:chOff x="7355329" y="2879884"/>
            <a:chExt cx="1881705" cy="3158679"/>
          </a:xfrm>
        </p:grpSpPr>
        <p:sp>
          <p:nvSpPr>
            <p:cNvPr id="76" name="Pil: Nedåt 117" title="Milstolpe, pil">
              <a:extLst>
                <a:ext uri="{FF2B5EF4-FFF2-40B4-BE49-F238E27FC236}">
                  <a16:creationId xmlns:a16="http://schemas.microsoft.com/office/drawing/2014/main" id="{EE396D52-2B52-4388-AE30-F4157363CC20}"/>
                </a:ext>
              </a:extLst>
            </p:cNvPr>
            <p:cNvSpPr/>
            <p:nvPr/>
          </p:nvSpPr>
          <p:spPr>
            <a:xfrm>
              <a:off x="7407446" y="4345316"/>
              <a:ext cx="470255" cy="1132969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sp>
          <p:nvSpPr>
            <p:cNvPr id="77" name="Ellips 76" title="Milstolpe, nummer">
              <a:extLst>
                <a:ext uri="{FF2B5EF4-FFF2-40B4-BE49-F238E27FC236}">
                  <a16:creationId xmlns:a16="http://schemas.microsoft.com/office/drawing/2014/main" id="{F22CCCBA-CDC5-467B-9BDA-06FB3DB21606}"/>
                </a:ext>
              </a:extLst>
            </p:cNvPr>
            <p:cNvSpPr/>
            <p:nvPr/>
          </p:nvSpPr>
          <p:spPr>
            <a:xfrm>
              <a:off x="7493417" y="4612125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5</a:t>
              </a:r>
            </a:p>
          </p:txBody>
        </p:sp>
        <p:sp>
          <p:nvSpPr>
            <p:cNvPr id="14" name="Textruta 74">
              <a:extLst>
                <a:ext uri="{FF2B5EF4-FFF2-40B4-BE49-F238E27FC236}">
                  <a16:creationId xmlns:a16="http://schemas.microsoft.com/office/drawing/2014/main" id="{B780747C-1438-1949-700C-5850A440F961}"/>
                </a:ext>
              </a:extLst>
            </p:cNvPr>
            <p:cNvSpPr txBox="1"/>
            <p:nvPr/>
          </p:nvSpPr>
          <p:spPr>
            <a:xfrm>
              <a:off x="7355329" y="5802826"/>
              <a:ext cx="575537" cy="23573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sv-S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/>
                </a:rPr>
                <a:t>11 april</a:t>
              </a:r>
              <a:endPara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</a:endParaRPr>
            </a:p>
          </p:txBody>
        </p:sp>
        <p:cxnSp>
          <p:nvCxnSpPr>
            <p:cNvPr id="19" name="Rak 37">
              <a:extLst>
                <a:ext uri="{FF2B5EF4-FFF2-40B4-BE49-F238E27FC236}">
                  <a16:creationId xmlns:a16="http://schemas.microsoft.com/office/drawing/2014/main" id="{03053A99-D331-1C4F-B0E2-3949282F07FA}"/>
                </a:ext>
              </a:extLst>
            </p:cNvPr>
            <p:cNvCxnSpPr>
              <a:cxnSpLocks/>
            </p:cNvCxnSpPr>
            <p:nvPr/>
          </p:nvCxnSpPr>
          <p:spPr>
            <a:xfrm>
              <a:off x="7640201" y="5542213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ruta 114">
              <a:extLst>
                <a:ext uri="{FF2B5EF4-FFF2-40B4-BE49-F238E27FC236}">
                  <a16:creationId xmlns:a16="http://schemas.microsoft.com/office/drawing/2014/main" id="{F97B1A4E-4160-B4BC-0450-239B4C824FAB}"/>
                </a:ext>
              </a:extLst>
            </p:cNvPr>
            <p:cNvSpPr txBox="1"/>
            <p:nvPr/>
          </p:nvSpPr>
          <p:spPr>
            <a:xfrm>
              <a:off x="7405843" y="2879884"/>
              <a:ext cx="1720605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Antagningsbesked Bachelor</a:t>
              </a:r>
              <a:endPara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3" name="Textruta 115">
              <a:extLst>
                <a:ext uri="{FF2B5EF4-FFF2-40B4-BE49-F238E27FC236}">
                  <a16:creationId xmlns:a16="http://schemas.microsoft.com/office/drawing/2014/main" id="{575AC76A-F47D-146A-02C9-B6EB7F2F27C4}"/>
                </a:ext>
              </a:extLst>
            </p:cNvPr>
            <p:cNvSpPr txBox="1"/>
            <p:nvPr/>
          </p:nvSpPr>
          <p:spPr>
            <a:xfrm>
              <a:off x="7407693" y="3368196"/>
              <a:ext cx="1829341" cy="92333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Via Universityadmissions.se, SLU:s antagning ansvarar för innehållet: länk till välkomst-</a:t>
              </a:r>
              <a:r>
                <a:rPr lang="sv-SE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webbinaret</a:t>
              </a:r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 16 april + länk till </a:t>
              </a:r>
              <a:r>
                <a:rPr lang="sv-SE" sz="1000" dirty="0">
                  <a:latin typeface="Trebuchet MS" panose="020B0603020202020204" pitchFamily="34" charset="0"/>
                </a:rPr>
                <a:t/>
              </a:r>
              <a:br>
                <a:rPr lang="sv-SE" sz="1000" dirty="0">
                  <a:latin typeface="Trebuchet MS" panose="020B0603020202020204" pitchFamily="34" charset="0"/>
                </a:rPr>
              </a:br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New student-sidan på studentwebben.</a:t>
              </a:r>
            </a:p>
          </p:txBody>
        </p:sp>
      </p:grpSp>
      <p:sp>
        <p:nvSpPr>
          <p:cNvPr id="58" name="Pil: Nedåt 117" title="Milstolpe, pil">
            <a:extLst>
              <a:ext uri="{FF2B5EF4-FFF2-40B4-BE49-F238E27FC236}">
                <a16:creationId xmlns:a16="http://schemas.microsoft.com/office/drawing/2014/main" id="{EE396D52-2B52-4388-AE30-F4157363CC20}"/>
              </a:ext>
            </a:extLst>
          </p:cNvPr>
          <p:cNvSpPr/>
          <p:nvPr/>
        </p:nvSpPr>
        <p:spPr>
          <a:xfrm>
            <a:off x="10387706" y="4344829"/>
            <a:ext cx="470255" cy="1132969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Trebuchet MS" panose="020B0603020202020204" pitchFamily="34" charset="0"/>
            </a:endParaRPr>
          </a:p>
        </p:txBody>
      </p:sp>
      <p:sp>
        <p:nvSpPr>
          <p:cNvPr id="50" name="Textruta 100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10339866" y="5802826"/>
            <a:ext cx="568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1 augusti</a:t>
            </a: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51" name="Rak 37">
            <a:extLst>
              <a:ext uri="{FF2B5EF4-FFF2-40B4-BE49-F238E27FC236}">
                <a16:creationId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10618827" y="5519801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ruta 120">
            <a:extLst>
              <a:ext uri="{FF2B5EF4-FFF2-40B4-BE49-F238E27FC236}">
                <a16:creationId xmlns:a16="http://schemas.microsoft.com/office/drawing/2014/main" id="{364C8657-37CD-432B-AD71-7255D32855F5}"/>
              </a:ext>
            </a:extLst>
          </p:cNvPr>
          <p:cNvSpPr txBox="1"/>
          <p:nvPr/>
        </p:nvSpPr>
        <p:spPr>
          <a:xfrm>
            <a:off x="10370427" y="2994385"/>
            <a:ext cx="3520831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Hur villkorligt </a:t>
            </a:r>
            <a:b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antagna uppfyller </a:t>
            </a:r>
            <a:b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villkoren</a:t>
            </a:r>
          </a:p>
        </p:txBody>
      </p:sp>
      <p:sp>
        <p:nvSpPr>
          <p:cNvPr id="54" name="Textruta 121">
            <a:extLst>
              <a:ext uri="{FF2B5EF4-FFF2-40B4-BE49-F238E27FC236}">
                <a16:creationId xmlns:a16="http://schemas.microsoft.com/office/drawing/2014/main" id="{5D435BCF-D2D6-4341-809F-90860DEAC612}"/>
              </a:ext>
            </a:extLst>
          </p:cNvPr>
          <p:cNvSpPr txBox="1"/>
          <p:nvPr/>
        </p:nvSpPr>
        <p:spPr>
          <a:xfrm>
            <a:off x="10371517" y="3675416"/>
            <a:ext cx="129478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SLU:s antagning skickar ut ett extra infomejl till villkorligt antagna.</a:t>
            </a:r>
          </a:p>
        </p:txBody>
      </p:sp>
      <p:sp>
        <p:nvSpPr>
          <p:cNvPr id="56" name="Ellips 55" title="Milstolpe, nummer">
            <a:extLst>
              <a:ext uri="{FF2B5EF4-FFF2-40B4-BE49-F238E27FC236}">
                <a16:creationId xmlns:a16="http://schemas.microsoft.com/office/drawing/2014/main" id="{2FBCA9E8-326B-FEEB-2D5F-00AFAF0E672B}"/>
              </a:ext>
            </a:extLst>
          </p:cNvPr>
          <p:cNvSpPr/>
          <p:nvPr/>
        </p:nvSpPr>
        <p:spPr>
          <a:xfrm>
            <a:off x="10470345" y="4628257"/>
            <a:ext cx="296963" cy="29696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0254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kopplingspil 3">
            <a:extLst>
              <a:ext uri="{FF2B5EF4-FFF2-40B4-BE49-F238E27FC236}">
                <a16:creationId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513427" y="5602538"/>
            <a:ext cx="11007737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29">
            <a:extLst>
              <a:ext uri="{FF2B5EF4-FFF2-40B4-BE49-F238E27FC236}">
                <a16:creationId xmlns:a16="http://schemas.microsoft.com/office/drawing/2014/main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3742540" y="5519803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 title="Tidslinje, text">
            <a:extLst>
              <a:ext uri="{FF2B5EF4-FFF2-40B4-BE49-F238E27FC236}">
                <a16:creationId xmlns:a16="http://schemas.microsoft.com/office/drawing/2014/main" id="{8C25915F-0EC0-4154-8B06-E2B081847707}"/>
              </a:ext>
            </a:extLst>
          </p:cNvPr>
          <p:cNvGrpSpPr/>
          <p:nvPr/>
        </p:nvGrpSpPr>
        <p:grpSpPr>
          <a:xfrm>
            <a:off x="3293393" y="5806548"/>
            <a:ext cx="5008157" cy="477683"/>
            <a:chOff x="618329" y="5806549"/>
            <a:chExt cx="5008157" cy="477683"/>
          </a:xfrm>
        </p:grpSpPr>
        <p:sp>
          <p:nvSpPr>
            <p:cNvPr id="72" name="Textruta 71">
              <a:extLst>
                <a:ext uri="{FF2B5EF4-FFF2-40B4-BE49-F238E27FC236}">
                  <a16:creationId xmlns:a16="http://schemas.microsoft.com/office/drawing/2014/main" id="{4E8CE979-A9B5-418A-BC22-CF6E42776816}"/>
                </a:ext>
              </a:extLst>
            </p:cNvPr>
            <p:cNvSpPr txBox="1"/>
            <p:nvPr/>
          </p:nvSpPr>
          <p:spPr>
            <a:xfrm>
              <a:off x="618329" y="5806549"/>
              <a:ext cx="919981" cy="23573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 rtl="0"/>
              <a:r>
                <a:rPr lang="sv-SE" sz="1000" b="1" dirty="0">
                  <a:latin typeface="Trebuchet MS"/>
                </a:rPr>
                <a:t>11 juli</a:t>
              </a:r>
            </a:p>
          </p:txBody>
        </p:sp>
        <p:sp>
          <p:nvSpPr>
            <p:cNvPr id="73" name="Textruta 72">
              <a:extLst>
                <a:ext uri="{FF2B5EF4-FFF2-40B4-BE49-F238E27FC236}">
                  <a16:creationId xmlns:a16="http://schemas.microsoft.com/office/drawing/2014/main" id="{6DF41A29-164B-42EC-9F68-19D2E3AEC527}"/>
                </a:ext>
              </a:extLst>
            </p:cNvPr>
            <p:cNvSpPr txBox="1"/>
            <p:nvPr/>
          </p:nvSpPr>
          <p:spPr>
            <a:xfrm>
              <a:off x="2861904" y="5824652"/>
              <a:ext cx="407956" cy="23573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 rtl="0"/>
              <a:r>
                <a:rPr lang="sv-S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/>
                </a:rPr>
                <a:t>25 juli</a:t>
              </a:r>
              <a:endPara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</a:endParaRPr>
            </a:p>
          </p:txBody>
        </p:sp>
        <p:sp>
          <p:nvSpPr>
            <p:cNvPr id="74" name="Textruta 73">
              <a:extLst>
                <a:ext uri="{FF2B5EF4-FFF2-40B4-BE49-F238E27FC236}">
                  <a16:creationId xmlns:a16="http://schemas.microsoft.com/office/drawing/2014/main" id="{7162BA43-FD37-4686-8437-28F117A90A25}"/>
                </a:ext>
              </a:extLst>
            </p:cNvPr>
            <p:cNvSpPr txBox="1"/>
            <p:nvPr/>
          </p:nvSpPr>
          <p:spPr>
            <a:xfrm>
              <a:off x="4874062" y="5816185"/>
              <a:ext cx="752424" cy="4680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sv-S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Efter urval 2 i augusti</a:t>
              </a:r>
              <a:endPara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1" name="Bildrubrik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22" y="1027438"/>
            <a:ext cx="11340000" cy="540000"/>
          </a:xfrm>
        </p:spPr>
        <p:txBody>
          <a:bodyPr rtlCol="0">
            <a:noAutofit/>
          </a:bodyPr>
          <a:lstStyle/>
          <a:p>
            <a:r>
              <a:rPr lang="sv-SE" dirty="0"/>
              <a:t>Tidslinje för utskick till internationella avgiftsbefriade* studenter som har ansökt i Second </a:t>
            </a:r>
            <a:r>
              <a:rPr lang="sv-SE" dirty="0" err="1"/>
              <a:t>Admission</a:t>
            </a:r>
            <a:r>
              <a:rPr lang="sv-SE" dirty="0"/>
              <a:t> Round</a:t>
            </a:r>
            <a:br>
              <a:rPr lang="sv-SE" dirty="0"/>
            </a:br>
            <a:r>
              <a:rPr lang="sv-SE" sz="1100" dirty="0"/>
              <a:t>*(medborgare i EU/EES samt Schweiz)</a:t>
            </a:r>
          </a:p>
        </p:txBody>
      </p:sp>
      <p:grpSp>
        <p:nvGrpSpPr>
          <p:cNvPr id="17" name="Milstolpe 2" title="Milstolpe 2">
            <a:extLst>
              <a:ext uri="{FF2B5EF4-FFF2-40B4-BE49-F238E27FC236}">
                <a16:creationId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>
            <a:off x="5483241" y="2886940"/>
            <a:ext cx="1829341" cy="2592016"/>
            <a:chOff x="1479740" y="2847556"/>
            <a:chExt cx="1829341" cy="2592016"/>
          </a:xfrm>
        </p:grpSpPr>
        <p:sp>
          <p:nvSpPr>
            <p:cNvPr id="113" name="Pil: Nedåt 112" title="Milstolpe, hög pil">
              <a:extLst>
                <a:ext uri="{FF2B5EF4-FFF2-40B4-BE49-F238E27FC236}">
                  <a16:creationId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0" y="4264292"/>
              <a:ext cx="470255" cy="117528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sp>
          <p:nvSpPr>
            <p:cNvPr id="114" name="Ellips 113" title="Milstolpe, nummer">
              <a:extLst>
                <a:ext uri="{FF2B5EF4-FFF2-40B4-BE49-F238E27FC236}">
                  <a16:creationId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>
              <a:off x="1566385" y="4594926"/>
              <a:ext cx="296963" cy="2801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3</a:t>
              </a:r>
            </a:p>
          </p:txBody>
        </p:sp>
        <p:grpSp>
          <p:nvGrpSpPr>
            <p:cNvPr id="6" name="Grupp 5" title="Text för milstolpe">
              <a:extLst>
                <a:ext uri="{FF2B5EF4-FFF2-40B4-BE49-F238E27FC236}">
                  <a16:creationId xmlns:a16="http://schemas.microsoft.com/office/drawing/2014/main" id="{907C4BC5-522C-48D3-A999-219DE8E9EC39}"/>
                </a:ext>
              </a:extLst>
            </p:cNvPr>
            <p:cNvGrpSpPr/>
            <p:nvPr/>
          </p:nvGrpSpPr>
          <p:grpSpPr>
            <a:xfrm>
              <a:off x="1479740" y="2847556"/>
              <a:ext cx="1829341" cy="1536297"/>
              <a:chOff x="2110555" y="3834849"/>
              <a:chExt cx="1829341" cy="1536297"/>
            </a:xfrm>
          </p:grpSpPr>
          <p:sp>
            <p:nvSpPr>
              <p:cNvPr id="115" name="Textruta 114">
                <a:extLst>
                  <a:ext uri="{FF2B5EF4-FFF2-40B4-BE49-F238E27FC236}">
                    <a16:creationId xmlns:a16="http://schemas.microsoft.com/office/drawing/2014/main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10555" y="3834849"/>
                <a:ext cx="12947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Antagnings-besked 2</a:t>
                </a:r>
              </a:p>
            </p:txBody>
          </p:sp>
          <p:sp>
            <p:nvSpPr>
              <p:cNvPr id="116" name="Textruta 115">
                <a:extLst>
                  <a:ext uri="{FF2B5EF4-FFF2-40B4-BE49-F238E27FC236}">
                    <a16:creationId xmlns:a16="http://schemas.microsoft.com/office/drawing/2014/main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10555" y="4293928"/>
                <a:ext cx="1829341" cy="107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Via Universityadmissions.se, SLU:s antagning ansvarar för innehållet:  Inget svar krävs på antagningsbesked 2 + länk till New student-sidan på studentwebben.</a:t>
                </a:r>
              </a:p>
              <a:p>
                <a:pPr rtl="0"/>
                <a:endPara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16" name="Milstolpe 1" title="Milstolpe 1">
            <a:extLst>
              <a:ext uri="{FF2B5EF4-FFF2-40B4-BE49-F238E27FC236}">
                <a16:creationId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3514565" y="2879835"/>
            <a:ext cx="1739108" cy="2598601"/>
            <a:chOff x="832348" y="2840972"/>
            <a:chExt cx="1739108" cy="2598601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270656"/>
              <a:ext cx="470255" cy="1168917"/>
              <a:chOff x="832348" y="4270656"/>
              <a:chExt cx="470255" cy="1168917"/>
            </a:xfrm>
          </p:grpSpPr>
          <p:sp>
            <p:nvSpPr>
              <p:cNvPr id="2" name="Pil: Nedåt 1" title="Milstolpe, pil">
                <a:extLst>
                  <a:ext uri="{FF2B5EF4-FFF2-40B4-BE49-F238E27FC236}">
                    <a16:creationId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270656"/>
                <a:ext cx="470255" cy="1168917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" name="Ellips 2" title="Milstolpe, nummer">
                <a:extLst>
                  <a:ext uri="{FF2B5EF4-FFF2-40B4-BE49-F238E27FC236}">
                    <a16:creationId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918319" y="4573412"/>
                <a:ext cx="296963" cy="2969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2</a:t>
                </a:r>
              </a:p>
            </p:txBody>
          </p:sp>
        </p:grpSp>
        <p:grpSp>
          <p:nvGrpSpPr>
            <p:cNvPr id="5" name="Grupp 4" title="Text för milstolpe">
              <a:extLst>
                <a:ext uri="{FF2B5EF4-FFF2-40B4-BE49-F238E27FC236}">
                  <a16:creationId xmlns:a16="http://schemas.microsoft.com/office/drawing/2014/main" id="{115A178B-57C4-4B9D-B684-21A92431913E}"/>
                </a:ext>
              </a:extLst>
            </p:cNvPr>
            <p:cNvGrpSpPr/>
            <p:nvPr/>
          </p:nvGrpSpPr>
          <p:grpSpPr>
            <a:xfrm>
              <a:off x="832348" y="2840972"/>
              <a:ext cx="1739108" cy="1395585"/>
              <a:chOff x="1510891" y="2960536"/>
              <a:chExt cx="1739108" cy="1395585"/>
            </a:xfrm>
          </p:grpSpPr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510891" y="3432791"/>
                <a:ext cx="1739108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Via Universityadmissions.se, SLU:s antagning ansvarar för innehållet: länk till välkomst-</a:t>
                </a:r>
                <a:r>
                  <a:rPr lang="sv-SE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webbinaret</a:t>
                </a:r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 16 juli + länk till New student-sidan på studentwebben.</a:t>
                </a:r>
              </a:p>
            </p:txBody>
          </p:sp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510891" y="2960536"/>
                <a:ext cx="12947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Antagnings-besked 1</a:t>
                </a:r>
              </a:p>
            </p:txBody>
          </p:sp>
        </p:grpSp>
      </p:grpSp>
      <p:grpSp>
        <p:nvGrpSpPr>
          <p:cNvPr id="18" name="Milstolpe 3" title="Milstolpe 3">
            <a:extLst>
              <a:ext uri="{FF2B5EF4-FFF2-40B4-BE49-F238E27FC236}">
                <a16:creationId xmlns:a16="http://schemas.microsoft.com/office/drawing/2014/main" id="{54A9CB8B-6D23-4808-9650-DEF00BE9E44A}"/>
              </a:ext>
            </a:extLst>
          </p:cNvPr>
          <p:cNvGrpSpPr/>
          <p:nvPr/>
        </p:nvGrpSpPr>
        <p:grpSpPr>
          <a:xfrm>
            <a:off x="7662098" y="3180649"/>
            <a:ext cx="1918027" cy="2303853"/>
            <a:chOff x="3412165" y="3135719"/>
            <a:chExt cx="1918027" cy="2303853"/>
          </a:xfrm>
        </p:grpSpPr>
        <p:sp>
          <p:nvSpPr>
            <p:cNvPr id="118" name="Pil: Nedåt 117" title="Milstolpe, pil">
              <a:extLst>
                <a:ext uri="{FF2B5EF4-FFF2-40B4-BE49-F238E27FC236}">
                  <a16:creationId xmlns:a16="http://schemas.microsoft.com/office/drawing/2014/main" id="{EE396D52-2B52-4388-AE30-F4157363CC20}"/>
                </a:ext>
              </a:extLst>
            </p:cNvPr>
            <p:cNvSpPr/>
            <p:nvPr/>
          </p:nvSpPr>
          <p:spPr>
            <a:xfrm>
              <a:off x="3422591" y="4258745"/>
              <a:ext cx="470255" cy="1180827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sp>
          <p:nvSpPr>
            <p:cNvPr id="119" name="Ellips 118" title="Milstolpe, nummer">
              <a:extLst>
                <a:ext uri="{FF2B5EF4-FFF2-40B4-BE49-F238E27FC236}">
                  <a16:creationId xmlns:a16="http://schemas.microsoft.com/office/drawing/2014/main" id="{F22CCCBA-CDC5-467B-9BDA-06FB3DB21606}"/>
                </a:ext>
              </a:extLst>
            </p:cNvPr>
            <p:cNvSpPr/>
            <p:nvPr/>
          </p:nvSpPr>
          <p:spPr>
            <a:xfrm>
              <a:off x="3508562" y="4573412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4</a:t>
              </a:r>
            </a:p>
          </p:txBody>
        </p:sp>
        <p:grpSp>
          <p:nvGrpSpPr>
            <p:cNvPr id="120" name="Grupp 119" title="Text för milstolpe">
              <a:extLst>
                <a:ext uri="{FF2B5EF4-FFF2-40B4-BE49-F238E27FC236}">
                  <a16:creationId xmlns:a16="http://schemas.microsoft.com/office/drawing/2014/main" id="{B15CF98A-C041-4C54-83E0-D6B1A0165558}"/>
                </a:ext>
              </a:extLst>
            </p:cNvPr>
            <p:cNvGrpSpPr/>
            <p:nvPr/>
          </p:nvGrpSpPr>
          <p:grpSpPr>
            <a:xfrm>
              <a:off x="3412165" y="3135719"/>
              <a:ext cx="1918027" cy="1092431"/>
              <a:chOff x="2072726" y="1676128"/>
              <a:chExt cx="1918027" cy="1092431"/>
            </a:xfrm>
          </p:grpSpPr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2072726" y="1676128"/>
                <a:ext cx="191802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Hur villkorligt antagna uppfyller villkor</a:t>
                </a:r>
              </a:p>
            </p:txBody>
          </p:sp>
          <p:sp>
            <p:nvSpPr>
              <p:cNvPr id="122" name="Textruta 121">
                <a:extLst>
                  <a:ext uri="{FF2B5EF4-FFF2-40B4-BE49-F238E27FC236}">
                    <a16:creationId xmlns:a16="http://schemas.microsoft.com/office/drawing/2014/main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2072726" y="2153006"/>
                <a:ext cx="12947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SLU:s antagning skickar ut ett extra infomejl till villkorligt antagna.</a:t>
                </a:r>
              </a:p>
            </p:txBody>
          </p:sp>
        </p:grpSp>
      </p:grpSp>
      <p:cxnSp>
        <p:nvCxnSpPr>
          <p:cNvPr id="131" name="Rak 37">
            <a:extLst>
              <a:ext uri="{FF2B5EF4-FFF2-40B4-BE49-F238E27FC236}">
                <a16:creationId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7925338" y="5529438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k 37">
            <a:extLst>
              <a:ext uri="{FF2B5EF4-FFF2-40B4-BE49-F238E27FC236}">
                <a16:creationId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5723529" y="5529438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latshållare för innehåll 5"/>
          <p:cNvPicPr>
            <a:picLocks noChangeAspect="1"/>
          </p:cNvPicPr>
          <p:nvPr/>
        </p:nvPicPr>
        <p:blipFill rotWithShape="1">
          <a:blip r:embed="rId2"/>
          <a:srcRect l="12215" t="20416" r="85633" b="71281"/>
          <a:stretch/>
        </p:blipFill>
        <p:spPr>
          <a:xfrm>
            <a:off x="357494" y="245605"/>
            <a:ext cx="497794" cy="640139"/>
          </a:xfrm>
          <a:prstGeom prst="rect">
            <a:avLst/>
          </a:prstGeom>
        </p:spPr>
      </p:pic>
      <p:sp>
        <p:nvSpPr>
          <p:cNvPr id="40" name="Textruta 100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930956" y="5804567"/>
            <a:ext cx="568264" cy="2685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11 juni</a:t>
            </a: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1" name="Rak 37">
            <a:extLst>
              <a:ext uri="{FF2B5EF4-FFF2-40B4-BE49-F238E27FC236}">
                <a16:creationId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1206635" y="5508294"/>
            <a:ext cx="0" cy="188488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p 41" title="Text för milstolpe">
            <a:extLst>
              <a:ext uri="{FF2B5EF4-FFF2-40B4-BE49-F238E27FC236}">
                <a16:creationId xmlns:a16="http://schemas.microsoft.com/office/drawing/2014/main" id="{B15CF98A-C041-4C54-83E0-D6B1A0165558}"/>
              </a:ext>
            </a:extLst>
          </p:cNvPr>
          <p:cNvGrpSpPr/>
          <p:nvPr/>
        </p:nvGrpSpPr>
        <p:grpSpPr>
          <a:xfrm>
            <a:off x="970327" y="2550515"/>
            <a:ext cx="2865582" cy="1799077"/>
            <a:chOff x="-7931968" y="1410854"/>
            <a:chExt cx="2865582" cy="1579387"/>
          </a:xfrm>
        </p:grpSpPr>
        <p:sp>
          <p:nvSpPr>
            <p:cNvPr id="43" name="Textruta 120">
              <a:extLst>
                <a:ext uri="{FF2B5EF4-FFF2-40B4-BE49-F238E27FC236}">
                  <a16:creationId xmlns:a16="http://schemas.microsoft.com/office/drawing/2014/main" id="{364C8657-37CD-432B-AD71-7255D32855F5}"/>
                </a:ext>
              </a:extLst>
            </p:cNvPr>
            <p:cNvSpPr txBox="1"/>
            <p:nvPr/>
          </p:nvSpPr>
          <p:spPr>
            <a:xfrm>
              <a:off x="-7931968" y="1410854"/>
              <a:ext cx="2865582" cy="94567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rtl="0"/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”Varmhållnings-mejl”+</a:t>
              </a:r>
              <a:b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</a:br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påminnelse om villkor + </a:t>
              </a:r>
              <a:r>
                <a:rPr lang="sv-SE" sz="1400" dirty="0">
                  <a:latin typeface="Trebuchet MS" panose="020B0603020202020204" pitchFamily="34" charset="0"/>
                </a:rPr>
                <a:t/>
              </a:r>
              <a:br>
                <a:rPr lang="sv-SE" sz="1400" dirty="0">
                  <a:latin typeface="Trebuchet MS" panose="020B0603020202020204" pitchFamily="34" charset="0"/>
                </a:rPr>
              </a:br>
              <a:r>
                <a:rPr lang="sv-SE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webbinarier</a:t>
              </a:r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:</a:t>
              </a:r>
            </a:p>
            <a:p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- </a:t>
              </a:r>
              <a:r>
                <a:rPr lang="sv-SE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Tuition</a:t>
              </a:r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 </a:t>
              </a:r>
              <a:r>
                <a:rPr lang="sv-SE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fees</a:t>
              </a:r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 </a:t>
              </a:r>
              <a:b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</a:br>
              <a:r>
                <a:rPr lang="sv-S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/>
                </a:rPr>
                <a:t>- 16 juli </a:t>
              </a:r>
            </a:p>
          </p:txBody>
        </p:sp>
        <p:sp>
          <p:nvSpPr>
            <p:cNvPr id="44" name="Textruta 121">
              <a:extLst>
                <a:ext uri="{FF2B5EF4-FFF2-40B4-BE49-F238E27FC236}">
                  <a16:creationId xmlns:a16="http://schemas.microsoft.com/office/drawing/2014/main" id="{5D435BCF-D2D6-4341-809F-90860DEAC612}"/>
                </a:ext>
              </a:extLst>
            </p:cNvPr>
            <p:cNvSpPr txBox="1"/>
            <p:nvPr/>
          </p:nvSpPr>
          <p:spPr>
            <a:xfrm>
              <a:off x="-7920563" y="2374688"/>
              <a:ext cx="1294782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Mejlas ut till internationella studenter från </a:t>
              </a:r>
              <a:r>
                <a:rPr lang="sv-SE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kommunikationsavd</a:t>
              </a:r>
              <a:r>
                <a:rPr lang="sv-SE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.</a:t>
              </a:r>
            </a:p>
          </p:txBody>
        </p:sp>
      </p:grpSp>
      <p:sp>
        <p:nvSpPr>
          <p:cNvPr id="49" name="Pil: Nedåt 112" title="Milstolpe, hög pil">
            <a:extLst>
              <a:ext uri="{FF2B5EF4-FFF2-40B4-BE49-F238E27FC236}">
                <a16:creationId xmlns:a16="http://schemas.microsoft.com/office/drawing/2014/main" id="{64FA0107-4988-4579-A5AC-40B595D901B9}"/>
              </a:ext>
            </a:extLst>
          </p:cNvPr>
          <p:cNvSpPr/>
          <p:nvPr/>
        </p:nvSpPr>
        <p:spPr>
          <a:xfrm>
            <a:off x="981732" y="4309845"/>
            <a:ext cx="470255" cy="1148186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>
              <a:latin typeface="Trebuchet MS" panose="020B0603020202020204" pitchFamily="34" charset="0"/>
            </a:endParaRPr>
          </a:p>
        </p:txBody>
      </p:sp>
      <p:sp>
        <p:nvSpPr>
          <p:cNvPr id="50" name="Ellips 49" title="Milstolpe, nummer">
            <a:extLst>
              <a:ext uri="{FF2B5EF4-FFF2-40B4-BE49-F238E27FC236}">
                <a16:creationId xmlns:a16="http://schemas.microsoft.com/office/drawing/2014/main" id="{1A9A1384-BB26-4C08-8F02-CABB6507B872}"/>
              </a:ext>
            </a:extLst>
          </p:cNvPr>
          <p:cNvSpPr/>
          <p:nvPr/>
        </p:nvSpPr>
        <p:spPr>
          <a:xfrm>
            <a:off x="1058154" y="4627746"/>
            <a:ext cx="296963" cy="28016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264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rubrik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676" y="1009579"/>
            <a:ext cx="11340000" cy="540000"/>
          </a:xfrm>
        </p:spPr>
        <p:txBody>
          <a:bodyPr rtlCol="0">
            <a:noAutofit/>
          </a:bodyPr>
          <a:lstStyle/>
          <a:p>
            <a:r>
              <a:rPr lang="sv-SE" dirty="0"/>
              <a:t>Tidslinje för utskick till nationella studenter</a:t>
            </a:r>
          </a:p>
        </p:txBody>
      </p:sp>
      <p:cxnSp>
        <p:nvCxnSpPr>
          <p:cNvPr id="4" name="Rak kopplingspil 3">
            <a:extLst>
              <a:ext uri="{FF2B5EF4-FFF2-40B4-BE49-F238E27FC236}">
                <a16:creationId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523460" y="6040320"/>
            <a:ext cx="1133193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 25"/>
          <p:cNvGrpSpPr/>
          <p:nvPr/>
        </p:nvGrpSpPr>
        <p:grpSpPr>
          <a:xfrm>
            <a:off x="1380637" y="3540989"/>
            <a:ext cx="2011407" cy="2929558"/>
            <a:chOff x="307669" y="3558030"/>
            <a:chExt cx="2011407" cy="2929558"/>
          </a:xfrm>
        </p:grpSpPr>
        <p:grpSp>
          <p:nvGrpSpPr>
            <p:cNvPr id="25" name="Grupp 24"/>
            <p:cNvGrpSpPr/>
            <p:nvPr/>
          </p:nvGrpSpPr>
          <p:grpSpPr>
            <a:xfrm>
              <a:off x="307669" y="5971778"/>
              <a:ext cx="947076" cy="515810"/>
              <a:chOff x="307669" y="5971778"/>
              <a:chExt cx="947076" cy="515810"/>
            </a:xfrm>
          </p:grpSpPr>
          <p:cxnSp>
            <p:nvCxnSpPr>
              <p:cNvPr id="30" name="Rak 29">
                <a:extLst>
                  <a:ext uri="{FF2B5EF4-FFF2-40B4-BE49-F238E27FC236}">
                    <a16:creationId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5558" y="5971778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4E8CE979-A9B5-418A-BC22-CF6E42776816}"/>
                  </a:ext>
                </a:extLst>
              </p:cNvPr>
              <p:cNvSpPr txBox="1"/>
              <p:nvPr/>
            </p:nvSpPr>
            <p:spPr>
              <a:xfrm>
                <a:off x="307669" y="6251851"/>
                <a:ext cx="94707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 rtl="0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/>
                  </a:rPr>
                  <a:t>11 juli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/>
                </a:endParaRPr>
              </a:p>
            </p:txBody>
          </p:sp>
        </p:grpSp>
        <p:grpSp>
          <p:nvGrpSpPr>
            <p:cNvPr id="16" name="Milstolpe 1" title="Milstolpe 1">
              <a:extLst>
                <a:ext uri="{FF2B5EF4-FFF2-40B4-BE49-F238E27FC236}">
                  <a16:creationId xmlns:a16="http://schemas.microsoft.com/office/drawing/2014/main" id="{5986526B-4004-4437-80A5-731803EA26FF}"/>
                </a:ext>
              </a:extLst>
            </p:cNvPr>
            <p:cNvGrpSpPr/>
            <p:nvPr/>
          </p:nvGrpSpPr>
          <p:grpSpPr>
            <a:xfrm>
              <a:off x="506226" y="3558030"/>
              <a:ext cx="1812850" cy="2319571"/>
              <a:chOff x="820007" y="3120001"/>
              <a:chExt cx="1812850" cy="2319571"/>
            </a:xfrm>
          </p:grpSpPr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16F8FB82-C19A-4CC1-B5D0-96B0BA5F3060}"/>
                  </a:ext>
                </a:extLst>
              </p:cNvPr>
              <p:cNvGrpSpPr/>
              <p:nvPr/>
            </p:nvGrpSpPr>
            <p:grpSpPr>
              <a:xfrm>
                <a:off x="832348" y="4391086"/>
                <a:ext cx="470255" cy="1048486"/>
                <a:chOff x="832348" y="4391086"/>
                <a:chExt cx="470255" cy="1048486"/>
              </a:xfrm>
            </p:grpSpPr>
            <p:sp>
              <p:nvSpPr>
                <p:cNvPr id="2" name="Pil: Nedåt 1" title="Milstolpe, pil">
                  <a:extLst>
                    <a:ext uri="{FF2B5EF4-FFF2-40B4-BE49-F238E27FC236}">
                      <a16:creationId xmlns:a16="http://schemas.microsoft.com/office/drawing/2014/main" id="{EF2BC525-2854-422B-845A-7B95FE2796BD}"/>
                    </a:ext>
                  </a:extLst>
                </p:cNvPr>
                <p:cNvSpPr/>
                <p:nvPr/>
              </p:nvSpPr>
              <p:spPr>
                <a:xfrm>
                  <a:off x="832348" y="4391086"/>
                  <a:ext cx="470255" cy="1048486"/>
                </a:xfrm>
                <a:prstGeom prst="downArrow">
                  <a:avLst>
                    <a:gd name="adj1" fmla="val 100000"/>
                    <a:gd name="adj2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" name="Ellips 2" title="Milstolpe, nummer">
                  <a:extLst>
                    <a:ext uri="{FF2B5EF4-FFF2-40B4-BE49-F238E27FC236}">
                      <a16:creationId xmlns:a16="http://schemas.microsoft.com/office/drawing/2014/main" id="{48C9F9AC-FF55-4E72-9915-ACA228CA757C}"/>
                    </a:ext>
                  </a:extLst>
                </p:cNvPr>
                <p:cNvSpPr/>
                <p:nvPr/>
              </p:nvSpPr>
              <p:spPr>
                <a:xfrm>
                  <a:off x="918319" y="4573412"/>
                  <a:ext cx="296963" cy="2969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254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 rtl="0"/>
                  <a:r>
                    <a:rPr lang="sv-SE" sz="10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anose="020B0603020202020204" pitchFamily="34" charset="0"/>
                    </a:rPr>
                    <a:t>2</a:t>
                  </a:r>
                  <a:endPara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5" name="Grupp 4" title="Text för milstolpe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820007" y="3120001"/>
                <a:ext cx="1812850" cy="1185502"/>
                <a:chOff x="1498550" y="3239565"/>
                <a:chExt cx="1812850" cy="1185502"/>
              </a:xfrm>
            </p:grpSpPr>
            <p:sp>
              <p:nvSpPr>
                <p:cNvPr id="60" name="Textruta 59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507167" y="3239565"/>
                  <a:ext cx="1634707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Antagningsbesked 1</a:t>
                  </a:r>
                </a:p>
              </p:txBody>
            </p:sp>
            <p:sp>
              <p:nvSpPr>
                <p:cNvPr id="61" name="Textruta 60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98550" y="3501737"/>
                  <a:ext cx="1812850" cy="9233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Via</a:t>
                  </a:r>
                  <a:r>
                    <a:rPr lang="sv-SE" sz="1000" dirty="0">
                      <a:solidFill>
                        <a:srgbClr val="FF0000"/>
                      </a:solidFill>
                      <a:latin typeface="Trebuchet MS"/>
                    </a:rPr>
                    <a:t> </a:t>
                  </a:r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Antagning.se men SLU:s antagning ansvarar för innehållet: länk till Ny student-sidan på studentwebben + länk till </a:t>
                  </a:r>
                  <a:r>
                    <a:rPr lang="sv-SE" sz="10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välkomstwebbinariet</a:t>
                  </a:r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 17 juli. Sista svarsdag: 19 juli.</a:t>
                  </a:r>
                </a:p>
              </p:txBody>
            </p:sp>
          </p:grpSp>
        </p:grpSp>
      </p:grpSp>
      <p:grpSp>
        <p:nvGrpSpPr>
          <p:cNvPr id="32" name="Grupp 31"/>
          <p:cNvGrpSpPr/>
          <p:nvPr/>
        </p:nvGrpSpPr>
        <p:grpSpPr>
          <a:xfrm>
            <a:off x="6947947" y="2284975"/>
            <a:ext cx="2108713" cy="4201890"/>
            <a:chOff x="5877221" y="2271711"/>
            <a:chExt cx="2108713" cy="4201890"/>
          </a:xfrm>
        </p:grpSpPr>
        <p:sp>
          <p:nvSpPr>
            <p:cNvPr id="99" name="Pil: Nedåt 112" title="Milstolpe, hög pil">
              <a:extLst>
                <a:ext uri="{FF2B5EF4-FFF2-40B4-BE49-F238E27FC236}">
                  <a16:creationId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6078916" y="3159243"/>
              <a:ext cx="470255" cy="2705244"/>
            </a:xfrm>
            <a:prstGeom prst="downArrow">
              <a:avLst>
                <a:gd name="adj1" fmla="val 100000"/>
                <a:gd name="adj2" fmla="val 50000"/>
              </a:avLst>
            </a:prstGeom>
            <a:gradFill>
              <a:gsLst>
                <a:gs pos="7000">
                  <a:schemeClr val="accent1"/>
                </a:gs>
                <a:gs pos="70000">
                  <a:srgbClr val="43C8F8">
                    <a:alpha val="20000"/>
                  </a:srgbClr>
                </a:gs>
                <a:gs pos="100000">
                  <a:schemeClr val="accent1"/>
                </a:gs>
                <a:gs pos="100000">
                  <a:srgbClr val="9AE4FF"/>
                </a:gs>
                <a:gs pos="17000">
                  <a:schemeClr val="accent1">
                    <a:lumMod val="30000"/>
                    <a:lumOff val="70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grpSp>
          <p:nvGrpSpPr>
            <p:cNvPr id="17" name="Milstolpe 2" title="Milstolpe 2">
              <a:extLst>
                <a:ext uri="{FF2B5EF4-FFF2-40B4-BE49-F238E27FC236}">
                  <a16:creationId xmlns:a16="http://schemas.microsoft.com/office/drawing/2014/main" id="{2AEC5DB5-2EFC-41F3-8029-7EE36BB08AF9}"/>
                </a:ext>
              </a:extLst>
            </p:cNvPr>
            <p:cNvGrpSpPr/>
            <p:nvPr/>
          </p:nvGrpSpPr>
          <p:grpSpPr>
            <a:xfrm>
              <a:off x="6067225" y="2271711"/>
              <a:ext cx="1918709" cy="3007163"/>
              <a:chOff x="1388388" y="1751137"/>
              <a:chExt cx="1918709" cy="3007163"/>
            </a:xfrm>
          </p:grpSpPr>
          <p:sp>
            <p:nvSpPr>
              <p:cNvPr id="114" name="Ellips 113" title="Milstolpe, nummer">
                <a:extLst>
                  <a:ext uri="{FF2B5EF4-FFF2-40B4-BE49-F238E27FC236}">
                    <a16:creationId xmlns:a16="http://schemas.microsoft.com/office/drawing/2014/main" id="{1A9A1384-BB26-4C08-8F02-CABB6507B872}"/>
                  </a:ext>
                </a:extLst>
              </p:cNvPr>
              <p:cNvSpPr/>
              <p:nvPr/>
            </p:nvSpPr>
            <p:spPr>
              <a:xfrm>
                <a:off x="1496602" y="4478138"/>
                <a:ext cx="296963" cy="2801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grpSp>
            <p:nvGrpSpPr>
              <p:cNvPr id="6" name="Grupp 5" title="Text för milstolpe">
                <a:extLst>
                  <a:ext uri="{FF2B5EF4-FFF2-40B4-BE49-F238E27FC236}">
                    <a16:creationId xmlns:a16="http://schemas.microsoft.com/office/drawing/2014/main" id="{907C4BC5-522C-48D3-A999-219DE8E9EC39}"/>
                  </a:ext>
                </a:extLst>
              </p:cNvPr>
              <p:cNvGrpSpPr/>
              <p:nvPr/>
            </p:nvGrpSpPr>
            <p:grpSpPr>
              <a:xfrm>
                <a:off x="1388388" y="1751137"/>
                <a:ext cx="1918709" cy="1027662"/>
                <a:chOff x="2019203" y="2738430"/>
                <a:chExt cx="1918709" cy="1027662"/>
              </a:xfrm>
            </p:grpSpPr>
            <p:sp>
              <p:nvSpPr>
                <p:cNvPr id="115" name="Textruta 114">
                  <a:extLst>
                    <a:ext uri="{FF2B5EF4-FFF2-40B4-BE49-F238E27FC236}">
                      <a16:creationId xmlns:a16="http://schemas.microsoft.com/office/drawing/2014/main" id="{0618AC60-DF13-401B-AC73-91C3F019CB3C}"/>
                    </a:ext>
                  </a:extLst>
                </p:cNvPr>
                <p:cNvSpPr txBox="1"/>
                <p:nvPr/>
              </p:nvSpPr>
              <p:spPr>
                <a:xfrm>
                  <a:off x="2019203" y="2738430"/>
                  <a:ext cx="1724652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Välkomstutskick </a:t>
                  </a:r>
                </a:p>
              </p:txBody>
            </p:sp>
            <p:sp>
              <p:nvSpPr>
                <p:cNvPr id="116" name="Textruta 115">
                  <a:extLst>
                    <a:ext uri="{FF2B5EF4-FFF2-40B4-BE49-F238E27FC236}">
                      <a16:creationId xmlns:a16="http://schemas.microsoft.com/office/drawing/2014/main" id="{5938A122-F3F6-4956-953F-D7D83254FFD4}"/>
                    </a:ext>
                  </a:extLst>
                </p:cNvPr>
                <p:cNvSpPr txBox="1"/>
                <p:nvPr/>
              </p:nvSpPr>
              <p:spPr>
                <a:xfrm>
                  <a:off x="2030129" y="2996651"/>
                  <a:ext cx="1907783" cy="7694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v-SE" sz="1000" dirty="0"/>
                    <a:t>Innehåller kort välkomnande till SLU. Hänvisning till ny student-sidorna på studentwebben.</a:t>
                  </a:r>
                </a:p>
                <a:p>
                  <a:r>
                    <a:rPr lang="sv-SE" sz="1000" dirty="0"/>
                    <a:t>Ansvariga: </a:t>
                  </a:r>
                  <a:r>
                    <a:rPr lang="sv-SE" sz="1000" dirty="0" err="1"/>
                    <a:t>Kommunikationsavd</a:t>
                  </a:r>
                  <a:r>
                    <a:rPr lang="sv-SE" sz="1000" dirty="0"/>
                    <a:t>. </a:t>
                  </a:r>
                </a:p>
                <a:p>
                  <a:pPr rtl="0"/>
                  <a:endPara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</p:grpSp>
        <p:grpSp>
          <p:nvGrpSpPr>
            <p:cNvPr id="10" name="Grupp 9"/>
            <p:cNvGrpSpPr/>
            <p:nvPr/>
          </p:nvGrpSpPr>
          <p:grpSpPr>
            <a:xfrm>
              <a:off x="5877221" y="5943910"/>
              <a:ext cx="774584" cy="529691"/>
              <a:chOff x="5877221" y="5943910"/>
              <a:chExt cx="774584" cy="529691"/>
            </a:xfrm>
          </p:grpSpPr>
          <p:sp>
            <p:nvSpPr>
              <p:cNvPr id="74" name="Textruta 73">
                <a:extLst>
                  <a:ext uri="{FF2B5EF4-FFF2-40B4-BE49-F238E27FC236}">
                    <a16:creationId xmlns:a16="http://schemas.microsoft.com/office/drawing/2014/main" id="{7162BA43-FD37-4686-8437-28F117A90A25}"/>
                  </a:ext>
                </a:extLst>
              </p:cNvPr>
              <p:cNvSpPr txBox="1"/>
              <p:nvPr/>
            </p:nvSpPr>
            <p:spPr>
              <a:xfrm>
                <a:off x="5877221" y="6247501"/>
                <a:ext cx="774584" cy="2261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25 juli</a:t>
                </a:r>
                <a:b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förmiddag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31" name="Rak 37">
                <a:extLst>
                  <a:ext uri="{FF2B5EF4-FFF2-40B4-BE49-F238E27FC236}">
                    <a16:creationId xmlns:a16="http://schemas.microsoft.com/office/drawing/2014/main" id="{AF8B8BAA-B7B7-419D-B159-3760CB7AE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9064" y="5943910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8" name="Platshållare för innehåll 5"/>
          <p:cNvPicPr>
            <a:picLocks noChangeAspect="1"/>
          </p:cNvPicPr>
          <p:nvPr/>
        </p:nvPicPr>
        <p:blipFill rotWithShape="1">
          <a:blip r:embed="rId2"/>
          <a:srcRect l="12215" t="20416" r="85633" b="71281"/>
          <a:stretch/>
        </p:blipFill>
        <p:spPr>
          <a:xfrm>
            <a:off x="357494" y="245605"/>
            <a:ext cx="497794" cy="640139"/>
          </a:xfrm>
          <a:prstGeom prst="rect">
            <a:avLst/>
          </a:prstGeom>
        </p:spPr>
      </p:pic>
      <p:grpSp>
        <p:nvGrpSpPr>
          <p:cNvPr id="38" name="Grupp 37"/>
          <p:cNvGrpSpPr/>
          <p:nvPr/>
        </p:nvGrpSpPr>
        <p:grpSpPr>
          <a:xfrm>
            <a:off x="10323622" y="3491900"/>
            <a:ext cx="1495509" cy="2994343"/>
            <a:chOff x="10593003" y="3492893"/>
            <a:chExt cx="1495509" cy="2994343"/>
          </a:xfrm>
        </p:grpSpPr>
        <p:grpSp>
          <p:nvGrpSpPr>
            <p:cNvPr id="7" name="Grupp 6"/>
            <p:cNvGrpSpPr/>
            <p:nvPr/>
          </p:nvGrpSpPr>
          <p:grpSpPr>
            <a:xfrm>
              <a:off x="10593003" y="5966499"/>
              <a:ext cx="731166" cy="520737"/>
              <a:chOff x="9118439" y="5962040"/>
              <a:chExt cx="731166" cy="520737"/>
            </a:xfrm>
          </p:grpSpPr>
          <p:sp>
            <p:nvSpPr>
              <p:cNvPr id="75" name="Textruta 74">
                <a:extLst>
                  <a:ext uri="{FF2B5EF4-FFF2-40B4-BE49-F238E27FC236}">
                    <a16:creationId xmlns:a16="http://schemas.microsoft.com/office/drawing/2014/main" id="{2717FE78-5079-4505-AEB2-D90CAE956F0A}"/>
                  </a:ext>
                </a:extLst>
              </p:cNvPr>
              <p:cNvSpPr txBox="1"/>
              <p:nvPr/>
            </p:nvSpPr>
            <p:spPr>
              <a:xfrm>
                <a:off x="9118439" y="6247040"/>
                <a:ext cx="73116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12 augusti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30" name="Rak 37">
                <a:extLst>
                  <a:ext uri="{FF2B5EF4-FFF2-40B4-BE49-F238E27FC236}">
                    <a16:creationId xmlns:a16="http://schemas.microsoft.com/office/drawing/2014/main" id="{AF8B8BAA-B7B7-419D-B159-3760CB7AE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1391" y="5962040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Pil: Nedåt 117" title="Milstolpe, pil">
              <a:extLst>
                <a:ext uri="{FF2B5EF4-FFF2-40B4-BE49-F238E27FC236}">
                  <a16:creationId xmlns:a16="http://schemas.microsoft.com/office/drawing/2014/main" id="{EE396D52-2B52-4388-AE30-F4157363CC20}"/>
                </a:ext>
              </a:extLst>
            </p:cNvPr>
            <p:cNvSpPr/>
            <p:nvPr/>
          </p:nvSpPr>
          <p:spPr>
            <a:xfrm>
              <a:off x="10720828" y="4796459"/>
              <a:ext cx="470255" cy="1088358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grpSp>
          <p:nvGrpSpPr>
            <p:cNvPr id="37" name="Grupp 36"/>
            <p:cNvGrpSpPr/>
            <p:nvPr/>
          </p:nvGrpSpPr>
          <p:grpSpPr>
            <a:xfrm>
              <a:off x="10720828" y="3492893"/>
              <a:ext cx="1367684" cy="1804514"/>
              <a:chOff x="10720828" y="3492893"/>
              <a:chExt cx="1367684" cy="1804514"/>
            </a:xfrm>
          </p:grpSpPr>
          <p:sp>
            <p:nvSpPr>
              <p:cNvPr id="94" name="Ellips 93" title="Milstolpe, nummer">
                <a:extLst>
                  <a:ext uri="{FF2B5EF4-FFF2-40B4-BE49-F238E27FC236}">
                    <a16:creationId xmlns:a16="http://schemas.microsoft.com/office/drawing/2014/main" id="{1A9A1384-BB26-4C08-8F02-CABB6507B872}"/>
                  </a:ext>
                </a:extLst>
              </p:cNvPr>
              <p:cNvSpPr/>
              <p:nvPr/>
            </p:nvSpPr>
            <p:spPr>
              <a:xfrm>
                <a:off x="10797944" y="5017245"/>
                <a:ext cx="296963" cy="2801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10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grpSp>
            <p:nvGrpSpPr>
              <p:cNvPr id="95" name="Grupp 94" title="Text för milstolpe">
                <a:extLst>
                  <a:ext uri="{FF2B5EF4-FFF2-40B4-BE49-F238E27FC236}">
                    <a16:creationId xmlns:a16="http://schemas.microsoft.com/office/drawing/2014/main" id="{907C4BC5-522C-48D3-A999-219DE8E9EC39}"/>
                  </a:ext>
                </a:extLst>
              </p:cNvPr>
              <p:cNvGrpSpPr/>
              <p:nvPr/>
            </p:nvGrpSpPr>
            <p:grpSpPr>
              <a:xfrm>
                <a:off x="10720828" y="3492893"/>
                <a:ext cx="1367684" cy="1225437"/>
                <a:chOff x="2119465" y="4475704"/>
                <a:chExt cx="2334557" cy="1073787"/>
              </a:xfrm>
            </p:grpSpPr>
            <p:sp>
              <p:nvSpPr>
                <p:cNvPr id="96" name="Textruta 114">
                  <a:extLst>
                    <a:ext uri="{FF2B5EF4-FFF2-40B4-BE49-F238E27FC236}">
                      <a16:creationId xmlns:a16="http://schemas.microsoft.com/office/drawing/2014/main" id="{0618AC60-DF13-401B-AC73-91C3F019CB3C}"/>
                    </a:ext>
                  </a:extLst>
                </p:cNvPr>
                <p:cNvSpPr txBox="1"/>
                <p:nvPr/>
              </p:nvSpPr>
              <p:spPr>
                <a:xfrm>
                  <a:off x="2119465" y="4475704"/>
                  <a:ext cx="2334557" cy="3775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Mejl 4 från</a:t>
                  </a:r>
                </a:p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välkomstringarna</a:t>
                  </a:r>
                </a:p>
              </p:txBody>
            </p:sp>
            <p:sp>
              <p:nvSpPr>
                <p:cNvPr id="97" name="Textruta 115">
                  <a:extLst>
                    <a:ext uri="{FF2B5EF4-FFF2-40B4-BE49-F238E27FC236}">
                      <a16:creationId xmlns:a16="http://schemas.microsoft.com/office/drawing/2014/main" id="{5938A122-F3F6-4956-953F-D7D83254FFD4}"/>
                    </a:ext>
                  </a:extLst>
                </p:cNvPr>
                <p:cNvSpPr txBox="1"/>
                <p:nvPr/>
              </p:nvSpPr>
              <p:spPr>
                <a:xfrm>
                  <a:off x="2119465" y="4875270"/>
                  <a:ext cx="2069430" cy="674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Innehåller praktisk info. Ansvariga: Kårerna med stöd av Kommunikationsavdelningen.</a:t>
                  </a:r>
                </a:p>
              </p:txBody>
            </p:sp>
          </p:grpSp>
        </p:grpSp>
      </p:grpSp>
      <p:grpSp>
        <p:nvGrpSpPr>
          <p:cNvPr id="27" name="Grupp 26"/>
          <p:cNvGrpSpPr/>
          <p:nvPr/>
        </p:nvGrpSpPr>
        <p:grpSpPr>
          <a:xfrm>
            <a:off x="2574849" y="1812208"/>
            <a:ext cx="1790997" cy="4658339"/>
            <a:chOff x="1536175" y="1824474"/>
            <a:chExt cx="1790997" cy="4658339"/>
          </a:xfrm>
        </p:grpSpPr>
        <p:grpSp>
          <p:nvGrpSpPr>
            <p:cNvPr id="24" name="Grupp 23"/>
            <p:cNvGrpSpPr/>
            <p:nvPr/>
          </p:nvGrpSpPr>
          <p:grpSpPr>
            <a:xfrm>
              <a:off x="1536175" y="5970893"/>
              <a:ext cx="688163" cy="511920"/>
              <a:chOff x="1536175" y="5970893"/>
              <a:chExt cx="688163" cy="511920"/>
            </a:xfrm>
          </p:grpSpPr>
          <p:sp>
            <p:nvSpPr>
              <p:cNvPr id="73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1536175" y="6247076"/>
                <a:ext cx="688163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/>
                  </a:rPr>
                  <a:t>11 juli</a:t>
                </a:r>
              </a:p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förmiddag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32" name="Rak 37">
                <a:extLst>
                  <a:ext uri="{FF2B5EF4-FFF2-40B4-BE49-F238E27FC236}">
                    <a16:creationId xmlns:a16="http://schemas.microsoft.com/office/drawing/2014/main" id="{AF8B8BAA-B7B7-419D-B159-3760CB7AE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7639" y="5970893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Milstolpe 2" title="Milstolpe 2">
              <a:extLst>
                <a:ext uri="{FF2B5EF4-FFF2-40B4-BE49-F238E27FC236}">
                  <a16:creationId xmlns:a16="http://schemas.microsoft.com/office/drawing/2014/main" id="{2AEC5DB5-2EFC-41F3-8029-7EE36BB08AF9}"/>
                </a:ext>
              </a:extLst>
            </p:cNvPr>
            <p:cNvGrpSpPr/>
            <p:nvPr/>
          </p:nvGrpSpPr>
          <p:grpSpPr>
            <a:xfrm>
              <a:off x="1648702" y="1824474"/>
              <a:ext cx="1678470" cy="4064324"/>
              <a:chOff x="1479740" y="1407808"/>
              <a:chExt cx="1678470" cy="4064324"/>
            </a:xfrm>
          </p:grpSpPr>
          <p:sp>
            <p:nvSpPr>
              <p:cNvPr id="50" name="Pil: Nedåt 112" title="Milstolpe, hög pil">
                <a:extLst>
                  <a:ext uri="{FF2B5EF4-FFF2-40B4-BE49-F238E27FC236}">
                    <a16:creationId xmlns:a16="http://schemas.microsoft.com/office/drawing/2014/main" id="{64FA0107-4988-4579-A5AC-40B595D901B9}"/>
                  </a:ext>
                </a:extLst>
              </p:cNvPr>
              <p:cNvSpPr/>
              <p:nvPr/>
            </p:nvSpPr>
            <p:spPr>
              <a:xfrm>
                <a:off x="1479740" y="2768107"/>
                <a:ext cx="470255" cy="2704025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gradFill>
                <a:gsLst>
                  <a:gs pos="7000">
                    <a:schemeClr val="accent1"/>
                  </a:gs>
                  <a:gs pos="70000">
                    <a:srgbClr val="43C8F8">
                      <a:alpha val="20000"/>
                    </a:srgbClr>
                  </a:gs>
                  <a:gs pos="100000">
                    <a:schemeClr val="accent1"/>
                  </a:gs>
                  <a:gs pos="100000">
                    <a:srgbClr val="9AE4FF"/>
                  </a:gs>
                  <a:gs pos="14000">
                    <a:schemeClr val="accent1">
                      <a:lumMod val="30000"/>
                      <a:lumOff val="70000"/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0"/>
                <a:endParaRPr lang="sv-SE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1" name="Ellips 50" title="Milstolpe, nummer">
                <a:extLst>
                  <a:ext uri="{FF2B5EF4-FFF2-40B4-BE49-F238E27FC236}">
                    <a16:creationId xmlns:a16="http://schemas.microsoft.com/office/drawing/2014/main" id="{1A9A1384-BB26-4C08-8F02-CABB6507B872}"/>
                  </a:ext>
                </a:extLst>
              </p:cNvPr>
              <p:cNvSpPr/>
              <p:nvPr/>
            </p:nvSpPr>
            <p:spPr>
              <a:xfrm>
                <a:off x="1560195" y="4602061"/>
                <a:ext cx="296963" cy="2801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3</a:t>
                </a:r>
              </a:p>
            </p:txBody>
          </p:sp>
          <p:grpSp>
            <p:nvGrpSpPr>
              <p:cNvPr id="52" name="Grupp 51" title="Text för milstolpe">
                <a:extLst>
                  <a:ext uri="{FF2B5EF4-FFF2-40B4-BE49-F238E27FC236}">
                    <a16:creationId xmlns:a16="http://schemas.microsoft.com/office/drawing/2014/main" id="{907C4BC5-522C-48D3-A999-219DE8E9EC39}"/>
                  </a:ext>
                </a:extLst>
              </p:cNvPr>
              <p:cNvGrpSpPr/>
              <p:nvPr/>
            </p:nvGrpSpPr>
            <p:grpSpPr>
              <a:xfrm>
                <a:off x="1479740" y="1407808"/>
                <a:ext cx="1678470" cy="1345701"/>
                <a:chOff x="2110555" y="2395101"/>
                <a:chExt cx="1678470" cy="1345701"/>
              </a:xfrm>
            </p:grpSpPr>
            <p:sp>
              <p:nvSpPr>
                <p:cNvPr id="53" name="Textruta 114">
                  <a:extLst>
                    <a:ext uri="{FF2B5EF4-FFF2-40B4-BE49-F238E27FC236}">
                      <a16:creationId xmlns:a16="http://schemas.microsoft.com/office/drawing/2014/main" id="{0618AC60-DF13-401B-AC73-91C3F019CB3C}"/>
                    </a:ext>
                  </a:extLst>
                </p:cNvPr>
                <p:cNvSpPr txBox="1"/>
                <p:nvPr/>
              </p:nvSpPr>
              <p:spPr>
                <a:xfrm>
                  <a:off x="2110555" y="2395101"/>
                  <a:ext cx="1678469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Välkomstutskick </a:t>
                  </a:r>
                  <a:endPara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54" name="Textruta 115">
                  <a:extLst>
                    <a:ext uri="{FF2B5EF4-FFF2-40B4-BE49-F238E27FC236}">
                      <a16:creationId xmlns:a16="http://schemas.microsoft.com/office/drawing/2014/main" id="{5938A122-F3F6-4956-953F-D7D83254FFD4}"/>
                    </a:ext>
                  </a:extLst>
                </p:cNvPr>
                <p:cNvSpPr txBox="1"/>
                <p:nvPr/>
              </p:nvSpPr>
              <p:spPr>
                <a:xfrm>
                  <a:off x="2110555" y="2663584"/>
                  <a:ext cx="1678470" cy="107721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rtl="0"/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Innehåller kort välkomnande till SLU och påminnelse om att tacka </a:t>
                  </a:r>
                  <a:r>
                    <a:rPr lang="sv-SE" sz="1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ja </a:t>
                  </a:r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till sin plats samt hänvisning till Ny student-sidan på studentwebben. Mejlas från Kommunikationsavdelningen.</a:t>
                  </a:r>
                </a:p>
              </p:txBody>
            </p:sp>
          </p:grpSp>
        </p:grpSp>
      </p:grpSp>
      <p:grpSp>
        <p:nvGrpSpPr>
          <p:cNvPr id="29" name="Grupp 28"/>
          <p:cNvGrpSpPr/>
          <p:nvPr/>
        </p:nvGrpSpPr>
        <p:grpSpPr>
          <a:xfrm>
            <a:off x="4828137" y="1934677"/>
            <a:ext cx="2102283" cy="4551566"/>
            <a:chOff x="3786424" y="1916582"/>
            <a:chExt cx="2102283" cy="4551566"/>
          </a:xfrm>
        </p:grpSpPr>
        <p:sp>
          <p:nvSpPr>
            <p:cNvPr id="98" name="Pil: Nedåt 112" title="Milstolpe, hög pil">
              <a:extLst>
                <a:ext uri="{FF2B5EF4-FFF2-40B4-BE49-F238E27FC236}">
                  <a16:creationId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3902651" y="3157543"/>
              <a:ext cx="470255" cy="2712815"/>
            </a:xfrm>
            <a:prstGeom prst="downArrow">
              <a:avLst>
                <a:gd name="adj1" fmla="val 100000"/>
                <a:gd name="adj2" fmla="val 50000"/>
              </a:avLst>
            </a:prstGeom>
            <a:gradFill>
              <a:gsLst>
                <a:gs pos="2000">
                  <a:schemeClr val="accent1"/>
                </a:gs>
                <a:gs pos="70000">
                  <a:srgbClr val="43C8F8">
                    <a:alpha val="20000"/>
                  </a:srgbClr>
                </a:gs>
                <a:gs pos="100000">
                  <a:schemeClr val="accent1"/>
                </a:gs>
                <a:gs pos="100000">
                  <a:srgbClr val="9AE4FF"/>
                </a:gs>
                <a:gs pos="19000">
                  <a:schemeClr val="accent1">
                    <a:lumMod val="30000"/>
                    <a:lumOff val="70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grpSp>
          <p:nvGrpSpPr>
            <p:cNvPr id="21" name="Milstolpe 5" title="Milstolpe 5">
              <a:extLst>
                <a:ext uri="{FF2B5EF4-FFF2-40B4-BE49-F238E27FC236}">
                  <a16:creationId xmlns:a16="http://schemas.microsoft.com/office/drawing/2014/main" id="{9FC98E8C-B21F-4E24-BCBA-362719C6809D}"/>
                </a:ext>
              </a:extLst>
            </p:cNvPr>
            <p:cNvGrpSpPr/>
            <p:nvPr/>
          </p:nvGrpSpPr>
          <p:grpSpPr>
            <a:xfrm>
              <a:off x="3877615" y="1916582"/>
              <a:ext cx="2011092" cy="3353842"/>
              <a:chOff x="11052939" y="1498671"/>
              <a:chExt cx="2011092" cy="3353842"/>
            </a:xfrm>
          </p:grpSpPr>
          <p:grpSp>
            <p:nvGrpSpPr>
              <p:cNvPr id="135" name="Grupp 134" title="Text för milstolpe">
                <a:extLst>
                  <a:ext uri="{FF2B5EF4-FFF2-40B4-BE49-F238E27FC236}">
                    <a16:creationId xmlns:a16="http://schemas.microsoft.com/office/drawing/2014/main" id="{9C021FC8-E21C-449A-BF58-8B0A19ABB84F}"/>
                  </a:ext>
                </a:extLst>
              </p:cNvPr>
              <p:cNvGrpSpPr/>
              <p:nvPr/>
            </p:nvGrpSpPr>
            <p:grpSpPr>
              <a:xfrm>
                <a:off x="11052939" y="1498671"/>
                <a:ext cx="2011092" cy="1382308"/>
                <a:chOff x="7133155" y="2485964"/>
                <a:chExt cx="2011092" cy="1382308"/>
              </a:xfrm>
            </p:grpSpPr>
            <p:sp>
              <p:nvSpPr>
                <p:cNvPr id="136" name="Textruta 135">
                  <a:extLst>
                    <a:ext uri="{FF2B5EF4-FFF2-40B4-BE49-F238E27FC236}">
                      <a16:creationId xmlns:a16="http://schemas.microsoft.com/office/drawing/2014/main" id="{80DC6BE6-5DF7-410B-BE5E-F673AF7AE5AE}"/>
                    </a:ext>
                  </a:extLst>
                </p:cNvPr>
                <p:cNvSpPr txBox="1"/>
                <p:nvPr/>
              </p:nvSpPr>
              <p:spPr>
                <a:xfrm>
                  <a:off x="7133155" y="2485964"/>
                  <a:ext cx="1901727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Mejl 2 från </a:t>
                  </a:r>
                  <a:r>
                    <a:rPr lang="sv-SE" sz="14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välkomstringarna</a:t>
                  </a:r>
                  <a:endPara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0DEFCEAC-68C1-40F1-9B35-3772D46BCCEF}"/>
                    </a:ext>
                  </a:extLst>
                </p:cNvPr>
                <p:cNvSpPr txBox="1"/>
                <p:nvPr/>
              </p:nvSpPr>
              <p:spPr>
                <a:xfrm>
                  <a:off x="7155831" y="2944942"/>
                  <a:ext cx="1988416" cy="9233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Till programstudenter som antagits efter urval 1. Påminnelse om att tacka ja till sin plats samt praktisk info. Ansvariga: Kårerna med stöd av </a:t>
                  </a:r>
                  <a:r>
                    <a:rPr lang="sv-SE" sz="10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Kommunikationsavd</a:t>
                  </a:r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.</a:t>
                  </a:r>
                </a:p>
                <a:p>
                  <a:endParaRPr lang="sv-SE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sp>
            <p:nvSpPr>
              <p:cNvPr id="178" name="Ellips 177" title="Milstolpe, nummer">
                <a:extLst>
                  <a:ext uri="{FF2B5EF4-FFF2-40B4-BE49-F238E27FC236}">
                    <a16:creationId xmlns:a16="http://schemas.microsoft.com/office/drawing/2014/main" id="{57FD3253-8DFB-461E-96B1-F96558E6CA00}"/>
                  </a:ext>
                </a:extLst>
              </p:cNvPr>
              <p:cNvSpPr/>
              <p:nvPr/>
            </p:nvSpPr>
            <p:spPr>
              <a:xfrm>
                <a:off x="11157347" y="4555550"/>
                <a:ext cx="296963" cy="2969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</p:grpSp>
        <p:grpSp>
          <p:nvGrpSpPr>
            <p:cNvPr id="22" name="Grupp 21"/>
            <p:cNvGrpSpPr/>
            <p:nvPr/>
          </p:nvGrpSpPr>
          <p:grpSpPr>
            <a:xfrm>
              <a:off x="3786424" y="5947062"/>
              <a:ext cx="688163" cy="521086"/>
              <a:chOff x="3786424" y="5947062"/>
              <a:chExt cx="688163" cy="521086"/>
            </a:xfrm>
          </p:grpSpPr>
          <p:cxnSp>
            <p:nvCxnSpPr>
              <p:cNvPr id="104" name="Rak 29">
                <a:extLst>
                  <a:ext uri="{FF2B5EF4-FFF2-40B4-BE49-F238E27FC236}">
                    <a16:creationId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7778" y="5947062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3786424" y="6232411"/>
                <a:ext cx="688163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19 juli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31" name="Grupp 30"/>
          <p:cNvGrpSpPr/>
          <p:nvPr/>
        </p:nvGrpSpPr>
        <p:grpSpPr>
          <a:xfrm>
            <a:off x="5940521" y="3661301"/>
            <a:ext cx="1767120" cy="2817647"/>
            <a:chOff x="4880664" y="3637085"/>
            <a:chExt cx="1767120" cy="2817647"/>
          </a:xfrm>
        </p:grpSpPr>
        <p:grpSp>
          <p:nvGrpSpPr>
            <p:cNvPr id="20" name="Milstolpe 4" title="Milstolpe 4">
              <a:extLst>
                <a:ext uri="{FF2B5EF4-FFF2-40B4-BE49-F238E27FC236}">
                  <a16:creationId xmlns:a16="http://schemas.microsoft.com/office/drawing/2014/main" id="{89D84370-5341-48BD-9F9B-00CB7CB03B6B}"/>
                </a:ext>
              </a:extLst>
            </p:cNvPr>
            <p:cNvGrpSpPr/>
            <p:nvPr/>
          </p:nvGrpSpPr>
          <p:grpSpPr>
            <a:xfrm>
              <a:off x="4989638" y="3637085"/>
              <a:ext cx="1658146" cy="2210162"/>
              <a:chOff x="5404669" y="3229410"/>
              <a:chExt cx="1658146" cy="2210162"/>
            </a:xfrm>
          </p:grpSpPr>
          <p:sp>
            <p:nvSpPr>
              <p:cNvPr id="124" name="Pil: Nedåt 123" title="Milstolpe, pil">
                <a:extLst>
                  <a:ext uri="{FF2B5EF4-FFF2-40B4-BE49-F238E27FC236}">
                    <a16:creationId xmlns:a16="http://schemas.microsoft.com/office/drawing/2014/main" id="{20BD204F-578D-4153-A82B-23BEEA9C8632}"/>
                  </a:ext>
                </a:extLst>
              </p:cNvPr>
              <p:cNvSpPr/>
              <p:nvPr/>
            </p:nvSpPr>
            <p:spPr>
              <a:xfrm>
                <a:off x="5404669" y="4363575"/>
                <a:ext cx="470255" cy="1075997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25" name="Ellips 124" title="Milstolpe, nummer">
                <a:extLst>
                  <a:ext uri="{FF2B5EF4-FFF2-40B4-BE49-F238E27FC236}">
                    <a16:creationId xmlns:a16="http://schemas.microsoft.com/office/drawing/2014/main" id="{CFCC16BE-0C9C-4183-A9E3-BE650504832D}"/>
                  </a:ext>
                </a:extLst>
              </p:cNvPr>
              <p:cNvSpPr/>
              <p:nvPr/>
            </p:nvSpPr>
            <p:spPr>
              <a:xfrm>
                <a:off x="5490639" y="4567560"/>
                <a:ext cx="296963" cy="2969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6</a:t>
                </a:r>
              </a:p>
            </p:txBody>
          </p:sp>
          <p:grpSp>
            <p:nvGrpSpPr>
              <p:cNvPr id="126" name="Grupp 125" title="Text för milstolpe">
                <a:extLst>
                  <a:ext uri="{FF2B5EF4-FFF2-40B4-BE49-F238E27FC236}">
                    <a16:creationId xmlns:a16="http://schemas.microsoft.com/office/drawing/2014/main" id="{30D4AD55-D74E-4057-8205-0BB7AF65D59C}"/>
                  </a:ext>
                </a:extLst>
              </p:cNvPr>
              <p:cNvGrpSpPr/>
              <p:nvPr/>
            </p:nvGrpSpPr>
            <p:grpSpPr>
              <a:xfrm>
                <a:off x="5407612" y="3229410"/>
                <a:ext cx="1655203" cy="1066692"/>
                <a:chOff x="2113496" y="1769819"/>
                <a:chExt cx="1655203" cy="1066692"/>
              </a:xfrm>
            </p:grpSpPr>
            <p:sp>
              <p:nvSpPr>
                <p:cNvPr id="128" name="Textruta 127">
                  <a:extLst>
                    <a:ext uri="{FF2B5EF4-FFF2-40B4-BE49-F238E27FC236}">
                      <a16:creationId xmlns:a16="http://schemas.microsoft.com/office/drawing/2014/main" id="{7B949DD4-F133-4914-993B-74E4AD3B4E58}"/>
                    </a:ext>
                  </a:extLst>
                </p:cNvPr>
                <p:cNvSpPr txBox="1"/>
                <p:nvPr/>
              </p:nvSpPr>
              <p:spPr>
                <a:xfrm>
                  <a:off x="2113497" y="2067070"/>
                  <a:ext cx="1576762" cy="7694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Inget svarskrav på andra antagningsbeskedet. Mejlet kommer från </a:t>
                  </a:r>
                  <a:r>
                    <a:rPr lang="sv-SE" sz="10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Antagning.se</a:t>
                  </a:r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 och SLU:s antagning ansvarar för innehållet.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6B7D43BB-DF0D-41B0-9DCD-3549C3FB8A5F}"/>
                    </a:ext>
                  </a:extLst>
                </p:cNvPr>
                <p:cNvSpPr txBox="1"/>
                <p:nvPr/>
              </p:nvSpPr>
              <p:spPr>
                <a:xfrm>
                  <a:off x="2113496" y="1769819"/>
                  <a:ext cx="1655203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Antagningsbesked 2</a:t>
                  </a:r>
                  <a:r>
                    <a:rPr lang="sv-SE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 </a:t>
                  </a:r>
                </a:p>
              </p:txBody>
            </p:sp>
          </p:grpSp>
        </p:grpSp>
        <p:grpSp>
          <p:nvGrpSpPr>
            <p:cNvPr id="19" name="Grupp 18"/>
            <p:cNvGrpSpPr/>
            <p:nvPr/>
          </p:nvGrpSpPr>
          <p:grpSpPr>
            <a:xfrm>
              <a:off x="4880664" y="5935803"/>
              <a:ext cx="688163" cy="518929"/>
              <a:chOff x="4880664" y="5935803"/>
              <a:chExt cx="688163" cy="518929"/>
            </a:xfrm>
          </p:grpSpPr>
          <p:cxnSp>
            <p:nvCxnSpPr>
              <p:cNvPr id="105" name="Rak 29">
                <a:extLst>
                  <a:ext uri="{FF2B5EF4-FFF2-40B4-BE49-F238E27FC236}">
                    <a16:creationId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4090" y="5935803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4880664" y="6218995"/>
                <a:ext cx="688163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/>
                  </a:rPr>
                  <a:t>25 juli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/>
                </a:endParaRPr>
              </a:p>
            </p:txBody>
          </p:sp>
        </p:grpSp>
      </p:grpSp>
      <p:grpSp>
        <p:nvGrpSpPr>
          <p:cNvPr id="34" name="Grupp 33"/>
          <p:cNvGrpSpPr/>
          <p:nvPr/>
        </p:nvGrpSpPr>
        <p:grpSpPr>
          <a:xfrm>
            <a:off x="9194247" y="2044041"/>
            <a:ext cx="1993490" cy="4442202"/>
            <a:chOff x="8077173" y="2051977"/>
            <a:chExt cx="1993490" cy="4442202"/>
          </a:xfrm>
        </p:grpSpPr>
        <p:sp>
          <p:nvSpPr>
            <p:cNvPr id="102" name="Pil: Nedåt 112" title="Milstolpe, hög pil">
              <a:extLst>
                <a:ext uri="{FF2B5EF4-FFF2-40B4-BE49-F238E27FC236}">
                  <a16:creationId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8241322" y="3180443"/>
              <a:ext cx="470255" cy="2706639"/>
            </a:xfrm>
            <a:prstGeom prst="downArrow">
              <a:avLst>
                <a:gd name="adj1" fmla="val 100000"/>
                <a:gd name="adj2" fmla="val 50000"/>
              </a:avLst>
            </a:prstGeom>
            <a:gradFill>
              <a:gsLst>
                <a:gs pos="3000">
                  <a:schemeClr val="accent1"/>
                </a:gs>
                <a:gs pos="70000">
                  <a:srgbClr val="43C8F8">
                    <a:alpha val="20000"/>
                  </a:srgbClr>
                </a:gs>
                <a:gs pos="100000">
                  <a:schemeClr val="accent1"/>
                </a:gs>
                <a:gs pos="100000">
                  <a:srgbClr val="9AE4FF"/>
                </a:gs>
                <a:gs pos="11000">
                  <a:schemeClr val="accent1">
                    <a:lumMod val="30000"/>
                    <a:lumOff val="70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>
                <a:latin typeface="Trebuchet MS" panose="020B0603020202020204" pitchFamily="34" charset="0"/>
              </a:endParaRPr>
            </a:p>
          </p:txBody>
        </p:sp>
        <p:grpSp>
          <p:nvGrpSpPr>
            <p:cNvPr id="70" name="Milstolpe 2" title="Milstolpe 2">
              <a:extLst>
                <a:ext uri="{FF2B5EF4-FFF2-40B4-BE49-F238E27FC236}">
                  <a16:creationId xmlns:a16="http://schemas.microsoft.com/office/drawing/2014/main" id="{2AEC5DB5-2EFC-41F3-8029-7EE36BB08AF9}"/>
                </a:ext>
              </a:extLst>
            </p:cNvPr>
            <p:cNvGrpSpPr/>
            <p:nvPr/>
          </p:nvGrpSpPr>
          <p:grpSpPr>
            <a:xfrm>
              <a:off x="8220732" y="2051977"/>
              <a:ext cx="1849931" cy="3260534"/>
              <a:chOff x="1616988" y="1580074"/>
              <a:chExt cx="1849931" cy="3260534"/>
            </a:xfrm>
          </p:grpSpPr>
          <p:sp>
            <p:nvSpPr>
              <p:cNvPr id="76" name="Ellips 75" title="Milstolpe, nummer">
                <a:extLst>
                  <a:ext uri="{FF2B5EF4-FFF2-40B4-BE49-F238E27FC236}">
                    <a16:creationId xmlns:a16="http://schemas.microsoft.com/office/drawing/2014/main" id="{1A9A1384-BB26-4C08-8F02-CABB6507B872}"/>
                  </a:ext>
                </a:extLst>
              </p:cNvPr>
              <p:cNvSpPr/>
              <p:nvPr/>
            </p:nvSpPr>
            <p:spPr>
              <a:xfrm>
                <a:off x="1724223" y="4560446"/>
                <a:ext cx="296963" cy="2801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9</a:t>
                </a:r>
              </a:p>
            </p:txBody>
          </p:sp>
          <p:grpSp>
            <p:nvGrpSpPr>
              <p:cNvPr id="77" name="Grupp 76" title="Text för milstolpe">
                <a:extLst>
                  <a:ext uri="{FF2B5EF4-FFF2-40B4-BE49-F238E27FC236}">
                    <a16:creationId xmlns:a16="http://schemas.microsoft.com/office/drawing/2014/main" id="{907C4BC5-522C-48D3-A999-219DE8E9EC39}"/>
                  </a:ext>
                </a:extLst>
              </p:cNvPr>
              <p:cNvGrpSpPr/>
              <p:nvPr/>
            </p:nvGrpSpPr>
            <p:grpSpPr>
              <a:xfrm>
                <a:off x="1616988" y="1580074"/>
                <a:ext cx="1849931" cy="1271084"/>
                <a:chOff x="2247803" y="2567367"/>
                <a:chExt cx="1849931" cy="1271084"/>
              </a:xfrm>
            </p:grpSpPr>
            <p:sp>
              <p:nvSpPr>
                <p:cNvPr id="78" name="Textruta 114">
                  <a:extLst>
                    <a:ext uri="{FF2B5EF4-FFF2-40B4-BE49-F238E27FC236}">
                      <a16:creationId xmlns:a16="http://schemas.microsoft.com/office/drawing/2014/main" id="{0618AC60-DF13-401B-AC73-91C3F019CB3C}"/>
                    </a:ext>
                  </a:extLst>
                </p:cNvPr>
                <p:cNvSpPr txBox="1"/>
                <p:nvPr/>
              </p:nvSpPr>
              <p:spPr>
                <a:xfrm>
                  <a:off x="2247803" y="2567367"/>
                  <a:ext cx="1584484" cy="6463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Hur villkorligt antagna uppfyller villkoren</a:t>
                  </a:r>
                </a:p>
              </p:txBody>
            </p:sp>
            <p:sp>
              <p:nvSpPr>
                <p:cNvPr id="79" name="Textruta 115">
                  <a:extLst>
                    <a:ext uri="{FF2B5EF4-FFF2-40B4-BE49-F238E27FC236}">
                      <a16:creationId xmlns:a16="http://schemas.microsoft.com/office/drawing/2014/main" id="{5938A122-F3F6-4956-953F-D7D83254FFD4}"/>
                    </a:ext>
                  </a:extLst>
                </p:cNvPr>
                <p:cNvSpPr txBox="1"/>
                <p:nvPr/>
              </p:nvSpPr>
              <p:spPr>
                <a:xfrm>
                  <a:off x="2268393" y="3222898"/>
                  <a:ext cx="1829341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SLU:s antagning skickar ut ett extra infomejl till villkorligt antagna.</a:t>
                  </a:r>
                </a:p>
                <a:p>
                  <a:pPr rtl="0"/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.</a:t>
                  </a:r>
                </a:p>
              </p:txBody>
            </p:sp>
          </p:grpSp>
        </p:grpSp>
        <p:grpSp>
          <p:nvGrpSpPr>
            <p:cNvPr id="8" name="Grupp 7"/>
            <p:cNvGrpSpPr/>
            <p:nvPr/>
          </p:nvGrpSpPr>
          <p:grpSpPr>
            <a:xfrm>
              <a:off x="8077173" y="5973442"/>
              <a:ext cx="810762" cy="520737"/>
              <a:chOff x="8077173" y="5973442"/>
              <a:chExt cx="810762" cy="520737"/>
            </a:xfrm>
          </p:grpSpPr>
          <p:cxnSp>
            <p:nvCxnSpPr>
              <p:cNvPr id="106" name="Rak 29">
                <a:extLst>
                  <a:ext uri="{FF2B5EF4-FFF2-40B4-BE49-F238E27FC236}">
                    <a16:creationId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77876" y="5973442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8077173" y="6258442"/>
                <a:ext cx="810762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1 augusti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33" name="Grupp 32"/>
          <p:cNvGrpSpPr/>
          <p:nvPr/>
        </p:nvGrpSpPr>
        <p:grpSpPr>
          <a:xfrm>
            <a:off x="8120409" y="3333726"/>
            <a:ext cx="2032851" cy="3152517"/>
            <a:chOff x="7039684" y="3326147"/>
            <a:chExt cx="2032851" cy="3152517"/>
          </a:xfrm>
        </p:grpSpPr>
        <p:grpSp>
          <p:nvGrpSpPr>
            <p:cNvPr id="55" name="Milstolpe 3" title="Milstolpe 3">
              <a:extLst>
                <a:ext uri="{FF2B5EF4-FFF2-40B4-BE49-F238E27FC236}">
                  <a16:creationId xmlns:a16="http://schemas.microsoft.com/office/drawing/2014/main" id="{54A9CB8B-6D23-4808-9650-DEF00BE9E44A}"/>
                </a:ext>
              </a:extLst>
            </p:cNvPr>
            <p:cNvGrpSpPr/>
            <p:nvPr/>
          </p:nvGrpSpPr>
          <p:grpSpPr>
            <a:xfrm>
              <a:off x="7154508" y="3326147"/>
              <a:ext cx="1918027" cy="2555934"/>
              <a:chOff x="3405702" y="2883638"/>
              <a:chExt cx="1918027" cy="2555934"/>
            </a:xfrm>
          </p:grpSpPr>
          <p:sp>
            <p:nvSpPr>
              <p:cNvPr id="56" name="Pil: Nedåt 117" title="Milstolpe, pil">
                <a:extLst>
                  <a:ext uri="{FF2B5EF4-FFF2-40B4-BE49-F238E27FC236}">
                    <a16:creationId xmlns:a16="http://schemas.microsoft.com/office/drawing/2014/main" id="{EE396D52-2B52-4388-AE30-F4157363CC20}"/>
                  </a:ext>
                </a:extLst>
              </p:cNvPr>
              <p:cNvSpPr/>
              <p:nvPr/>
            </p:nvSpPr>
            <p:spPr>
              <a:xfrm>
                <a:off x="3422591" y="4356140"/>
                <a:ext cx="470255" cy="1083432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7" name="Ellips 56" title="Milstolpe, nummer">
                <a:extLst>
                  <a:ext uri="{FF2B5EF4-FFF2-40B4-BE49-F238E27FC236}">
                    <a16:creationId xmlns:a16="http://schemas.microsoft.com/office/drawing/2014/main" id="{F22CCCBA-CDC5-467B-9BDA-06FB3DB21606}"/>
                  </a:ext>
                </a:extLst>
              </p:cNvPr>
              <p:cNvSpPr/>
              <p:nvPr/>
            </p:nvSpPr>
            <p:spPr>
              <a:xfrm>
                <a:off x="3508561" y="4556373"/>
                <a:ext cx="296963" cy="2969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  <p:grpSp>
            <p:nvGrpSpPr>
              <p:cNvPr id="58" name="Grupp 57" title="Text för milstolpe">
                <a:extLst>
                  <a:ext uri="{FF2B5EF4-FFF2-40B4-BE49-F238E27FC236}">
                    <a16:creationId xmlns:a16="http://schemas.microsoft.com/office/drawing/2014/main" id="{B15CF98A-C041-4C54-83E0-D6B1A0165558}"/>
                  </a:ext>
                </a:extLst>
              </p:cNvPr>
              <p:cNvGrpSpPr/>
              <p:nvPr/>
            </p:nvGrpSpPr>
            <p:grpSpPr>
              <a:xfrm>
                <a:off x="3405702" y="2883638"/>
                <a:ext cx="1918027" cy="1391423"/>
                <a:chOff x="2066263" y="1424047"/>
                <a:chExt cx="1918027" cy="1391423"/>
              </a:xfrm>
            </p:grpSpPr>
            <p:sp>
              <p:nvSpPr>
                <p:cNvPr id="59" name="Textruta 120">
                  <a:extLst>
                    <a:ext uri="{FF2B5EF4-FFF2-40B4-BE49-F238E27FC236}">
                      <a16:creationId xmlns:a16="http://schemas.microsoft.com/office/drawing/2014/main" id="{364C8657-37CD-432B-AD71-7255D32855F5}"/>
                    </a:ext>
                  </a:extLst>
                </p:cNvPr>
                <p:cNvSpPr txBox="1"/>
                <p:nvPr/>
              </p:nvSpPr>
              <p:spPr>
                <a:xfrm>
                  <a:off x="2066263" y="1424047"/>
                  <a:ext cx="1918027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rtl="0"/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Mejl 3 från</a:t>
                  </a:r>
                  <a:b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</a:br>
                  <a:r>
                    <a:rPr lang="sv-SE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välkomstringarna</a:t>
                  </a:r>
                </a:p>
              </p:txBody>
            </p:sp>
            <p:sp>
              <p:nvSpPr>
                <p:cNvPr id="62" name="Textruta 121">
                  <a:extLst>
                    <a:ext uri="{FF2B5EF4-FFF2-40B4-BE49-F238E27FC236}">
                      <a16:creationId xmlns:a16="http://schemas.microsoft.com/office/drawing/2014/main" id="{5D435BCF-D2D6-4341-809F-90860DEAC612}"/>
                    </a:ext>
                  </a:extLst>
                </p:cNvPr>
                <p:cNvSpPr txBox="1"/>
                <p:nvPr/>
              </p:nvSpPr>
              <p:spPr>
                <a:xfrm>
                  <a:off x="2084391" y="1892140"/>
                  <a:ext cx="1899899" cy="9233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</a:rPr>
                    <a:t>Till programstudenter som antagits efter urval 2. Innehåller info om att de kommer bli uppringda av SLU-studenter. Ansvariga: Kårerna med stöd av Kommunikationsavdelningen.</a:t>
                  </a:r>
                </a:p>
              </p:txBody>
            </p:sp>
          </p:grpSp>
        </p:grpSp>
        <p:grpSp>
          <p:nvGrpSpPr>
            <p:cNvPr id="9" name="Grupp 8"/>
            <p:cNvGrpSpPr/>
            <p:nvPr/>
          </p:nvGrpSpPr>
          <p:grpSpPr>
            <a:xfrm>
              <a:off x="7039684" y="5957581"/>
              <a:ext cx="733862" cy="521083"/>
              <a:chOff x="7039684" y="5957581"/>
              <a:chExt cx="733862" cy="521083"/>
            </a:xfrm>
          </p:grpSpPr>
          <p:cxnSp>
            <p:nvCxnSpPr>
              <p:cNvPr id="107" name="Rak 29">
                <a:extLst>
                  <a:ext uri="{FF2B5EF4-FFF2-40B4-BE49-F238E27FC236}">
                    <a16:creationId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5849" y="5957581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7039684" y="6242927"/>
                <a:ext cx="733862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25 juli</a:t>
                </a:r>
              </a:p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eftermiddag</a:t>
                </a:r>
                <a:endParaRPr lang="sv-S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12" name="Grupp 11"/>
          <p:cNvGrpSpPr/>
          <p:nvPr/>
        </p:nvGrpSpPr>
        <p:grpSpPr>
          <a:xfrm>
            <a:off x="3686405" y="3349913"/>
            <a:ext cx="2391996" cy="3118405"/>
            <a:chOff x="2934429" y="3369182"/>
            <a:chExt cx="2391996" cy="3118405"/>
          </a:xfrm>
        </p:grpSpPr>
        <p:grpSp>
          <p:nvGrpSpPr>
            <p:cNvPr id="28" name="Grupp 27"/>
            <p:cNvGrpSpPr/>
            <p:nvPr/>
          </p:nvGrpSpPr>
          <p:grpSpPr>
            <a:xfrm>
              <a:off x="2934429" y="3369182"/>
              <a:ext cx="2391996" cy="3118405"/>
              <a:chOff x="2639295" y="3330339"/>
              <a:chExt cx="2391996" cy="3118405"/>
            </a:xfrm>
          </p:grpSpPr>
          <p:grpSp>
            <p:nvGrpSpPr>
              <p:cNvPr id="18" name="Milstolpe 3" title="Milstolpe 3">
                <a:extLst>
                  <a:ext uri="{FF2B5EF4-FFF2-40B4-BE49-F238E27FC236}">
                    <a16:creationId xmlns:a16="http://schemas.microsoft.com/office/drawing/2014/main" id="{54A9CB8B-6D23-4808-9650-DEF00BE9E44A}"/>
                  </a:ext>
                </a:extLst>
              </p:cNvPr>
              <p:cNvGrpSpPr/>
              <p:nvPr/>
            </p:nvGrpSpPr>
            <p:grpSpPr>
              <a:xfrm>
                <a:off x="2780507" y="3330339"/>
                <a:ext cx="2250784" cy="2520383"/>
                <a:chOff x="3422591" y="2919189"/>
                <a:chExt cx="2250784" cy="2520383"/>
              </a:xfrm>
            </p:grpSpPr>
            <p:sp>
              <p:nvSpPr>
                <p:cNvPr id="118" name="Pil: Nedåt 117" title="Milstolpe, pil">
                  <a:extLst>
                    <a:ext uri="{FF2B5EF4-FFF2-40B4-BE49-F238E27FC236}">
                      <a16:creationId xmlns:a16="http://schemas.microsoft.com/office/drawing/2014/main" id="{EE396D52-2B52-4388-AE30-F4157363CC20}"/>
                    </a:ext>
                  </a:extLst>
                </p:cNvPr>
                <p:cNvSpPr/>
                <p:nvPr/>
              </p:nvSpPr>
              <p:spPr>
                <a:xfrm>
                  <a:off x="3422591" y="4375504"/>
                  <a:ext cx="470255" cy="1064068"/>
                </a:xfrm>
                <a:prstGeom prst="downArrow">
                  <a:avLst>
                    <a:gd name="adj1" fmla="val 100000"/>
                    <a:gd name="adj2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119" name="Ellips 118" title="Milstolpe, nummer">
                  <a:extLst>
                    <a:ext uri="{FF2B5EF4-FFF2-40B4-BE49-F238E27FC236}">
                      <a16:creationId xmlns:a16="http://schemas.microsoft.com/office/drawing/2014/main" id="{F22CCCBA-CDC5-467B-9BDA-06FB3DB21606}"/>
                    </a:ext>
                  </a:extLst>
                </p:cNvPr>
                <p:cNvSpPr/>
                <p:nvPr/>
              </p:nvSpPr>
              <p:spPr>
                <a:xfrm>
                  <a:off x="3509236" y="4560833"/>
                  <a:ext cx="296963" cy="2969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254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 rtl="0"/>
                  <a:r>
                    <a:rPr lang="sv-SE" sz="10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anose="020B0603020202020204" pitchFamily="34" charset="0"/>
                    </a:rPr>
                    <a:t>4</a:t>
                  </a:r>
                </a:p>
              </p:txBody>
            </p:sp>
            <p:grpSp>
              <p:nvGrpSpPr>
                <p:cNvPr id="120" name="Grupp 119" title="Text för milstolpe">
                  <a:extLst>
                    <a:ext uri="{FF2B5EF4-FFF2-40B4-BE49-F238E27FC236}">
                      <a16:creationId xmlns:a16="http://schemas.microsoft.com/office/drawing/2014/main" id="{B15CF98A-C041-4C54-83E0-D6B1A0165558}"/>
                    </a:ext>
                  </a:extLst>
                </p:cNvPr>
                <p:cNvGrpSpPr/>
                <p:nvPr/>
              </p:nvGrpSpPr>
              <p:grpSpPr>
                <a:xfrm>
                  <a:off x="3422591" y="2919189"/>
                  <a:ext cx="2250784" cy="1376336"/>
                  <a:chOff x="2083152" y="1459598"/>
                  <a:chExt cx="2250784" cy="1376336"/>
                </a:xfrm>
              </p:grpSpPr>
              <p:sp>
                <p:nvSpPr>
                  <p:cNvPr id="121" name="Textruta 120">
                    <a:extLst>
                      <a:ext uri="{FF2B5EF4-FFF2-40B4-BE49-F238E27FC236}">
                        <a16:creationId xmlns:a16="http://schemas.microsoft.com/office/drawing/2014/main" id="{364C8657-37CD-432B-AD71-7255D32855F5}"/>
                      </a:ext>
                    </a:extLst>
                  </p:cNvPr>
                  <p:cNvSpPr txBox="1"/>
                  <p:nvPr/>
                </p:nvSpPr>
                <p:spPr>
                  <a:xfrm>
                    <a:off x="2083152" y="1459598"/>
                    <a:ext cx="2250784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rtl="0"/>
                    <a:r>
                      <a:rPr lang="sv-S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rPr>
                      <a:t>Mejl 1 från </a:t>
                    </a:r>
                    <a:br>
                      <a:rPr lang="sv-S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rPr>
                    </a:br>
                    <a:r>
                      <a:rPr lang="sv-S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rPr>
                      <a:t>välkomstringarna</a:t>
                    </a:r>
                  </a:p>
                </p:txBody>
              </p:sp>
              <p:sp>
                <p:nvSpPr>
                  <p:cNvPr id="122" name="Textruta 121">
                    <a:extLst>
                      <a:ext uri="{FF2B5EF4-FFF2-40B4-BE49-F238E27FC236}">
                        <a16:creationId xmlns:a16="http://schemas.microsoft.com/office/drawing/2014/main" id="{5D435BCF-D2D6-4341-809F-90860DEAC612}"/>
                      </a:ext>
                    </a:extLst>
                  </p:cNvPr>
                  <p:cNvSpPr txBox="1"/>
                  <p:nvPr/>
                </p:nvSpPr>
                <p:spPr>
                  <a:xfrm>
                    <a:off x="2083152" y="1912604"/>
                    <a:ext cx="1718525" cy="92333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sv-S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rPr>
                      <a:t>Till nya programstudenter, info om att de kommer bli uppringda av SLU-studenter. Ansvariga: Kårerna med stöd från EKM på Kommunikationsavdelningen.</a:t>
                    </a:r>
                  </a:p>
                </p:txBody>
              </p:sp>
            </p:grpSp>
          </p:grpSp>
          <p:sp>
            <p:nvSpPr>
              <p:cNvPr id="110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2639295" y="6213007"/>
                <a:ext cx="79186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/>
                  </a:rPr>
                  <a:t>11 juli</a:t>
                </a:r>
              </a:p>
              <a:p>
                <a:pPr algn="ctr"/>
                <a:r>
                  <a:rPr lang="sv-SE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eftermiddag</a:t>
                </a:r>
              </a:p>
            </p:txBody>
          </p:sp>
        </p:grpSp>
        <p:cxnSp>
          <p:nvCxnSpPr>
            <p:cNvPr id="100" name="Rak 37">
              <a:extLst>
                <a:ext uri="{FF2B5EF4-FFF2-40B4-BE49-F238E27FC236}">
                  <a16:creationId xmlns:a16="http://schemas.microsoft.com/office/drawing/2014/main" id="{AF8B8BAA-B7B7-419D-B159-3760CB7AE576}"/>
                </a:ext>
              </a:extLst>
            </p:cNvPr>
            <p:cNvCxnSpPr>
              <a:cxnSpLocks/>
            </p:cNvCxnSpPr>
            <p:nvPr/>
          </p:nvCxnSpPr>
          <p:spPr>
            <a:xfrm>
              <a:off x="3324918" y="5975667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upp 100"/>
          <p:cNvGrpSpPr/>
          <p:nvPr/>
        </p:nvGrpSpPr>
        <p:grpSpPr>
          <a:xfrm>
            <a:off x="363278" y="1843648"/>
            <a:ext cx="2116567" cy="4626899"/>
            <a:chOff x="1536175" y="1855914"/>
            <a:chExt cx="2116567" cy="4626899"/>
          </a:xfrm>
        </p:grpSpPr>
        <p:grpSp>
          <p:nvGrpSpPr>
            <p:cNvPr id="103" name="Grupp 102"/>
            <p:cNvGrpSpPr/>
            <p:nvPr/>
          </p:nvGrpSpPr>
          <p:grpSpPr>
            <a:xfrm>
              <a:off x="1536175" y="5970893"/>
              <a:ext cx="688163" cy="511920"/>
              <a:chOff x="1536175" y="5970893"/>
              <a:chExt cx="688163" cy="511920"/>
            </a:xfrm>
          </p:grpSpPr>
          <p:sp>
            <p:nvSpPr>
              <p:cNvPr id="138" name="Textruta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1536175" y="6247076"/>
                <a:ext cx="688163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sv-S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/>
                  </a:rPr>
                  <a:t>29 april</a:t>
                </a:r>
                <a:endParaRPr lang="sv-S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/>
                </a:endParaRPr>
              </a:p>
            </p:txBody>
          </p:sp>
          <p:cxnSp>
            <p:nvCxnSpPr>
              <p:cNvPr id="139" name="Rak 37">
                <a:extLst>
                  <a:ext uri="{FF2B5EF4-FFF2-40B4-BE49-F238E27FC236}">
                    <a16:creationId xmlns:a16="http://schemas.microsoft.com/office/drawing/2014/main" id="{AF8B8BAA-B7B7-419D-B159-3760CB7AE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7639" y="5970893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Milstolpe 2" title="Milstolpe 2">
              <a:extLst>
                <a:ext uri="{FF2B5EF4-FFF2-40B4-BE49-F238E27FC236}">
                  <a16:creationId xmlns:a16="http://schemas.microsoft.com/office/drawing/2014/main" id="{2AEC5DB5-2EFC-41F3-8029-7EE36BB08AF9}"/>
                </a:ext>
              </a:extLst>
            </p:cNvPr>
            <p:cNvGrpSpPr/>
            <p:nvPr/>
          </p:nvGrpSpPr>
          <p:grpSpPr>
            <a:xfrm>
              <a:off x="1616605" y="1855914"/>
              <a:ext cx="2036137" cy="4032884"/>
              <a:chOff x="1447643" y="1439248"/>
              <a:chExt cx="2036137" cy="4032884"/>
            </a:xfrm>
          </p:grpSpPr>
          <p:sp>
            <p:nvSpPr>
              <p:cNvPr id="109" name="Pil: Nedåt 112" title="Milstolpe, hög pil">
                <a:extLst>
                  <a:ext uri="{FF2B5EF4-FFF2-40B4-BE49-F238E27FC236}">
                    <a16:creationId xmlns:a16="http://schemas.microsoft.com/office/drawing/2014/main" id="{64FA0107-4988-4579-A5AC-40B595D901B9}"/>
                  </a:ext>
                </a:extLst>
              </p:cNvPr>
              <p:cNvSpPr/>
              <p:nvPr/>
            </p:nvSpPr>
            <p:spPr>
              <a:xfrm>
                <a:off x="1479740" y="2768107"/>
                <a:ext cx="470255" cy="2704025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gradFill>
                <a:gsLst>
                  <a:gs pos="7000">
                    <a:schemeClr val="accent1"/>
                  </a:gs>
                  <a:gs pos="70000">
                    <a:srgbClr val="43C8F8">
                      <a:alpha val="20000"/>
                    </a:srgbClr>
                  </a:gs>
                  <a:gs pos="100000">
                    <a:schemeClr val="accent1"/>
                  </a:gs>
                  <a:gs pos="100000">
                    <a:srgbClr val="9AE4FF"/>
                  </a:gs>
                  <a:gs pos="14000">
                    <a:schemeClr val="accent1">
                      <a:lumMod val="30000"/>
                      <a:lumOff val="70000"/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0"/>
                <a:endParaRPr lang="sv-SE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3" name="Ellips 112" title="Milstolpe, nummer">
                <a:extLst>
                  <a:ext uri="{FF2B5EF4-FFF2-40B4-BE49-F238E27FC236}">
                    <a16:creationId xmlns:a16="http://schemas.microsoft.com/office/drawing/2014/main" id="{1A9A1384-BB26-4C08-8F02-CABB6507B872}"/>
                  </a:ext>
                </a:extLst>
              </p:cNvPr>
              <p:cNvSpPr/>
              <p:nvPr/>
            </p:nvSpPr>
            <p:spPr>
              <a:xfrm>
                <a:off x="1562260" y="4602443"/>
                <a:ext cx="296963" cy="2801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sv-S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1</a:t>
                </a:r>
              </a:p>
            </p:txBody>
          </p:sp>
          <p:grpSp>
            <p:nvGrpSpPr>
              <p:cNvPr id="129" name="Grupp 128" title="Text för milstolpe">
                <a:extLst>
                  <a:ext uri="{FF2B5EF4-FFF2-40B4-BE49-F238E27FC236}">
                    <a16:creationId xmlns:a16="http://schemas.microsoft.com/office/drawing/2014/main" id="{907C4BC5-522C-48D3-A999-219DE8E9EC39}"/>
                  </a:ext>
                </a:extLst>
              </p:cNvPr>
              <p:cNvGrpSpPr/>
              <p:nvPr/>
            </p:nvGrpSpPr>
            <p:grpSpPr>
              <a:xfrm>
                <a:off x="1447643" y="1439248"/>
                <a:ext cx="2036137" cy="1319448"/>
                <a:chOff x="2078458" y="2426541"/>
                <a:chExt cx="2036137" cy="1319448"/>
              </a:xfrm>
            </p:grpSpPr>
            <p:sp>
              <p:nvSpPr>
                <p:cNvPr id="133" name="Textruta 114">
                  <a:extLst>
                    <a:ext uri="{FF2B5EF4-FFF2-40B4-BE49-F238E27FC236}">
                      <a16:creationId xmlns:a16="http://schemas.microsoft.com/office/drawing/2014/main" id="{0618AC60-DF13-401B-AC73-91C3F019CB3C}"/>
                    </a:ext>
                  </a:extLst>
                </p:cNvPr>
                <p:cNvSpPr txBox="1"/>
                <p:nvPr/>
              </p:nvSpPr>
              <p:spPr>
                <a:xfrm>
                  <a:off x="2078458" y="2426541"/>
                  <a:ext cx="1926772" cy="6463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r>
                    <a:rPr lang="sv-SE" sz="14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”Vad roligt att du har sökt till SLU”-utskick (nytt)</a:t>
                  </a:r>
                  <a:endParaRPr lang="sv-SE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134" name="Textruta 115">
                  <a:extLst>
                    <a:ext uri="{FF2B5EF4-FFF2-40B4-BE49-F238E27FC236}">
                      <a16:creationId xmlns:a16="http://schemas.microsoft.com/office/drawing/2014/main" id="{5938A122-F3F6-4956-953F-D7D83254FFD4}"/>
                    </a:ext>
                  </a:extLst>
                </p:cNvPr>
                <p:cNvSpPr txBox="1"/>
                <p:nvPr/>
              </p:nvSpPr>
              <p:spPr>
                <a:xfrm>
                  <a:off x="2090174" y="3130436"/>
                  <a:ext cx="2024421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rtl="0"/>
                  <a:r>
                    <a:rPr lang="sv-SE" sz="1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Info om skugga en student, viktiga datum, bostad, frågor och svar, SLU-film, </a:t>
                  </a:r>
                  <a:r>
                    <a:rPr lang="sv-SE" sz="10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Instagramkonto.Mejlas</a:t>
                  </a:r>
                  <a:r>
                    <a:rPr lang="sv-SE" sz="1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 </a:t>
                  </a:r>
                  <a:r>
                    <a:rPr lang="sv-SE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rebuchet MS"/>
                    </a:rPr>
                    <a:t>från Kommunikationsavdelningen.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1379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9719137_TF16411191" id="{D2F62A5D-615C-4F3C-897D-E34138D01912}" vid="{6594A9D7-5B7B-47A9-821A-2E8E1A1818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D7EA71A8DE5D438023FFA20DDE8EC1" ma:contentTypeVersion="14" ma:contentTypeDescription="Skapa ett nytt dokument." ma:contentTypeScope="" ma:versionID="6d17d4fc1b960e2e1a07a1e322a37c11">
  <xsd:schema xmlns:xsd="http://www.w3.org/2001/XMLSchema" xmlns:xs="http://www.w3.org/2001/XMLSchema" xmlns:p="http://schemas.microsoft.com/office/2006/metadata/properties" xmlns:ns2="8da09d6d-05af-4df7-b77a-28aaab06bf22" xmlns:ns3="0057cb1d-8d3f-45c2-8e64-94dfeaee00dd" targetNamespace="http://schemas.microsoft.com/office/2006/metadata/properties" ma:root="true" ma:fieldsID="8c1a979a996e65430fd03f4ee343d245" ns2:_="" ns3:_="">
    <xsd:import namespace="8da09d6d-05af-4df7-b77a-28aaab06bf22"/>
    <xsd:import namespace="0057cb1d-8d3f-45c2-8e64-94dfeaee00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09d6d-05af-4df7-b77a-28aaab06bf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357ce2f8-f89c-471c-b8ae-5f01d94496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7cb1d-8d3f-45c2-8e64-94dfeaee00d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f3a7d94-0223-4111-b2de-4e6a3fb2e5b8}" ma:internalName="TaxCatchAll" ma:showField="CatchAllData" ma:web="0057cb1d-8d3f-45c2-8e64-94dfeaee00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57cb1d-8d3f-45c2-8e64-94dfeaee00dd" xsi:nil="true"/>
    <lcf76f155ced4ddcb4097134ff3c332f xmlns="8da09d6d-05af-4df7-b77a-28aaab06bf2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3C6520-EE7D-443A-A160-3D00672FC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a09d6d-05af-4df7-b77a-28aaab06bf22"/>
    <ds:schemaRef ds:uri="0057cb1d-8d3f-45c2-8e64-94dfeaee0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8A6D45-05DB-4446-8D10-83E9CFDE8E9B}">
  <ds:schemaRefs>
    <ds:schemaRef ds:uri="http://purl.org/dc/elements/1.1/"/>
    <ds:schemaRef ds:uri="http://schemas.microsoft.com/office/2006/metadata/properties"/>
    <ds:schemaRef ds:uri="8da09d6d-05af-4df7-b77a-28aaab06bf22"/>
    <ds:schemaRef ds:uri="0057cb1d-8d3f-45c2-8e64-94dfeaee00d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tf16411191</Template>
  <TotalTime>0</TotalTime>
  <Words>614</Words>
  <Application>Microsoft Office PowerPoint</Application>
  <PresentationFormat>Bredbild</PresentationFormat>
  <Paragraphs>94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Office-tema</vt:lpstr>
      <vt:lpstr>Tidslinje för utskick till internationella studenter som har ansökt i First Admission Round</vt:lpstr>
      <vt:lpstr>Tidslinje för utskick till internationella avgiftsbefriade* studenter som har ansökt i Second Admission Round *(medborgare i EU/EES samt Schweiz)</vt:lpstr>
      <vt:lpstr>Tidslinje för utskick till nationella studenter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Tidslinje för utskick till internationella studenter som har sökt i First Admission Round</dc:title>
  <dc:creator/>
  <cp:lastModifiedBy/>
  <cp:revision>163</cp:revision>
  <dcterms:created xsi:type="dcterms:W3CDTF">2020-07-01T17:35:17Z</dcterms:created>
  <dcterms:modified xsi:type="dcterms:W3CDTF">2024-05-15T10:01:27Z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0x010100BCD7EA71A8DE5D438023FFA20DDE8EC1</vt:lpwstr>
  </property>
  <property fmtid="{D5CDD505-2E9C-101B-9397-08002B2CF9AE}" pid="3" name="MediaServiceImageTags">
    <vt:lpwstr/>
  </property>
</Properties>
</file>