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62" r:id="rId3"/>
    <p:sldId id="265"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3" r:id="rId20"/>
    <p:sldId id="28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Lindh" initials="CL" lastIdx="5" clrIdx="0">
    <p:extLst>
      <p:ext uri="{19B8F6BF-5375-455C-9EA6-DF929625EA0E}">
        <p15:presenceInfo xmlns:p15="http://schemas.microsoft.com/office/powerpoint/2012/main" userId="Christina Lind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670"/>
    <a:srgbClr val="2388F8"/>
    <a:srgbClr val="FFFFFF"/>
    <a:srgbClr val="FF8737"/>
    <a:srgbClr val="E5EFF0"/>
    <a:srgbClr val="FF8331"/>
    <a:srgbClr val="FF3A53"/>
    <a:srgbClr val="62127C"/>
    <a:srgbClr val="247F35"/>
    <a:srgbClr val="9F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94620" autoAdjust="0"/>
  </p:normalViewPr>
  <p:slideViewPr>
    <p:cSldViewPr showGuides="1">
      <p:cViewPr varScale="1">
        <p:scale>
          <a:sx n="65" d="100"/>
          <a:sy n="65" d="100"/>
        </p:scale>
        <p:origin x="340" y="32"/>
      </p:cViewPr>
      <p:guideLst>
        <p:guide pos="3840"/>
        <p:guide orient="horz" pos="2160"/>
      </p:guideLst>
    </p:cSldViewPr>
  </p:slideViewPr>
  <p:notesTextViewPr>
    <p:cViewPr>
      <p:scale>
        <a:sx n="3" d="2"/>
        <a:sy n="3" d="2"/>
      </p:scale>
      <p:origin x="0" y="0"/>
    </p:cViewPr>
  </p:notesTextViewPr>
  <p:notesViewPr>
    <p:cSldViewPr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F9C50-E23A-4D3A-B8CA-148805568322}" type="datetimeFigureOut">
              <a:rPr lang="sv-SE" smtClean="0"/>
              <a:t>2024-01-18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4851D-C1E4-4E50-B1DA-3AE325AABCDF}" type="slidenum">
              <a:rPr lang="sv-SE" smtClean="0"/>
              <a:t>‹#›</a:t>
            </a:fld>
            <a:endParaRPr lang="sv-SE"/>
          </a:p>
        </p:txBody>
      </p:sp>
    </p:spTree>
    <p:extLst>
      <p:ext uri="{BB962C8B-B14F-4D97-AF65-F5344CB8AC3E}">
        <p14:creationId xmlns:p14="http://schemas.microsoft.com/office/powerpoint/2010/main" val="98063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a:t>
            </a:fld>
            <a:endParaRPr lang="sv-SE"/>
          </a:p>
        </p:txBody>
      </p:sp>
    </p:spTree>
    <p:extLst>
      <p:ext uri="{BB962C8B-B14F-4D97-AF65-F5344CB8AC3E}">
        <p14:creationId xmlns:p14="http://schemas.microsoft.com/office/powerpoint/2010/main" val="372684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Och varje dag du går till jobbet påverkar</a:t>
            </a:r>
            <a:r>
              <a:rPr lang="sv-SE" altLang="sv-SE" baseline="0" dirty="0"/>
              <a:t> din pension!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10</a:t>
            </a:fld>
            <a:endParaRPr lang="sv-SE"/>
          </a:p>
        </p:txBody>
      </p:sp>
    </p:spTree>
    <p:extLst>
      <p:ext uri="{BB962C8B-B14F-4D97-AF65-F5344CB8AC3E}">
        <p14:creationId xmlns:p14="http://schemas.microsoft.com/office/powerpoint/2010/main" val="381750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Lönen</a:t>
            </a:r>
            <a:r>
              <a:rPr lang="sv-SE" baseline="0" dirty="0"/>
              <a:t> påverkar, så ju mer lön du har, ju mer betalas in till tjänstepensionen. Därför påverkar bland annat när du började arbeta, när du planerar att sluta och hur hög lön du haft under ditt arbetsliv.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0" i="0" kern="1200" dirty="0">
                <a:solidFill>
                  <a:schemeClr val="tx1"/>
                </a:solidFill>
                <a:effectLst/>
                <a:latin typeface="+mn-lt"/>
                <a:ea typeface="+mn-ea"/>
                <a:cs typeface="+mn-cs"/>
              </a:rPr>
              <a:t>Tjänar in till din tjänstepension fram till 69 år om du jobbar kvar. Till den förmånsbestämda delen är det fortsatt till 65 år som längst.</a:t>
            </a:r>
          </a:p>
        </p:txBody>
      </p:sp>
      <p:sp>
        <p:nvSpPr>
          <p:cNvPr id="4" name="Platshållare för bildnummer 3"/>
          <p:cNvSpPr>
            <a:spLocks noGrp="1"/>
          </p:cNvSpPr>
          <p:nvPr>
            <p:ph type="sldNum" sz="quarter" idx="10"/>
          </p:nvPr>
        </p:nvSpPr>
        <p:spPr/>
        <p:txBody>
          <a:bodyPr/>
          <a:lstStyle/>
          <a:p>
            <a:fld id="{CF44851D-C1E4-4E50-B1DA-3AE325AABCDF}" type="slidenum">
              <a:rPr lang="sv-SE" smtClean="0"/>
              <a:t>11</a:t>
            </a:fld>
            <a:endParaRPr lang="sv-SE"/>
          </a:p>
        </p:txBody>
      </p:sp>
    </p:spTree>
    <p:extLst>
      <p:ext uri="{BB962C8B-B14F-4D97-AF65-F5344CB8AC3E}">
        <p14:creationId xmlns:p14="http://schemas.microsoft.com/office/powerpoint/2010/main" val="228150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din</a:t>
            </a:r>
            <a:r>
              <a:rPr lang="sv-SE" baseline="0" dirty="0"/>
              <a:t> statliga anställning ingår tjänstegrupplivförsäkring och efterlevandepension. Det är pengar till din familj ifall du dör. Tjänstegrupplivförsäkringen och efterlevandepensionen påverkar inte din tjänstepension och du kan inte välja bort dem. Det är bara en bra trygghet för din familj. </a:t>
            </a:r>
          </a:p>
          <a:p>
            <a:endParaRPr lang="sv-SE" baseline="0" dirty="0"/>
          </a:p>
          <a:p>
            <a:r>
              <a:rPr lang="sv-SE" baseline="0" dirty="0"/>
              <a:t>Du kan också välja att ha ett återbetalningsskydd för alla delar utom den förmånsbestämda ålderspensionen. Det betyder att din familj får dina pengar om du dör. Pengarna går till make, maka, registrerad partner i första hand och i andra hand barn. Det betyder att lever du ensam och inte har några barn behöver du inte ha ett återbetalningsskydd eftersom ingen kan ta del av pengarna. Du kan alltid lägga till återbetalningsskydd ifall din familjesituation ändras. </a:t>
            </a:r>
          </a:p>
          <a:p>
            <a:r>
              <a:rPr lang="sv-SE" baseline="0" dirty="0"/>
              <a:t>Väljer du ett återbetalningsskydd blir din tjänstepension något lägre.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12</a:t>
            </a:fld>
            <a:endParaRPr lang="sv-SE"/>
          </a:p>
        </p:txBody>
      </p:sp>
    </p:spTree>
    <p:extLst>
      <p:ext uri="{BB962C8B-B14F-4D97-AF65-F5344CB8AC3E}">
        <p14:creationId xmlns:p14="http://schemas.microsoft.com/office/powerpoint/2010/main" val="291893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du är sjuk och får sjukpenning betalar din arbetsgivare in till din tjänstepension</a:t>
            </a:r>
            <a:r>
              <a:rPr lang="sv-SE" baseline="0" dirty="0"/>
              <a:t> som vanligt. Alltså din tjänstepension påverkas inte. Skulle du bli långvarigt sjuk och få sjuk- eller aktivitetsersättning från Försäkringskassan kan du få sjukpension från SPV.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13</a:t>
            </a:fld>
            <a:endParaRPr lang="sv-SE"/>
          </a:p>
        </p:txBody>
      </p:sp>
    </p:spTree>
    <p:extLst>
      <p:ext uri="{BB962C8B-B14F-4D97-AF65-F5344CB8AC3E}">
        <p14:creationId xmlns:p14="http://schemas.microsoft.com/office/powerpoint/2010/main" val="229819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Eftersom</a:t>
            </a:r>
            <a:r>
              <a:rPr lang="sv-SE" altLang="sv-SE" baseline="0" dirty="0"/>
              <a:t> pensionen påverkas under hela ditt arbetsliv kan det vara bra att läsa på om pensionen i god tid. Det du behöver se över är de olika delarna som fungerar lite olika.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aseline="0" dirty="0"/>
              <a:t>Du kan kolla vilka händelser i livet som påverkar pensionen. </a:t>
            </a:r>
            <a:r>
              <a:rPr lang="sv-SE" altLang="sv-SE" dirty="0"/>
              <a:t>Det kan vara händelser som att du blir sambo, gifter dig eller skaffar barn, byter jobb eller löneförhandlar.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Om du har</a:t>
            </a:r>
            <a:r>
              <a:rPr lang="sv-SE" altLang="sv-SE" baseline="0" dirty="0"/>
              <a:t> lite koll kan du också ta medvetna beslut om din pension i god tid. </a:t>
            </a:r>
            <a:endParaRPr lang="sv-SE" altLang="sv-SE" dirty="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14</a:t>
            </a:fld>
            <a:endParaRPr lang="sv-SE"/>
          </a:p>
        </p:txBody>
      </p:sp>
    </p:spTree>
    <p:extLst>
      <p:ext uri="{BB962C8B-B14F-4D97-AF65-F5344CB8AC3E}">
        <p14:creationId xmlns:p14="http://schemas.microsoft.com/office/powerpoint/2010/main" val="300613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a:t>
            </a:r>
            <a:r>
              <a:rPr lang="sv-SE" baseline="0" dirty="0"/>
              <a:t> jobba mindre innan din pensionering…</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15</a:t>
            </a:fld>
            <a:endParaRPr lang="sv-SE"/>
          </a:p>
        </p:txBody>
      </p:sp>
    </p:spTree>
    <p:extLst>
      <p:ext uri="{BB962C8B-B14F-4D97-AF65-F5344CB8AC3E}">
        <p14:creationId xmlns:p14="http://schemas.microsoft.com/office/powerpoint/2010/main" val="320466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du arbeta mindre innan pensionering kan</a:t>
            </a:r>
            <a:r>
              <a:rPr lang="sv-SE" baseline="0" dirty="0"/>
              <a:t> du prata med din arbetsgivare om att gå ner i arbetstid. Det finns olika möjligheter beroende på när du är född. </a:t>
            </a:r>
          </a:p>
          <a:p>
            <a:endParaRPr lang="sv-SE" baseline="0" dirty="0"/>
          </a:p>
          <a:p>
            <a:r>
              <a:rPr lang="sv-SE" baseline="0" dirty="0"/>
              <a:t>Är du född före 1966 och tillhör Avdelning 2 kan du få delpension från 61 år. Det är din arbetsgivare som bestämmer och står för kostnaden. Delpension är en bra möjlighet och du kan minska din arbetstid med högst 50 procent. Om din arbetsgivare beslutar att du får delpension så upphör inbetalningarna till Kåpan </a:t>
            </a:r>
            <a:r>
              <a:rPr lang="sv-SE" baseline="0" dirty="0" err="1"/>
              <a:t>Flex</a:t>
            </a:r>
            <a:r>
              <a:rPr lang="sv-SE" baseline="0" dirty="0"/>
              <a:t>.</a:t>
            </a:r>
          </a:p>
          <a:p>
            <a:endParaRPr lang="sv-SE" baseline="0" dirty="0"/>
          </a:p>
          <a:p>
            <a:r>
              <a:rPr lang="sv-SE" baseline="0" dirty="0"/>
              <a:t>Är du född 1966 eller senare har du en del i tjänstepensionen som du kan börja ta ut samtidigt som du jobbar vidare. Du gör en överenskommelse med din arbetsgivare att minska din arbetstid och kan börja ta ut delen Kåpan </a:t>
            </a:r>
            <a:r>
              <a:rPr lang="sv-SE" baseline="0" dirty="0" err="1"/>
              <a:t>Flex</a:t>
            </a:r>
            <a:r>
              <a:rPr lang="sv-SE" baseline="0" dirty="0"/>
              <a:t> från 63 års ålder.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16</a:t>
            </a:fld>
            <a:endParaRPr lang="sv-SE"/>
          </a:p>
        </p:txBody>
      </p:sp>
    </p:spTree>
    <p:extLst>
      <p:ext uri="{BB962C8B-B14F-4D97-AF65-F5344CB8AC3E}">
        <p14:creationId xmlns:p14="http://schemas.microsoft.com/office/powerpoint/2010/main" val="348123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behöver mer information</a:t>
            </a:r>
            <a:r>
              <a:rPr lang="sv-SE" baseline="0" dirty="0"/>
              <a:t> finns mer att få</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17</a:t>
            </a:fld>
            <a:endParaRPr lang="sv-SE"/>
          </a:p>
        </p:txBody>
      </p:sp>
    </p:spTree>
    <p:extLst>
      <p:ext uri="{BB962C8B-B14F-4D97-AF65-F5344CB8AC3E}">
        <p14:creationId xmlns:p14="http://schemas.microsoft.com/office/powerpoint/2010/main" val="88700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är värt att kolla till dina pengar då och då. Logga in på spv.se för att se vilka delar du har , värdet på dem och hur delarna fungerar.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18</a:t>
            </a:fld>
            <a:endParaRPr lang="sv-SE"/>
          </a:p>
        </p:txBody>
      </p:sp>
    </p:spTree>
    <p:extLst>
      <p:ext uri="{BB962C8B-B14F-4D97-AF65-F5344CB8AC3E}">
        <p14:creationId xmlns:p14="http://schemas.microsoft.com/office/powerpoint/2010/main" val="368235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Från 1 januari 2024 ändras en del i tjänstepensionen från statlig anställning för dig som är född före 1988 och tillhör avdelning 2 i tjänstepensionsavtalet PA 16.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Är du född efter 1988 och tillhör avdelning 1 i PA 16 berör ändringarna inte dig.</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Den övergripande förbättringen är att du tjänar in till din tjänstepension till 69 års ålder. Sedan ändras också reglerna för hur du kan ta ut delarna i din tjänstepension.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Du som är född 1966 till 1987</a:t>
            </a:r>
          </a:p>
          <a:p>
            <a:r>
              <a:rPr lang="sv-SE" sz="1200" b="0" i="0" kern="1200" dirty="0">
                <a:solidFill>
                  <a:schemeClr val="tx1"/>
                </a:solidFill>
                <a:effectLst/>
                <a:latin typeface="+mn-lt"/>
                <a:ea typeface="+mn-ea"/>
                <a:cs typeface="+mn-cs"/>
              </a:rPr>
              <a:t>Tjänar in till din tjänstepension fram till 69 år om du jobbar kvar. Tjänar du in till den förmånsbestämda delen är det fortsatt till 65 år som längst. </a:t>
            </a:r>
          </a:p>
          <a:p>
            <a:r>
              <a:rPr lang="sv-SE" sz="1200" b="0" i="0" kern="1200" dirty="0">
                <a:solidFill>
                  <a:schemeClr val="tx1"/>
                </a:solidFill>
                <a:effectLst/>
                <a:latin typeface="+mn-lt"/>
                <a:ea typeface="+mn-ea"/>
                <a:cs typeface="+mn-cs"/>
              </a:rPr>
              <a:t>Du får en ny del i din tjänstepension som heter Kåpan Flex. Din arbetsgivare betalar in pengar som motsvarar 1,5 procent av din lön till den nya delen. Du kan använda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 för att till exempel gå ner i arbetstid innan du går i pension.</a:t>
            </a:r>
          </a:p>
          <a:p>
            <a:r>
              <a:rPr lang="sv-SE" sz="1200" b="0" i="0" kern="1200" dirty="0">
                <a:solidFill>
                  <a:schemeClr val="tx1"/>
                </a:solidFill>
                <a:effectLst/>
                <a:latin typeface="+mn-lt"/>
                <a:ea typeface="+mn-ea"/>
                <a:cs typeface="+mn-cs"/>
              </a:rPr>
              <a:t>Du har inte längre möjlighet att ansöka om delpension hos din arbetsgivare.</a:t>
            </a:r>
          </a:p>
          <a:p>
            <a:r>
              <a:rPr lang="sv-SE" sz="1200" b="0" i="0" kern="1200" dirty="0">
                <a:solidFill>
                  <a:schemeClr val="tx1"/>
                </a:solidFill>
                <a:effectLst/>
                <a:latin typeface="+mn-lt"/>
                <a:ea typeface="+mn-ea"/>
                <a:cs typeface="+mn-cs"/>
              </a:rPr>
              <a:t>Du kan tidigast ta ut tjänstepensionen från 63 år (gäller inte vissa yrkesgrupper som har rätt att gå tidigare).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Du som är född före 1966</a:t>
            </a:r>
          </a:p>
          <a:p>
            <a:r>
              <a:rPr lang="sv-SE" sz="1200" b="0" i="0" kern="1200" dirty="0">
                <a:solidFill>
                  <a:schemeClr val="tx1"/>
                </a:solidFill>
                <a:effectLst/>
                <a:latin typeface="+mn-lt"/>
                <a:ea typeface="+mn-ea"/>
                <a:cs typeface="+mn-cs"/>
              </a:rPr>
              <a:t>Tjänar in till din tjänstepension fram till 69 år om du jobbar kvar. Till den förmånsbestämda delen är det fortsatt till 65 år som längst.</a:t>
            </a:r>
          </a:p>
          <a:p>
            <a:r>
              <a:rPr lang="sv-SE" sz="1200" b="0" i="0" kern="1200" dirty="0">
                <a:solidFill>
                  <a:schemeClr val="tx1"/>
                </a:solidFill>
                <a:effectLst/>
                <a:latin typeface="+mn-lt"/>
                <a:ea typeface="+mn-ea"/>
                <a:cs typeface="+mn-cs"/>
              </a:rPr>
              <a:t>Du får en ny del i din tjänstepension som heter Kåpan Flex. Din arbetsgivare betalar in pengar som motsvarar 0,5 procent av din lön till den nya delen. Du kan använda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 för att till exempel gå ner i arbetstid innan du går i pension. Om du har eller har haft delpension får du inte den här delen.</a:t>
            </a:r>
          </a:p>
          <a:p>
            <a:r>
              <a:rPr lang="sv-SE" sz="1200" b="0" i="0" kern="1200" dirty="0">
                <a:solidFill>
                  <a:schemeClr val="tx1"/>
                </a:solidFill>
                <a:effectLst/>
                <a:latin typeface="+mn-lt"/>
                <a:ea typeface="+mn-ea"/>
                <a:cs typeface="+mn-cs"/>
              </a:rPr>
              <a:t>Du har fortsatt möjlighet att få delpension. Om din arbetsgivare beslutar att du får delpension upphör inbetalning till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Du kan tidigast ta ut tjänstepensionen från 61 år som tidigare.</a:t>
            </a:r>
          </a:p>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19</a:t>
            </a:fld>
            <a:endParaRPr lang="sv-SE"/>
          </a:p>
        </p:txBody>
      </p:sp>
    </p:spTree>
    <p:extLst>
      <p:ext uri="{BB962C8B-B14F-4D97-AF65-F5344CB8AC3E}">
        <p14:creationId xmlns:p14="http://schemas.microsoft.com/office/powerpoint/2010/main" val="334064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Din pension kommer från flera olika håll, dels från allmän pension, dels från din arbetsgivare i form av tjänstepension. Du kan även ha ett eget frivilligt sparande. </a:t>
            </a:r>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2</a:t>
            </a:fld>
            <a:endParaRPr lang="sv-SE"/>
          </a:p>
        </p:txBody>
      </p:sp>
    </p:spTree>
    <p:extLst>
      <p:ext uri="{BB962C8B-B14F-4D97-AF65-F5344CB8AC3E}">
        <p14:creationId xmlns:p14="http://schemas.microsoft.com/office/powerpoint/2010/main" val="176493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a:t>
            </a:r>
          </a:p>
          <a:p>
            <a:pPr marL="171450" indent="-171450">
              <a:buFont typeface="Arial" panose="020B0604020202020204" pitchFamily="34" charset="0"/>
              <a:buChar char="•"/>
            </a:pPr>
            <a:r>
              <a:rPr lang="sv-SE" dirty="0"/>
              <a:t>Så länge du arbetar statligt tjänar</a:t>
            </a:r>
            <a:r>
              <a:rPr lang="sv-SE" baseline="0" dirty="0"/>
              <a:t> du in till tjänstepensionen</a:t>
            </a:r>
          </a:p>
          <a:p>
            <a:pPr marL="171450" indent="-171450">
              <a:buFont typeface="Arial" panose="020B0604020202020204" pitchFamily="34" charset="0"/>
              <a:buChar char="•"/>
            </a:pPr>
            <a:r>
              <a:rPr lang="sv-SE" baseline="0" dirty="0"/>
              <a:t>Varje dag påverkar din pension</a:t>
            </a:r>
          </a:p>
          <a:p>
            <a:pPr marL="171450" indent="-171450">
              <a:buFont typeface="Arial" panose="020B0604020202020204" pitchFamily="34" charset="0"/>
              <a:buChar char="•"/>
            </a:pPr>
            <a:r>
              <a:rPr lang="sv-SE" baseline="0" dirty="0"/>
              <a:t>Vill du veta vad din totala pension blir loggar du in på minpension.se</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20</a:t>
            </a:fld>
            <a:endParaRPr lang="sv-SE"/>
          </a:p>
        </p:txBody>
      </p:sp>
    </p:spTree>
    <p:extLst>
      <p:ext uri="{BB962C8B-B14F-4D97-AF65-F5344CB8AC3E}">
        <p14:creationId xmlns:p14="http://schemas.microsoft.com/office/powerpoint/2010/main" val="340883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dirty="0"/>
          </a:p>
          <a:p>
            <a:r>
              <a:rPr lang="sv-SE" altLang="sv-SE" dirty="0"/>
              <a:t>Den</a:t>
            </a:r>
            <a:r>
              <a:rPr lang="sv-SE" altLang="sv-SE" baseline="0" dirty="0"/>
              <a:t> allmänna pensionen baseras på alla anställningar du haft i livet där du betalat skatt. Där ingår också andra skattepliktiga ersättningar. D</a:t>
            </a:r>
            <a:r>
              <a:rPr lang="sv-SE" altLang="sv-SE" dirty="0"/>
              <a:t>en allmänna pensionen har Pensionsmyndigheten hand om. </a:t>
            </a:r>
          </a:p>
          <a:p>
            <a:r>
              <a:rPr lang="sv-SE" altLang="sv-SE" dirty="0"/>
              <a:t>Den allmänna pensionen har två delar som är inkomstpensionen som är den största delen och premiepensionen</a:t>
            </a:r>
            <a:r>
              <a:rPr lang="sv-SE" altLang="sv-SE" baseline="0" dirty="0"/>
              <a:t> som är den mindre delen.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3</a:t>
            </a:fld>
            <a:endParaRPr lang="sv-SE"/>
          </a:p>
        </p:txBody>
      </p:sp>
    </p:spTree>
    <p:extLst>
      <p:ext uri="{BB962C8B-B14F-4D97-AF65-F5344CB8AC3E}">
        <p14:creationId xmlns:p14="http://schemas.microsoft.com/office/powerpoint/2010/main" val="236618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som arbetar har genom sin arbetsgivare också en kollektivavtalad tjänstepension. Om du arbetar statligt får du tjänstepension från statlig anställning. Många har under sitt arbetsliv även arbetat inom privat sektor, kommun eller landsting och får tjänstepension från olika kollektivavtal. Du kan även</a:t>
            </a:r>
            <a:r>
              <a:rPr lang="sv-SE" altLang="sv-SE" baseline="0" dirty="0"/>
              <a:t> jobbat på en arbetsplats där du haft en överenskommelse om din tjänstepension med din arbetsgivare. </a:t>
            </a:r>
            <a:endParaRPr lang="sv-SE" altLang="sv-SE" dirty="0"/>
          </a:p>
          <a:p>
            <a:endParaRPr lang="sv-SE" alt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4</a:t>
            </a:fld>
            <a:endParaRPr lang="sv-SE"/>
          </a:p>
        </p:txBody>
      </p:sp>
    </p:spTree>
    <p:extLst>
      <p:ext uri="{BB962C8B-B14F-4D97-AF65-F5344CB8AC3E}">
        <p14:creationId xmlns:p14="http://schemas.microsoft.com/office/powerpoint/2010/main" val="9352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a:t>
            </a:r>
            <a:r>
              <a:rPr lang="sv-SE" b="1" baseline="0" dirty="0"/>
              <a:t> får t</a:t>
            </a:r>
            <a:r>
              <a:rPr lang="sv-SE" b="1" dirty="0"/>
              <a:t>jänstepension som statligt anställd. Den är kollektivavtalad</a:t>
            </a:r>
            <a:r>
              <a:rPr lang="sv-SE" b="1" baseline="0" dirty="0"/>
              <a:t> och det har förhandlats mellan de fackliga organisationer på statliga området tillsammans med Arbetsgivarverket. </a:t>
            </a:r>
            <a:endParaRPr lang="sv-SE" b="1" dirty="0"/>
          </a:p>
          <a:p>
            <a:r>
              <a:rPr lang="sv-SE" dirty="0"/>
              <a:t>Det tjänstepensionsavtal som gäller nu heter PA 16. Det</a:t>
            </a:r>
            <a:r>
              <a:rPr lang="sv-SE" baseline="0" dirty="0"/>
              <a:t> ger dig som statligt anställd rätt till </a:t>
            </a:r>
          </a:p>
          <a:p>
            <a:pPr marL="171450" indent="-171450">
              <a:buFont typeface="Arial" panose="020B0604020202020204" pitchFamily="34" charset="0"/>
              <a:buChar char="•"/>
            </a:pPr>
            <a:r>
              <a:rPr lang="sv-SE" dirty="0"/>
              <a:t>Tjänstepension</a:t>
            </a:r>
          </a:p>
          <a:p>
            <a:pPr marL="171450" indent="-171450">
              <a:buFont typeface="Arial" panose="020B0604020202020204" pitchFamily="34" charset="0"/>
              <a:buChar char="•"/>
            </a:pPr>
            <a:r>
              <a:rPr lang="sv-SE" dirty="0"/>
              <a:t>sjukpension om du blir långvarigt sjuk </a:t>
            </a:r>
          </a:p>
          <a:p>
            <a:pPr marL="171450" indent="-171450">
              <a:buFont typeface="Arial" panose="020B0604020202020204" pitchFamily="34" charset="0"/>
              <a:buChar char="•"/>
            </a:pPr>
            <a:r>
              <a:rPr lang="sv-SE" dirty="0"/>
              <a:t>och pengar till din familj</a:t>
            </a:r>
            <a:r>
              <a:rPr lang="sv-SE" baseline="0" dirty="0"/>
              <a:t> om du dör.</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5</a:t>
            </a:fld>
            <a:endParaRPr lang="sv-SE"/>
          </a:p>
        </p:txBody>
      </p:sp>
    </p:spTree>
    <p:extLst>
      <p:ext uri="{BB962C8B-B14F-4D97-AF65-F5344CB8AC3E}">
        <p14:creationId xmlns:p14="http://schemas.microsoft.com/office/powerpoint/2010/main" val="384299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Statens tjänstepensionsverk administrerar tjänstepensionen och du kan alltid logga in på deras</a:t>
            </a:r>
            <a:r>
              <a:rPr lang="sv-SE" baseline="0" dirty="0"/>
              <a:t> webbplats www.spv.se för att se din tjänstepension.</a:t>
            </a:r>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6</a:t>
            </a:fld>
            <a:endParaRPr lang="sv-SE"/>
          </a:p>
        </p:txBody>
      </p:sp>
    </p:spTree>
    <p:extLst>
      <p:ext uri="{BB962C8B-B14F-4D97-AF65-F5344CB8AC3E}">
        <p14:creationId xmlns:p14="http://schemas.microsoft.com/office/powerpoint/2010/main" val="80398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sparar</a:t>
            </a:r>
            <a:r>
              <a:rPr lang="sv-SE" baseline="0" dirty="0"/>
              <a:t> till din tjänstepension hela tiden när du jobbar. För dig som är statligt anställd är lite olika beroende på när du är född. Det beror på att tjänstepensionsavtalet innehåller två avdelningar. </a:t>
            </a:r>
            <a:r>
              <a:rPr lang="sv-SE" dirty="0"/>
              <a:t>Generellt sett tillhör du Avdelning 2 du är född före 1988. </a:t>
            </a:r>
          </a:p>
          <a:p>
            <a:r>
              <a:rPr lang="sv-SE" dirty="0"/>
              <a:t>Är du född 1988 eller senare tillhör du Avdelning 1.</a:t>
            </a:r>
          </a:p>
          <a:p>
            <a:endParaRPr lang="sv-SE" altLang="sv-SE" dirty="0"/>
          </a:p>
          <a:p>
            <a:r>
              <a:rPr lang="sv-SE" altLang="sv-SE" b="1" dirty="0"/>
              <a:t>För</a:t>
            </a:r>
            <a:r>
              <a:rPr lang="sv-SE" altLang="sv-SE" b="1" baseline="0" dirty="0"/>
              <a:t> dig som är född före 1988 </a:t>
            </a:r>
            <a:r>
              <a:rPr lang="sv-SE" altLang="sv-SE" baseline="0" dirty="0"/>
              <a:t>får du motsvarande 4,5-6 % av din lön inbetalt varje månad. </a:t>
            </a:r>
          </a:p>
          <a:p>
            <a:pPr marL="171450" indent="-171450">
              <a:buFont typeface="Arial" panose="020B0604020202020204" pitchFamily="34" charset="0"/>
              <a:buChar char="•"/>
            </a:pPr>
            <a:r>
              <a:rPr lang="sv-SE" altLang="sv-SE" baseline="0" dirty="0"/>
              <a:t>Född 1966-1987: 6%</a:t>
            </a:r>
          </a:p>
          <a:p>
            <a:pPr marL="171450" indent="-171450">
              <a:buFont typeface="Arial" panose="020B0604020202020204" pitchFamily="34" charset="0"/>
              <a:buChar char="•"/>
            </a:pPr>
            <a:r>
              <a:rPr lang="sv-SE" altLang="sv-SE" baseline="0" dirty="0"/>
              <a:t>Född före 1966: 5%</a:t>
            </a:r>
          </a:p>
          <a:p>
            <a:pPr marL="171450" indent="-171450">
              <a:buFont typeface="Arial" panose="020B0604020202020204" pitchFamily="34" charset="0"/>
              <a:buChar char="•"/>
            </a:pPr>
            <a:r>
              <a:rPr lang="sv-SE" altLang="sv-SE" baseline="0" dirty="0"/>
              <a:t>Född före 1966, och har eller har haft delpension: 4,5%</a:t>
            </a:r>
          </a:p>
          <a:p>
            <a:endParaRPr lang="sv-SE" altLang="sv-SE" baseline="0" dirty="0"/>
          </a:p>
          <a:p>
            <a:r>
              <a:rPr lang="sv-SE" altLang="sv-SE" baseline="0" dirty="0"/>
              <a:t>Utöver det kan du ha en förmånsbestämd del. Den delen beror på din lön, när du är född och hur många år du arbetat statligt. </a:t>
            </a:r>
          </a:p>
          <a:p>
            <a:endParaRPr lang="sv-SE" altLang="sv-SE" baseline="0" dirty="0"/>
          </a:p>
          <a:p>
            <a:r>
              <a:rPr lang="sv-SE" altLang="sv-SE" b="1" baseline="0" dirty="0"/>
              <a:t>För dig som är född 1988 eller senare </a:t>
            </a:r>
            <a:r>
              <a:rPr lang="sv-SE" altLang="sv-SE" baseline="0" dirty="0"/>
              <a:t>får du motsvarande 6 % av din lön inbetalt varje månad. Utöver det får du 31,5 % på lönen som är  som är över 46 438 kr. </a:t>
            </a:r>
          </a:p>
          <a:p>
            <a:endParaRPr lang="sv-SE" altLang="sv-SE" baseline="0" dirty="0"/>
          </a:p>
          <a:p>
            <a:r>
              <a:rPr lang="sv-SE" altLang="sv-SE" baseline="0" dirty="0"/>
              <a:t>Det kan alltså handla om ett sparande till din tjänstepension på flera tusen kronor i månaden!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7</a:t>
            </a:fld>
            <a:endParaRPr lang="sv-SE"/>
          </a:p>
        </p:txBody>
      </p:sp>
    </p:spTree>
    <p:extLst>
      <p:ext uri="{BB962C8B-B14F-4D97-AF65-F5344CB8AC3E}">
        <p14:creationId xmlns:p14="http://schemas.microsoft.com/office/powerpoint/2010/main" val="252305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kan välja vem som ska förvalta en del</a:t>
            </a:r>
            <a:r>
              <a:rPr lang="sv-SE" b="1" baseline="0" dirty="0"/>
              <a:t> – om du vill!</a:t>
            </a:r>
          </a:p>
          <a:p>
            <a:pPr marL="0" indent="0">
              <a:buNone/>
            </a:pPr>
            <a:endParaRPr lang="sv-SE" altLang="sv-SE" sz="1200" dirty="0">
              <a:latin typeface="+mn-lt"/>
            </a:endParaRPr>
          </a:p>
          <a:p>
            <a:pPr marL="0" indent="0">
              <a:buNone/>
            </a:pPr>
            <a:r>
              <a:rPr lang="sv-SE" altLang="sv-SE" sz="1200" baseline="0" dirty="0">
                <a:latin typeface="+mn-lt"/>
              </a:rPr>
              <a:t>Delen du kan välja för heter den valbara delen i din tjänstepension. Du väljer försäkringsgivare och sparform. Vill du inte välja placeras </a:t>
            </a:r>
            <a:r>
              <a:rPr lang="sv-SE" altLang="sv-SE" sz="1200" dirty="0" err="1">
                <a:latin typeface="+mn-lt"/>
              </a:rPr>
              <a:t>placeras</a:t>
            </a:r>
            <a:r>
              <a:rPr lang="sv-SE" altLang="sv-SE" sz="1200" dirty="0">
                <a:latin typeface="+mn-lt"/>
              </a:rPr>
              <a:t> dina pengar i en traditionell försäkring utan återbetalningsskydd hos Kåpan Tjänstepension.</a:t>
            </a:r>
          </a:p>
          <a:p>
            <a:pPr marL="0" indent="0">
              <a:buNone/>
            </a:pPr>
            <a:endParaRPr lang="sv-SE" altLang="sv-SE" sz="1200" dirty="0">
              <a:latin typeface="+mn-lt"/>
            </a:endParaRPr>
          </a:p>
          <a:p>
            <a:pPr>
              <a:buClr>
                <a:schemeClr val="accent1"/>
              </a:buClr>
              <a:buSzPct val="120000"/>
              <a:buFont typeface="Agenda Regular" panose="02000603040000020004" pitchFamily="50" charset="0"/>
              <a:buChar char="»"/>
            </a:pPr>
            <a:r>
              <a:rPr lang="sv-SE" altLang="sv-SE" sz="1200" dirty="0">
                <a:latin typeface="+mn-lt"/>
              </a:rPr>
              <a:t>Du ändrar ditt val genom att logga in på spv.se.</a:t>
            </a:r>
          </a:p>
          <a:p>
            <a:pPr>
              <a:buClr>
                <a:schemeClr val="accent1"/>
              </a:buClr>
              <a:buSzPct val="120000"/>
              <a:buFont typeface="Agenda Regular" panose="02000603040000020004" pitchFamily="50" charset="0"/>
              <a:buChar char="»"/>
            </a:pPr>
            <a:r>
              <a:rPr lang="sv-SE" altLang="sv-SE" sz="1200" dirty="0">
                <a:latin typeface="+mn-lt"/>
              </a:rPr>
              <a:t>Vill du se över ditt återbetalningsskydd </a:t>
            </a:r>
            <a:br>
              <a:rPr lang="sv-SE" altLang="sv-SE" sz="1200" dirty="0">
                <a:latin typeface="+mn-lt"/>
              </a:rPr>
            </a:br>
            <a:r>
              <a:rPr lang="sv-SE" altLang="sv-SE" sz="1200" dirty="0">
                <a:latin typeface="+mn-lt"/>
              </a:rPr>
              <a:t>loggar du in på kapan.se eller den som förvaltar dina pengar</a:t>
            </a:r>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8</a:t>
            </a:fld>
            <a:endParaRPr lang="sv-SE"/>
          </a:p>
        </p:txBody>
      </p:sp>
    </p:spTree>
    <p:extLst>
      <p:ext uri="{BB962C8B-B14F-4D97-AF65-F5344CB8AC3E}">
        <p14:creationId xmlns:p14="http://schemas.microsoft.com/office/powerpoint/2010/main" val="320255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Vill du se hela din pension använder du minpension.se. Det är en oberoende</a:t>
            </a:r>
            <a:r>
              <a:rPr lang="sv-SE" altLang="sv-SE" baseline="0" dirty="0"/>
              <a:t> tjänst mellan staten och pensionsbolagen. </a:t>
            </a:r>
            <a:endParaRPr lang="sv-SE" altLang="sv-SE" dirty="0"/>
          </a:p>
          <a:p>
            <a:r>
              <a:rPr lang="sv-SE" altLang="sv-SE" dirty="0"/>
              <a:t>Du kan både se hela din pension och göra prognoser för din pension.</a:t>
            </a:r>
            <a:r>
              <a:rPr lang="sv-SE" altLang="sv-SE" baseline="0" dirty="0"/>
              <a:t> </a:t>
            </a:r>
            <a:r>
              <a:rPr lang="sv-SE" altLang="sv-SE" dirty="0"/>
              <a:t>Du kan även logga in på spv.se och få en prognos genom ett samarbete med minpension.se.</a:t>
            </a:r>
          </a:p>
          <a:p>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9</a:t>
            </a:fld>
            <a:endParaRPr lang="sv-SE"/>
          </a:p>
        </p:txBody>
      </p:sp>
    </p:spTree>
    <p:extLst>
      <p:ext uri="{BB962C8B-B14F-4D97-AF65-F5344CB8AC3E}">
        <p14:creationId xmlns:p14="http://schemas.microsoft.com/office/powerpoint/2010/main" val="264770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userDrawn="1">
            <p:ph type="ctrTitle" hasCustomPrompt="1"/>
          </p:nvPr>
        </p:nvSpPr>
        <p:spPr>
          <a:xfrm>
            <a:off x="623392" y="1700213"/>
            <a:ext cx="10945216" cy="1728787"/>
          </a:xfrm>
        </p:spPr>
        <p:txBody>
          <a:bodyPr bIns="36000" anchor="b"/>
          <a:lstStyle>
            <a:lvl1pPr algn="ctr">
              <a:defRPr sz="6000" b="1" baseline="0">
                <a:solidFill>
                  <a:schemeClr val="tx2"/>
                </a:solidFill>
                <a:latin typeface="+mj-lt"/>
              </a:defRPr>
            </a:lvl1pPr>
          </a:lstStyle>
          <a:p>
            <a:r>
              <a:rPr lang="sv-SE" dirty="0"/>
              <a:t>Presentationens titel, 60 pt</a:t>
            </a:r>
          </a:p>
        </p:txBody>
      </p:sp>
      <p:sp>
        <p:nvSpPr>
          <p:cNvPr id="3" name="Underrubrik 2"/>
          <p:cNvSpPr>
            <a:spLocks noGrp="1"/>
          </p:cNvSpPr>
          <p:nvPr userDrawn="1">
            <p:ph type="subTitle" idx="1" hasCustomPrompt="1"/>
          </p:nvPr>
        </p:nvSpPr>
        <p:spPr>
          <a:xfrm>
            <a:off x="623392" y="3429000"/>
            <a:ext cx="10945216" cy="1828800"/>
          </a:xfrm>
        </p:spPr>
        <p:txBody>
          <a:bodyPr lIns="0" tIns="36000" rIns="0" bIns="0">
            <a:normAutofit/>
          </a:bodyPr>
          <a:lstStyle>
            <a:lvl1pPr marL="0" indent="0" algn="ctr">
              <a:buNone/>
              <a:defRPr sz="28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till presentationstitel, 28 pt</a:t>
            </a:r>
          </a:p>
        </p:txBody>
      </p:sp>
      <p:sp>
        <p:nvSpPr>
          <p:cNvPr id="17" name="Ellips 16"/>
          <p:cNvSpPr/>
          <p:nvPr userDrawn="1"/>
        </p:nvSpPr>
        <p:spPr>
          <a:xfrm>
            <a:off x="10297146" y="4337875"/>
            <a:ext cx="3575718" cy="3575718"/>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userDrawn="1"/>
        </p:nvSpPr>
        <p:spPr>
          <a:xfrm>
            <a:off x="8595532" y="5061364"/>
            <a:ext cx="3575718" cy="3575718"/>
          </a:xfrm>
          <a:prstGeom prst="ellipse">
            <a:avLst/>
          </a:prstGeom>
          <a:solidFill>
            <a:schemeClr val="tx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p:cNvSpPr/>
          <p:nvPr userDrawn="1"/>
        </p:nvSpPr>
        <p:spPr>
          <a:xfrm>
            <a:off x="10278096" y="5541914"/>
            <a:ext cx="3575718" cy="3575718"/>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775" y="5876925"/>
            <a:ext cx="1202450" cy="449514"/>
          </a:xfrm>
          <a:prstGeom prst="rect">
            <a:avLst/>
          </a:prstGeom>
        </p:spPr>
      </p:pic>
    </p:spTree>
    <p:extLst>
      <p:ext uri="{BB962C8B-B14F-4D97-AF65-F5344CB8AC3E}">
        <p14:creationId xmlns:p14="http://schemas.microsoft.com/office/powerpoint/2010/main" val="117652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ämförelse 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12569"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465565" y="1690687"/>
            <a:ext cx="5103043"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innehåll 7"/>
          <p:cNvSpPr>
            <a:spLocks noGrp="1"/>
          </p:cNvSpPr>
          <p:nvPr>
            <p:ph sz="quarter" idx="10" hasCustomPrompt="1"/>
          </p:nvPr>
        </p:nvSpPr>
        <p:spPr>
          <a:xfrm>
            <a:off x="623889" y="2505073"/>
            <a:ext cx="5121598" cy="3371852"/>
          </a:xfrm>
        </p:spPr>
        <p:txBody>
          <a:bodyPr/>
          <a:lstStyle>
            <a:lvl1pPr marL="514350" indent="-514350">
              <a:buFont typeface="+mj-lt"/>
              <a:buAutoNum type="arabicPeriod"/>
              <a:defRPr>
                <a:latin typeface="+mn-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7"/>
          <p:cNvSpPr>
            <a:spLocks noGrp="1"/>
          </p:cNvSpPr>
          <p:nvPr>
            <p:ph sz="quarter" idx="11" hasCustomPrompt="1"/>
          </p:nvPr>
        </p:nvSpPr>
        <p:spPr>
          <a:xfrm>
            <a:off x="6465565" y="2505073"/>
            <a:ext cx="5102548" cy="3371852"/>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0277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7" name="Platshållare för tabell 4"/>
          <p:cNvSpPr>
            <a:spLocks noGrp="1"/>
          </p:cNvSpPr>
          <p:nvPr>
            <p:ph type="tbl" sz="quarter" idx="10"/>
          </p:nvPr>
        </p:nvSpPr>
        <p:spPr>
          <a:xfrm>
            <a:off x="627529" y="1700214"/>
            <a:ext cx="10936942" cy="4176712"/>
          </a:xfrm>
        </p:spPr>
        <p:txBody>
          <a:bodyPr>
            <a:normAutofit/>
          </a:bodyPr>
          <a:lstStyle>
            <a:lvl1pPr marL="0" indent="0">
              <a:buNone/>
              <a:defRPr sz="2000">
                <a:latin typeface="+mj-lt"/>
              </a:defRPr>
            </a:lvl1pPr>
          </a:lstStyle>
          <a:p>
            <a:r>
              <a:rPr lang="sv-SE"/>
              <a:t>Klicka på ikonen för att lägga till en tabell</a:t>
            </a:r>
            <a:endParaRPr lang="sv-SE" dirty="0"/>
          </a:p>
        </p:txBody>
      </p:sp>
    </p:spTree>
    <p:extLst>
      <p:ext uri="{BB962C8B-B14F-4D97-AF65-F5344CB8AC3E}">
        <p14:creationId xmlns:p14="http://schemas.microsoft.com/office/powerpoint/2010/main" val="3655188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4" name="Platshållare för diagram 3"/>
          <p:cNvSpPr>
            <a:spLocks noGrp="1"/>
          </p:cNvSpPr>
          <p:nvPr>
            <p:ph type="chart" sz="quarter" idx="10"/>
          </p:nvPr>
        </p:nvSpPr>
        <p:spPr>
          <a:xfrm>
            <a:off x="627063" y="1700808"/>
            <a:ext cx="10937875" cy="4176118"/>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4019742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diagram 3"/>
          <p:cNvSpPr>
            <a:spLocks noGrp="1"/>
          </p:cNvSpPr>
          <p:nvPr>
            <p:ph type="chart" sz="quarter" idx="12"/>
          </p:nvPr>
        </p:nvSpPr>
        <p:spPr>
          <a:xfrm>
            <a:off x="627064" y="1700796"/>
            <a:ext cx="5118752" cy="4176503"/>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
        <p:nvSpPr>
          <p:cNvPr id="11" name="Platshållare för diagram 3"/>
          <p:cNvSpPr>
            <a:spLocks noGrp="1"/>
          </p:cNvSpPr>
          <p:nvPr>
            <p:ph type="chart" sz="quarter" idx="13"/>
          </p:nvPr>
        </p:nvSpPr>
        <p:spPr>
          <a:xfrm>
            <a:off x="6456039" y="1700809"/>
            <a:ext cx="5118752" cy="4176116"/>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367480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täckande bild">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Heltäckande bild</a:t>
            </a:r>
          </a:p>
        </p:txBody>
      </p:sp>
    </p:spTree>
    <p:extLst>
      <p:ext uri="{BB962C8B-B14F-4D97-AF65-F5344CB8AC3E}">
        <p14:creationId xmlns:p14="http://schemas.microsoft.com/office/powerpoint/2010/main" val="257951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 och bildtext</a:t>
            </a:r>
          </a:p>
        </p:txBody>
      </p:sp>
      <p:sp>
        <p:nvSpPr>
          <p:cNvPr id="4" name="Platshållare för text 3"/>
          <p:cNvSpPr>
            <a:spLocks noGrp="1"/>
          </p:cNvSpPr>
          <p:nvPr>
            <p:ph type="body" sz="quarter" idx="10" hasCustomPrompt="1"/>
          </p:nvPr>
        </p:nvSpPr>
        <p:spPr>
          <a:xfrm>
            <a:off x="7680325" y="4123545"/>
            <a:ext cx="4511675" cy="1465695"/>
          </a:xfrm>
          <a:solidFill>
            <a:schemeClr val="tx2"/>
          </a:solidFill>
        </p:spPr>
        <p:txBody>
          <a:bodyPr lIns="360000" tIns="360000" rIns="900000" bIns="360000" anchor="b" anchorCtr="0">
            <a:spAutoFit/>
          </a:bodyPr>
          <a:lstStyle>
            <a:lvl1pPr marL="0" indent="0">
              <a:lnSpc>
                <a:spcPct val="100000"/>
              </a:lnSpc>
              <a:buNone/>
              <a:defRPr sz="2400" baseline="0">
                <a:solidFill>
                  <a:schemeClr val="bg1"/>
                </a:solidFill>
                <a:latin typeface="+mn-lt"/>
              </a:defRPr>
            </a:lvl1pPr>
          </a:lstStyle>
          <a:p>
            <a:pPr lvl="0"/>
            <a:r>
              <a:rPr lang="sv-SE" dirty="0"/>
              <a:t>Autoanpassad text på bakgrund till bild, 24 pt</a:t>
            </a:r>
          </a:p>
        </p:txBody>
      </p:sp>
    </p:spTree>
    <p:extLst>
      <p:ext uri="{BB962C8B-B14F-4D97-AF65-F5344CB8AC3E}">
        <p14:creationId xmlns:p14="http://schemas.microsoft.com/office/powerpoint/2010/main" val="3663712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626809" y="1700810"/>
            <a:ext cx="5469191"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6" name="Platshållare för bild 2"/>
          <p:cNvSpPr>
            <a:spLocks noGrp="1"/>
          </p:cNvSpPr>
          <p:nvPr>
            <p:ph type="pic" idx="10" hasCustomPrompt="1"/>
          </p:nvPr>
        </p:nvSpPr>
        <p:spPr>
          <a:xfrm>
            <a:off x="6096000" y="1700809"/>
            <a:ext cx="5467752"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7219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5" name="Platshållare för bild 2"/>
          <p:cNvSpPr>
            <a:spLocks noGrp="1"/>
          </p:cNvSpPr>
          <p:nvPr>
            <p:ph type="pic" idx="1" hasCustomPrompt="1"/>
          </p:nvPr>
        </p:nvSpPr>
        <p:spPr>
          <a:xfrm>
            <a:off x="1992313" y="1700808"/>
            <a:ext cx="8207375" cy="4176118"/>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9455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Platshållare för media 3"/>
          <p:cNvSpPr>
            <a:spLocks noGrp="1"/>
          </p:cNvSpPr>
          <p:nvPr>
            <p:ph type="media" sz="quarter" idx="11"/>
          </p:nvPr>
        </p:nvSpPr>
        <p:spPr>
          <a:xfrm>
            <a:off x="0" y="0"/>
            <a:ext cx="12192000" cy="6857999"/>
          </a:xfrm>
        </p:spPr>
        <p:txBody>
          <a:bodyPr>
            <a:normAutofit/>
          </a:bodyPr>
          <a:lstStyle>
            <a:lvl1pPr marL="0" indent="0">
              <a:buNone/>
              <a:defRPr sz="2000">
                <a:latin typeface="+mj-lt"/>
              </a:defRPr>
            </a:lvl1pPr>
          </a:lstStyle>
          <a:p>
            <a:r>
              <a:rPr lang="sv-SE"/>
              <a:t>Klicka på ikonen för att lägga till ett medieklipp</a:t>
            </a:r>
            <a:endParaRPr lang="sv-SE" dirty="0"/>
          </a:p>
        </p:txBody>
      </p:sp>
    </p:spTree>
    <p:extLst>
      <p:ext uri="{BB962C8B-B14F-4D97-AF65-F5344CB8AC3E}">
        <p14:creationId xmlns:p14="http://schemas.microsoft.com/office/powerpoint/2010/main" val="3401584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yra boxar 1">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3" name="Platshållare för bild 13"/>
          <p:cNvSpPr>
            <a:spLocks noGrp="1"/>
          </p:cNvSpPr>
          <p:nvPr>
            <p:ph type="pic" sz="quarter" idx="35" hasCustomPrompt="1"/>
          </p:nvPr>
        </p:nvSpPr>
        <p:spPr>
          <a:xfrm>
            <a:off x="631735" y="1700808"/>
            <a:ext cx="5320249"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6" name="Platshållare för bild 13"/>
          <p:cNvSpPr>
            <a:spLocks noGrp="1"/>
          </p:cNvSpPr>
          <p:nvPr>
            <p:ph type="pic" sz="quarter" idx="36" hasCustomPrompt="1"/>
          </p:nvPr>
        </p:nvSpPr>
        <p:spPr>
          <a:xfrm>
            <a:off x="6240016" y="1700808"/>
            <a:ext cx="5337768"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7" name="Platshållare för text 18"/>
          <p:cNvSpPr>
            <a:spLocks noGrp="1"/>
          </p:cNvSpPr>
          <p:nvPr>
            <p:ph type="body" sz="quarter" idx="37" hasCustomPrompt="1"/>
          </p:nvPr>
        </p:nvSpPr>
        <p:spPr>
          <a:xfrm>
            <a:off x="644808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8" name="Platshållare för text 18"/>
          <p:cNvSpPr>
            <a:spLocks noGrp="1"/>
          </p:cNvSpPr>
          <p:nvPr>
            <p:ph type="body" sz="quarter" idx="38" hasCustomPrompt="1"/>
          </p:nvPr>
        </p:nvSpPr>
        <p:spPr>
          <a:xfrm>
            <a:off x="644808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9" name="Platshållare för bild 13"/>
          <p:cNvSpPr>
            <a:spLocks noGrp="1"/>
          </p:cNvSpPr>
          <p:nvPr>
            <p:ph type="pic" sz="quarter" idx="39" hasCustomPrompt="1"/>
          </p:nvPr>
        </p:nvSpPr>
        <p:spPr>
          <a:xfrm>
            <a:off x="631735" y="3906506"/>
            <a:ext cx="5320249"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12" name="Platshållare för bild 13"/>
          <p:cNvSpPr>
            <a:spLocks noGrp="1"/>
          </p:cNvSpPr>
          <p:nvPr>
            <p:ph type="pic" sz="quarter" idx="42" hasCustomPrompt="1"/>
          </p:nvPr>
        </p:nvSpPr>
        <p:spPr>
          <a:xfrm>
            <a:off x="6240016" y="3910078"/>
            <a:ext cx="5337768"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6" name="Platshållare för text 18"/>
          <p:cNvSpPr>
            <a:spLocks noGrp="1"/>
          </p:cNvSpPr>
          <p:nvPr>
            <p:ph type="body" sz="quarter" idx="43" hasCustomPrompt="1"/>
          </p:nvPr>
        </p:nvSpPr>
        <p:spPr>
          <a:xfrm>
            <a:off x="83941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7" name="Platshållare för text 18"/>
          <p:cNvSpPr>
            <a:spLocks noGrp="1"/>
          </p:cNvSpPr>
          <p:nvPr>
            <p:ph type="body" sz="quarter" idx="44" hasCustomPrompt="1"/>
          </p:nvPr>
        </p:nvSpPr>
        <p:spPr>
          <a:xfrm>
            <a:off x="83941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text 18"/>
          <p:cNvSpPr>
            <a:spLocks noGrp="1"/>
          </p:cNvSpPr>
          <p:nvPr>
            <p:ph type="body" sz="quarter" idx="45" hasCustomPrompt="1"/>
          </p:nvPr>
        </p:nvSpPr>
        <p:spPr>
          <a:xfrm>
            <a:off x="644808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46" hasCustomPrompt="1"/>
          </p:nvPr>
        </p:nvSpPr>
        <p:spPr>
          <a:xfrm>
            <a:off x="644808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text 18"/>
          <p:cNvSpPr>
            <a:spLocks noGrp="1"/>
          </p:cNvSpPr>
          <p:nvPr>
            <p:ph type="body" sz="quarter" idx="47" hasCustomPrompt="1"/>
          </p:nvPr>
        </p:nvSpPr>
        <p:spPr>
          <a:xfrm>
            <a:off x="83941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3" name="Platshållare för text 18"/>
          <p:cNvSpPr>
            <a:spLocks noGrp="1"/>
          </p:cNvSpPr>
          <p:nvPr>
            <p:ph type="body" sz="quarter" idx="48" hasCustomPrompt="1"/>
          </p:nvPr>
        </p:nvSpPr>
        <p:spPr>
          <a:xfrm>
            <a:off x="83941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29178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23887" y="1700213"/>
            <a:ext cx="10944225" cy="1956780"/>
          </a:xfrm>
        </p:spPr>
        <p:txBody>
          <a:bodyPr bIns="36000" anchor="b" anchorCtr="0">
            <a:normAutofit/>
          </a:bodyPr>
          <a:lstStyle>
            <a:lvl1pPr algn="ctr">
              <a:defRPr sz="4800">
                <a:solidFill>
                  <a:schemeClr val="bg1"/>
                </a:solidFill>
                <a:latin typeface="+mj-lt"/>
              </a:defRPr>
            </a:lvl1pPr>
          </a:lstStyle>
          <a:p>
            <a:r>
              <a:rPr lang="sv-SE" dirty="0"/>
              <a:t>Kapitelrubrik, en rad, 48 pt</a:t>
            </a:r>
          </a:p>
        </p:txBody>
      </p:sp>
      <p:sp>
        <p:nvSpPr>
          <p:cNvPr id="3" name="Platshållare för text 2"/>
          <p:cNvSpPr>
            <a:spLocks noGrp="1"/>
          </p:cNvSpPr>
          <p:nvPr>
            <p:ph type="body" idx="1" hasCustomPrompt="1"/>
          </p:nvPr>
        </p:nvSpPr>
        <p:spPr>
          <a:xfrm>
            <a:off x="623887" y="3656992"/>
            <a:ext cx="10944225" cy="1932247"/>
          </a:xfrm>
        </p:spPr>
        <p:txBody>
          <a:bodyPr lIns="0" tIns="36000" rIns="0"/>
          <a:lstStyle>
            <a:lvl1pPr marL="0" indent="0" algn="ctr">
              <a:buNone/>
              <a:defRPr sz="24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24 pt</a:t>
            </a:r>
          </a:p>
        </p:txBody>
      </p:sp>
      <p:sp>
        <p:nvSpPr>
          <p:cNvPr id="25" name="Ellips 24"/>
          <p:cNvSpPr/>
          <p:nvPr userDrawn="1"/>
        </p:nvSpPr>
        <p:spPr>
          <a:xfrm>
            <a:off x="10970868" y="5143993"/>
            <a:ext cx="2442264" cy="2442264"/>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p:cNvSpPr/>
          <p:nvPr userDrawn="1"/>
        </p:nvSpPr>
        <p:spPr>
          <a:xfrm>
            <a:off x="9958862" y="5787508"/>
            <a:ext cx="2442264" cy="2442264"/>
          </a:xfrm>
          <a:prstGeom prst="ellipse">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215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7" name="Platshållare för bild 2"/>
          <p:cNvSpPr>
            <a:spLocks noGrp="1"/>
          </p:cNvSpPr>
          <p:nvPr>
            <p:ph type="pic" sz="quarter" idx="36" hasCustomPrompt="1"/>
          </p:nvPr>
        </p:nvSpPr>
        <p:spPr>
          <a:xfrm>
            <a:off x="627530" y="1700808"/>
            <a:ext cx="5301522" cy="4176117"/>
          </a:xfrm>
          <a:prstGeom prst="rect">
            <a:avLst/>
          </a:prstGeom>
          <a:solidFill>
            <a:schemeClr val="tx2"/>
          </a:solidFill>
        </p:spPr>
        <p:txBody>
          <a:bodyPr/>
          <a:lstStyle>
            <a:lvl1pPr marL="0" indent="0">
              <a:buNone/>
              <a:defRPr lang="sv-SE" dirty="0"/>
            </a:lvl1pPr>
          </a:lstStyle>
          <a:p>
            <a:r>
              <a:rPr lang="sv-SE" dirty="0"/>
              <a:t> </a:t>
            </a:r>
          </a:p>
        </p:txBody>
      </p:sp>
      <p:sp>
        <p:nvSpPr>
          <p:cNvPr id="18" name="Platshållare för text 18"/>
          <p:cNvSpPr>
            <a:spLocks noGrp="1"/>
          </p:cNvSpPr>
          <p:nvPr>
            <p:ph type="body" sz="quarter" idx="27" hasCustomPrompt="1"/>
          </p:nvPr>
        </p:nvSpPr>
        <p:spPr>
          <a:xfrm>
            <a:off x="965943" y="1989674"/>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19" name="Platshållare för text 18"/>
          <p:cNvSpPr>
            <a:spLocks noGrp="1"/>
          </p:cNvSpPr>
          <p:nvPr>
            <p:ph type="body" sz="quarter" idx="28" hasCustomPrompt="1"/>
          </p:nvPr>
        </p:nvSpPr>
        <p:spPr>
          <a:xfrm>
            <a:off x="965943" y="2458748"/>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bild 2"/>
          <p:cNvSpPr>
            <a:spLocks noGrp="1"/>
          </p:cNvSpPr>
          <p:nvPr>
            <p:ph type="pic" sz="quarter" idx="33" hasCustomPrompt="1"/>
          </p:nvPr>
        </p:nvSpPr>
        <p:spPr>
          <a:xfrm>
            <a:off x="6272119" y="1700808"/>
            <a:ext cx="5305666" cy="4176117"/>
          </a:xfrm>
          <a:prstGeom prst="rect">
            <a:avLst/>
          </a:prstGeom>
          <a:solidFill>
            <a:schemeClr val="accent2"/>
          </a:solidFill>
        </p:spPr>
        <p:txBody>
          <a:bodyPr/>
          <a:lstStyle>
            <a:lvl1pPr marL="0" indent="0">
              <a:buNone/>
              <a:defRPr baseline="0"/>
            </a:lvl1pPr>
          </a:lstStyle>
          <a:p>
            <a:r>
              <a:rPr lang="sv-SE" dirty="0"/>
              <a:t> </a:t>
            </a:r>
          </a:p>
        </p:txBody>
      </p:sp>
      <p:sp>
        <p:nvSpPr>
          <p:cNvPr id="21" name="Platshållare för text 18"/>
          <p:cNvSpPr>
            <a:spLocks noGrp="1"/>
          </p:cNvSpPr>
          <p:nvPr>
            <p:ph type="body" sz="quarter" idx="34" hasCustomPrompt="1"/>
          </p:nvPr>
        </p:nvSpPr>
        <p:spPr>
          <a:xfrm>
            <a:off x="6601568" y="1983492"/>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22" name="Platshållare för text 18"/>
          <p:cNvSpPr>
            <a:spLocks noGrp="1"/>
          </p:cNvSpPr>
          <p:nvPr>
            <p:ph type="body" sz="quarter" idx="35" hasCustomPrompt="1"/>
          </p:nvPr>
        </p:nvSpPr>
        <p:spPr>
          <a:xfrm>
            <a:off x="6601568" y="2452566"/>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232185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6" name="Platshållare för bild 13"/>
          <p:cNvSpPr>
            <a:spLocks noGrp="1"/>
          </p:cNvSpPr>
          <p:nvPr>
            <p:ph type="pic" sz="quarter" idx="15" hasCustomPrompt="1"/>
          </p:nvPr>
        </p:nvSpPr>
        <p:spPr>
          <a:xfrm>
            <a:off x="627530" y="1717973"/>
            <a:ext cx="340332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7" name="Platshållare för text 18"/>
          <p:cNvSpPr>
            <a:spLocks noGrp="1"/>
          </p:cNvSpPr>
          <p:nvPr>
            <p:ph type="body" sz="quarter" idx="18" hasCustomPrompt="1"/>
          </p:nvPr>
        </p:nvSpPr>
        <p:spPr>
          <a:xfrm>
            <a:off x="881172"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8" name="Platshållare för text 18"/>
          <p:cNvSpPr>
            <a:spLocks noGrp="1"/>
          </p:cNvSpPr>
          <p:nvPr>
            <p:ph type="body" sz="quarter" idx="19" hasCustomPrompt="1"/>
          </p:nvPr>
        </p:nvSpPr>
        <p:spPr>
          <a:xfrm>
            <a:off x="881172"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19" name="Platshållare för bild 13"/>
          <p:cNvSpPr>
            <a:spLocks noGrp="1"/>
          </p:cNvSpPr>
          <p:nvPr>
            <p:ph type="pic" sz="quarter" idx="20" hasCustomPrompt="1"/>
          </p:nvPr>
        </p:nvSpPr>
        <p:spPr>
          <a:xfrm>
            <a:off x="8162755" y="1717973"/>
            <a:ext cx="341503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0" name="Platshållare för text 18"/>
          <p:cNvSpPr>
            <a:spLocks noGrp="1"/>
          </p:cNvSpPr>
          <p:nvPr>
            <p:ph type="body" sz="quarter" idx="21" hasCustomPrompt="1"/>
          </p:nvPr>
        </p:nvSpPr>
        <p:spPr>
          <a:xfrm>
            <a:off x="840256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22" hasCustomPrompt="1"/>
          </p:nvPr>
        </p:nvSpPr>
        <p:spPr>
          <a:xfrm>
            <a:off x="840256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bild 13"/>
          <p:cNvSpPr>
            <a:spLocks noGrp="1"/>
          </p:cNvSpPr>
          <p:nvPr>
            <p:ph type="pic" sz="quarter" idx="23" hasCustomPrompt="1"/>
          </p:nvPr>
        </p:nvSpPr>
        <p:spPr>
          <a:xfrm>
            <a:off x="4393925" y="1717973"/>
            <a:ext cx="3389483" cy="4158952"/>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3" name="Platshållare för text 18"/>
          <p:cNvSpPr>
            <a:spLocks noGrp="1"/>
          </p:cNvSpPr>
          <p:nvPr>
            <p:ph type="body" sz="quarter" idx="24" hasCustomPrompt="1"/>
          </p:nvPr>
        </p:nvSpPr>
        <p:spPr>
          <a:xfrm>
            <a:off x="463373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4" name="Platshållare för text 18"/>
          <p:cNvSpPr>
            <a:spLocks noGrp="1"/>
          </p:cNvSpPr>
          <p:nvPr>
            <p:ph type="body" sz="quarter" idx="25" hasCustomPrompt="1"/>
          </p:nvPr>
        </p:nvSpPr>
        <p:spPr>
          <a:xfrm>
            <a:off x="463373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40680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yra boxar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bild 13"/>
          <p:cNvSpPr>
            <a:spLocks noGrp="1"/>
          </p:cNvSpPr>
          <p:nvPr>
            <p:ph type="pic" sz="quarter" idx="15" hasCustomPrompt="1"/>
          </p:nvPr>
        </p:nvSpPr>
        <p:spPr>
          <a:xfrm>
            <a:off x="627530" y="1700808"/>
            <a:ext cx="2588746"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4" name="Platshållare för text 18"/>
          <p:cNvSpPr>
            <a:spLocks noGrp="1"/>
          </p:cNvSpPr>
          <p:nvPr>
            <p:ph type="body" sz="quarter" idx="18" hasCustomPrompt="1"/>
          </p:nvPr>
        </p:nvSpPr>
        <p:spPr>
          <a:xfrm>
            <a:off x="876300"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5" name="Platshållare för text 18"/>
          <p:cNvSpPr>
            <a:spLocks noGrp="1"/>
          </p:cNvSpPr>
          <p:nvPr>
            <p:ph type="body" sz="quarter" idx="19" hasCustomPrompt="1"/>
          </p:nvPr>
        </p:nvSpPr>
        <p:spPr>
          <a:xfrm>
            <a:off x="876300"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6" name="Platshållare för bild 13"/>
          <p:cNvSpPr>
            <a:spLocks noGrp="1"/>
          </p:cNvSpPr>
          <p:nvPr>
            <p:ph type="pic" sz="quarter" idx="20" hasCustomPrompt="1"/>
          </p:nvPr>
        </p:nvSpPr>
        <p:spPr>
          <a:xfrm>
            <a:off x="8972457" y="1700808"/>
            <a:ext cx="2605328" cy="417611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7" name="Platshållare för bild 13"/>
          <p:cNvSpPr>
            <a:spLocks noGrp="1"/>
          </p:cNvSpPr>
          <p:nvPr>
            <p:ph type="pic" sz="quarter" idx="21" hasCustomPrompt="1"/>
          </p:nvPr>
        </p:nvSpPr>
        <p:spPr>
          <a:xfrm>
            <a:off x="6193802" y="1700808"/>
            <a:ext cx="2579781"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8" name="Platshållare för bild 13"/>
          <p:cNvSpPr>
            <a:spLocks noGrp="1"/>
          </p:cNvSpPr>
          <p:nvPr>
            <p:ph type="pic" sz="quarter" idx="22" hasCustomPrompt="1"/>
          </p:nvPr>
        </p:nvSpPr>
        <p:spPr>
          <a:xfrm>
            <a:off x="3415148" y="1700809"/>
            <a:ext cx="2579781" cy="4176116"/>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9" name="Platshållare för text 18"/>
          <p:cNvSpPr>
            <a:spLocks noGrp="1"/>
          </p:cNvSpPr>
          <p:nvPr>
            <p:ph type="body" sz="quarter" idx="23" hasCustomPrompt="1"/>
          </p:nvPr>
        </p:nvSpPr>
        <p:spPr>
          <a:xfrm>
            <a:off x="3665973"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0" name="Platshållare för text 18"/>
          <p:cNvSpPr>
            <a:spLocks noGrp="1"/>
          </p:cNvSpPr>
          <p:nvPr>
            <p:ph type="body" sz="quarter" idx="24" hasCustomPrompt="1"/>
          </p:nvPr>
        </p:nvSpPr>
        <p:spPr>
          <a:xfrm>
            <a:off x="3665973"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1" name="Platshållare för text 18"/>
          <p:cNvSpPr>
            <a:spLocks noGrp="1"/>
          </p:cNvSpPr>
          <p:nvPr>
            <p:ph type="body" sz="quarter" idx="25" hasCustomPrompt="1"/>
          </p:nvPr>
        </p:nvSpPr>
        <p:spPr>
          <a:xfrm>
            <a:off x="6456004"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2" name="Platshållare för text 18"/>
          <p:cNvSpPr>
            <a:spLocks noGrp="1"/>
          </p:cNvSpPr>
          <p:nvPr>
            <p:ph type="body" sz="quarter" idx="26" hasCustomPrompt="1"/>
          </p:nvPr>
        </p:nvSpPr>
        <p:spPr>
          <a:xfrm>
            <a:off x="6456004"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3" name="Platshållare för text 18"/>
          <p:cNvSpPr>
            <a:spLocks noGrp="1"/>
          </p:cNvSpPr>
          <p:nvPr>
            <p:ph type="body" sz="quarter" idx="27" hasCustomPrompt="1"/>
          </p:nvPr>
        </p:nvSpPr>
        <p:spPr>
          <a:xfrm>
            <a:off x="9246035"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4" name="Platshållare för text 18"/>
          <p:cNvSpPr>
            <a:spLocks noGrp="1"/>
          </p:cNvSpPr>
          <p:nvPr>
            <p:ph type="body" sz="quarter" idx="28" hasCustomPrompt="1"/>
          </p:nvPr>
        </p:nvSpPr>
        <p:spPr>
          <a:xfrm>
            <a:off x="9246035"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600669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isk punkt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text 15"/>
          <p:cNvSpPr>
            <a:spLocks noGrp="1"/>
          </p:cNvSpPr>
          <p:nvPr>
            <p:ph type="body" sz="quarter" idx="17" hasCustomPrompt="1"/>
          </p:nvPr>
        </p:nvSpPr>
        <p:spPr>
          <a:xfrm>
            <a:off x="4632736" y="2186826"/>
            <a:ext cx="6940700" cy="1530205"/>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marL="1143000" indent="-228600">
              <a:buClr>
                <a:schemeClr val="accent4"/>
              </a:buClr>
              <a:buFont typeface="Arial" panose="020B0604020202020204" pitchFamily="34" charset="0"/>
              <a:buChar char="•"/>
              <a:defRPr baseline="0"/>
            </a:lvl3pPr>
          </a:lstStyle>
          <a:p>
            <a:pPr lvl="0"/>
            <a:r>
              <a:rPr lang="sv-SE" dirty="0"/>
              <a:t>Punktlista eller brödtext</a:t>
            </a:r>
          </a:p>
          <a:p>
            <a:pPr lvl="1"/>
            <a:r>
              <a:rPr lang="sv-SE" dirty="0"/>
              <a:t>Nivå 2</a:t>
            </a:r>
          </a:p>
          <a:p>
            <a:pPr lvl="2"/>
            <a:r>
              <a:rPr lang="sv-SE" dirty="0"/>
              <a:t>Nivå 3</a:t>
            </a:r>
          </a:p>
          <a:p>
            <a:pPr lvl="2"/>
            <a:endParaRPr lang="sv-SE" dirty="0"/>
          </a:p>
          <a:p>
            <a:pPr lvl="0"/>
            <a:endParaRPr lang="sv-SE" dirty="0"/>
          </a:p>
        </p:txBody>
      </p:sp>
      <p:grpSp>
        <p:nvGrpSpPr>
          <p:cNvPr id="14" name="Grupp 13"/>
          <p:cNvGrpSpPr/>
          <p:nvPr userDrawn="1"/>
        </p:nvGrpSpPr>
        <p:grpSpPr>
          <a:xfrm>
            <a:off x="0" y="4018749"/>
            <a:ext cx="4115873" cy="327600"/>
            <a:chOff x="-314808" y="2675158"/>
            <a:chExt cx="4430157" cy="327600"/>
          </a:xfrm>
        </p:grpSpPr>
        <p:cxnSp>
          <p:nvCxnSpPr>
            <p:cNvPr id="15" name="Rak koppling 14"/>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19" name="Ellips 18"/>
            <p:cNvSpPr/>
            <p:nvPr userDrawn="1"/>
          </p:nvSpPr>
          <p:spPr>
            <a:xfrm>
              <a:off x="3762734" y="2675158"/>
              <a:ext cx="352615" cy="327600"/>
            </a:xfrm>
            <a:prstGeom prst="ellipse">
              <a:avLst/>
            </a:prstGeom>
            <a:solidFill>
              <a:schemeClr val="accent3"/>
            </a:solidFill>
            <a:ln w="952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 name="Platshållare för text 2"/>
          <p:cNvSpPr>
            <a:spLocks noGrp="1"/>
          </p:cNvSpPr>
          <p:nvPr>
            <p:ph type="body" sz="quarter" idx="21" hasCustomPrompt="1"/>
          </p:nvPr>
        </p:nvSpPr>
        <p:spPr>
          <a:xfrm>
            <a:off x="4632736" y="1740416"/>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sp>
        <p:nvSpPr>
          <p:cNvPr id="21" name="Platshållare för text 15"/>
          <p:cNvSpPr>
            <a:spLocks noGrp="1"/>
          </p:cNvSpPr>
          <p:nvPr>
            <p:ph type="body" sz="quarter" idx="22" hasCustomPrompt="1"/>
          </p:nvPr>
        </p:nvSpPr>
        <p:spPr>
          <a:xfrm>
            <a:off x="4632736" y="4438940"/>
            <a:ext cx="6940700" cy="1452017"/>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a:buClr>
                <a:schemeClr val="accent4"/>
              </a:buClr>
              <a:defRPr/>
            </a:lvl3pPr>
          </a:lstStyle>
          <a:p>
            <a:pPr lvl="0"/>
            <a:r>
              <a:rPr lang="sv-SE" dirty="0"/>
              <a:t>Punktlista eller brödtext</a:t>
            </a:r>
          </a:p>
          <a:p>
            <a:pPr lvl="1"/>
            <a:r>
              <a:rPr lang="sv-SE" dirty="0"/>
              <a:t>Nivå 2</a:t>
            </a:r>
          </a:p>
          <a:p>
            <a:pPr lvl="2"/>
            <a:r>
              <a:rPr lang="sv-SE" dirty="0"/>
              <a:t>Nivå 3</a:t>
            </a:r>
          </a:p>
          <a:p>
            <a:pPr lvl="0"/>
            <a:endParaRPr lang="sv-SE" dirty="0"/>
          </a:p>
        </p:txBody>
      </p:sp>
      <p:sp>
        <p:nvSpPr>
          <p:cNvPr id="22" name="Platshållare för text 2"/>
          <p:cNvSpPr>
            <a:spLocks noGrp="1"/>
          </p:cNvSpPr>
          <p:nvPr>
            <p:ph type="body" sz="quarter" idx="23" hasCustomPrompt="1"/>
          </p:nvPr>
        </p:nvSpPr>
        <p:spPr>
          <a:xfrm>
            <a:off x="4632736" y="3992530"/>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grpSp>
        <p:nvGrpSpPr>
          <p:cNvPr id="23" name="Grupp 22"/>
          <p:cNvGrpSpPr/>
          <p:nvPr userDrawn="1"/>
        </p:nvGrpSpPr>
        <p:grpSpPr>
          <a:xfrm>
            <a:off x="0" y="1756616"/>
            <a:ext cx="4115873" cy="327600"/>
            <a:chOff x="-314808" y="2675158"/>
            <a:chExt cx="4430157" cy="327600"/>
          </a:xfrm>
        </p:grpSpPr>
        <p:cxnSp>
          <p:nvCxnSpPr>
            <p:cNvPr id="24" name="Rak koppling 23"/>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25" name="Ellips 24"/>
            <p:cNvSpPr/>
            <p:nvPr userDrawn="1"/>
          </p:nvSpPr>
          <p:spPr>
            <a:xfrm>
              <a:off x="3762734" y="2675158"/>
              <a:ext cx="352615" cy="327600"/>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926382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sk punktlista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10" name="Rak koppling 9"/>
          <p:cNvCxnSpPr/>
          <p:nvPr userDrawn="1"/>
        </p:nvCxnSpPr>
        <p:spPr>
          <a:xfrm flipV="1">
            <a:off x="1199456" y="2060848"/>
            <a:ext cx="0" cy="3744416"/>
          </a:xfrm>
          <a:prstGeom prst="line">
            <a:avLst/>
          </a:prstGeom>
          <a:ln w="203200" cap="rnd">
            <a:tailEnd type="none" w="sm" len="sm"/>
          </a:ln>
        </p:spPr>
        <p:style>
          <a:lnRef idx="1">
            <a:schemeClr val="accent1"/>
          </a:lnRef>
          <a:fillRef idx="0">
            <a:schemeClr val="accent1"/>
          </a:fillRef>
          <a:effectRef idx="0">
            <a:schemeClr val="accent1"/>
          </a:effectRef>
          <a:fontRef idx="minor">
            <a:schemeClr val="tx1"/>
          </a:fontRef>
        </p:style>
      </p:cxnSp>
      <p:sp>
        <p:nvSpPr>
          <p:cNvPr id="11" name="Ellips 10"/>
          <p:cNvSpPr/>
          <p:nvPr userDrawn="1"/>
        </p:nvSpPr>
        <p:spPr>
          <a:xfrm>
            <a:off x="1035776" y="2491656"/>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3"/>
          <p:cNvSpPr>
            <a:spLocks noGrp="1"/>
          </p:cNvSpPr>
          <p:nvPr>
            <p:ph type="body" sz="quarter" idx="10" hasCustomPrompt="1"/>
          </p:nvPr>
        </p:nvSpPr>
        <p:spPr>
          <a:xfrm>
            <a:off x="1522871" y="2475466"/>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3" name="Ellips 12"/>
          <p:cNvSpPr/>
          <p:nvPr userDrawn="1"/>
        </p:nvSpPr>
        <p:spPr>
          <a:xfrm>
            <a:off x="1035776" y="3715966"/>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3"/>
          <p:cNvSpPr>
            <a:spLocks noGrp="1"/>
          </p:cNvSpPr>
          <p:nvPr>
            <p:ph type="body" sz="quarter" idx="11" hasCustomPrompt="1"/>
          </p:nvPr>
        </p:nvSpPr>
        <p:spPr>
          <a:xfrm>
            <a:off x="1522871" y="3699602"/>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6" name="Ellips 15"/>
          <p:cNvSpPr/>
          <p:nvPr userDrawn="1"/>
        </p:nvSpPr>
        <p:spPr>
          <a:xfrm>
            <a:off x="1035776" y="4940102"/>
            <a:ext cx="327273" cy="327273"/>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text 3"/>
          <p:cNvSpPr>
            <a:spLocks noGrp="1"/>
          </p:cNvSpPr>
          <p:nvPr>
            <p:ph type="body" sz="quarter" idx="12" hasCustomPrompt="1"/>
          </p:nvPr>
        </p:nvSpPr>
        <p:spPr>
          <a:xfrm>
            <a:off x="1522871" y="4923738"/>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Tree>
    <p:extLst>
      <p:ext uri="{BB962C8B-B14F-4D97-AF65-F5344CB8AC3E}">
        <p14:creationId xmlns:p14="http://schemas.microsoft.com/office/powerpoint/2010/main" val="627936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5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utan logotyp">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extLst>
      <p:ext uri="{BB962C8B-B14F-4D97-AF65-F5344CB8AC3E}">
        <p14:creationId xmlns:p14="http://schemas.microsoft.com/office/powerpoint/2010/main" val="299049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nsionsmyndigheten">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1521" y="5876925"/>
            <a:ext cx="948715" cy="444393"/>
          </a:xfrm>
          <a:prstGeom prst="rect">
            <a:avLst/>
          </a:prstGeom>
        </p:spPr>
      </p:pic>
    </p:spTree>
    <p:extLst>
      <p:ext uri="{BB962C8B-B14F-4D97-AF65-F5344CB8AC3E}">
        <p14:creationId xmlns:p14="http://schemas.microsoft.com/office/powerpoint/2010/main" val="266911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67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rubrik">
    <p:spTree>
      <p:nvGrpSpPr>
        <p:cNvPr id="1" name=""/>
        <p:cNvGrpSpPr/>
        <p:nvPr/>
      </p:nvGrpSpPr>
      <p:grpSpPr>
        <a:xfrm>
          <a:off x="0" y="0"/>
          <a:ext cx="0" cy="0"/>
          <a:chOff x="0" y="0"/>
          <a:chExt cx="0" cy="0"/>
        </a:xfrm>
      </p:grpSpPr>
      <p:sp>
        <p:nvSpPr>
          <p:cNvPr id="8" name="Rektangel 7"/>
          <p:cNvSpPr/>
          <p:nvPr userDrawn="1"/>
        </p:nvSpPr>
        <p:spPr>
          <a:xfrm>
            <a:off x="0" y="1700213"/>
            <a:ext cx="12192000" cy="3457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623887" y="1700213"/>
            <a:ext cx="10944225" cy="1728787"/>
          </a:xfrm>
        </p:spPr>
        <p:txBody>
          <a:bodyPr bIns="36000" anchor="b" anchorCtr="0">
            <a:normAutofit/>
          </a:bodyPr>
          <a:lstStyle>
            <a:lvl1pPr algn="ctr">
              <a:defRPr sz="4400">
                <a:solidFill>
                  <a:schemeClr val="accent3"/>
                </a:solidFill>
                <a:latin typeface="+mj-lt"/>
              </a:defRPr>
            </a:lvl1pPr>
          </a:lstStyle>
          <a:p>
            <a:r>
              <a:rPr lang="sv-SE" dirty="0"/>
              <a:t>Avsnittsrubrik, en rad, 44 pt</a:t>
            </a:r>
          </a:p>
        </p:txBody>
      </p:sp>
      <p:sp>
        <p:nvSpPr>
          <p:cNvPr id="3" name="Platshållare för text 2"/>
          <p:cNvSpPr>
            <a:spLocks noGrp="1"/>
          </p:cNvSpPr>
          <p:nvPr>
            <p:ph type="body" idx="1" hasCustomPrompt="1"/>
          </p:nvPr>
        </p:nvSpPr>
        <p:spPr>
          <a:xfrm>
            <a:off x="623887" y="3429001"/>
            <a:ext cx="10944225" cy="1728786"/>
          </a:xfrm>
        </p:spPr>
        <p:txBody>
          <a:bodyPr>
            <a:normAutofit/>
          </a:bodyPr>
          <a:lstStyle>
            <a:lvl1pPr marL="0" indent="0" algn="ctr">
              <a:buNone/>
              <a:defRPr sz="2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24 pt</a:t>
            </a:r>
          </a:p>
        </p:txBody>
      </p:sp>
      <p:grpSp>
        <p:nvGrpSpPr>
          <p:cNvPr id="9" name="Grupp 8"/>
          <p:cNvGrpSpPr/>
          <p:nvPr userDrawn="1"/>
        </p:nvGrpSpPr>
        <p:grpSpPr>
          <a:xfrm>
            <a:off x="5686938" y="4882965"/>
            <a:ext cx="818123" cy="549646"/>
            <a:chOff x="5879976" y="5038663"/>
            <a:chExt cx="321542" cy="216024"/>
          </a:xfrm>
        </p:grpSpPr>
        <p:sp>
          <p:nvSpPr>
            <p:cNvPr id="4" name="Ellips 3"/>
            <p:cNvSpPr/>
            <p:nvPr userDrawn="1"/>
          </p:nvSpPr>
          <p:spPr>
            <a:xfrm>
              <a:off x="5985494" y="5038663"/>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userDrawn="1"/>
          </p:nvSpPr>
          <p:spPr>
            <a:xfrm>
              <a:off x="5879976" y="503866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271387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Tree>
    <p:extLst>
      <p:ext uri="{BB962C8B-B14F-4D97-AF65-F5344CB8AC3E}">
        <p14:creationId xmlns:p14="http://schemas.microsoft.com/office/powerpoint/2010/main" val="362113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8" name="Platshållare för innehåll 7"/>
          <p:cNvSpPr>
            <a:spLocks noGrp="1"/>
          </p:cNvSpPr>
          <p:nvPr>
            <p:ph sz="quarter" idx="10" hasCustomPrompt="1"/>
          </p:nvPr>
        </p:nvSpPr>
        <p:spPr>
          <a:xfrm>
            <a:off x="623888" y="1701847"/>
            <a:ext cx="10944225"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07121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0881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84583"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384025" y="1690687"/>
            <a:ext cx="5184584"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Platshållare för innehåll 7"/>
          <p:cNvSpPr>
            <a:spLocks noGrp="1"/>
          </p:cNvSpPr>
          <p:nvPr>
            <p:ph sz="quarter" idx="10" hasCustomPrompt="1"/>
          </p:nvPr>
        </p:nvSpPr>
        <p:spPr>
          <a:xfrm>
            <a:off x="623888" y="2505073"/>
            <a:ext cx="5184080" cy="3371851"/>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7"/>
          <p:cNvSpPr>
            <a:spLocks noGrp="1"/>
          </p:cNvSpPr>
          <p:nvPr>
            <p:ph sz="quarter" idx="11" hasCustomPrompt="1"/>
          </p:nvPr>
        </p:nvSpPr>
        <p:spPr>
          <a:xfrm>
            <a:off x="6384032" y="2505073"/>
            <a:ext cx="5184081" cy="3371852"/>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7202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4" name="Platshållare för innehåll 7"/>
          <p:cNvSpPr>
            <a:spLocks noGrp="1"/>
          </p:cNvSpPr>
          <p:nvPr>
            <p:ph sz="quarter" idx="10" hasCustomPrompt="1"/>
          </p:nvPr>
        </p:nvSpPr>
        <p:spPr>
          <a:xfrm>
            <a:off x="623888" y="1701847"/>
            <a:ext cx="10944225" cy="4175078"/>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62192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numrerad 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4764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7529" y="365125"/>
            <a:ext cx="10950256" cy="1335683"/>
          </a:xfrm>
          <a:prstGeom prst="rect">
            <a:avLst/>
          </a:prstGeom>
        </p:spPr>
        <p:txBody>
          <a:bodyPr vert="horz" lIns="0" tIns="0" rIns="0" bIns="0" rtlCol="0" anchor="ctr">
            <a:normAutofit/>
          </a:bodyPr>
          <a:lstStyle/>
          <a:p>
            <a:r>
              <a:rPr lang="sv-SE" dirty="0"/>
              <a:t>En rubrik som får plats på två rader</a:t>
            </a:r>
          </a:p>
        </p:txBody>
      </p:sp>
      <p:sp>
        <p:nvSpPr>
          <p:cNvPr id="3" name="Platshållare för text 2"/>
          <p:cNvSpPr>
            <a:spLocks noGrp="1"/>
          </p:cNvSpPr>
          <p:nvPr>
            <p:ph type="body" idx="1"/>
          </p:nvPr>
        </p:nvSpPr>
        <p:spPr>
          <a:xfrm>
            <a:off x="627529" y="1700809"/>
            <a:ext cx="10950256" cy="4176116"/>
          </a:xfrm>
          <a:prstGeom prst="rect">
            <a:avLst/>
          </a:prstGeom>
        </p:spPr>
        <p:txBody>
          <a:bodyPr vert="horz" lIns="91440" tIns="45720" rIns="91440" bIns="4572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8605349"/>
      </p:ext>
    </p:extLst>
  </p:cSld>
  <p:clrMap bg1="lt1" tx1="dk1" bg2="lt2" tx2="dk2" accent1="accent1" accent2="accent2" accent3="accent3" accent4="accent4" accent5="accent5" accent6="accent6" hlink="hlink" folHlink="folHlink"/>
  <p:sldLayoutIdLst>
    <p:sldLayoutId id="2147483686" r:id="rId1"/>
    <p:sldLayoutId id="2147483651" r:id="rId2"/>
    <p:sldLayoutId id="2147483689" r:id="rId3"/>
    <p:sldLayoutId id="2147483654" r:id="rId4"/>
    <p:sldLayoutId id="2147483650" r:id="rId5"/>
    <p:sldLayoutId id="2147483669" r:id="rId6"/>
    <p:sldLayoutId id="2147483653" r:id="rId7"/>
    <p:sldLayoutId id="2147483660" r:id="rId8"/>
    <p:sldLayoutId id="2147483652" r:id="rId9"/>
    <p:sldLayoutId id="2147483670" r:id="rId10"/>
    <p:sldLayoutId id="2147483668" r:id="rId11"/>
    <p:sldLayoutId id="2147483672" r:id="rId12"/>
    <p:sldLayoutId id="2147483659" r:id="rId13"/>
    <p:sldLayoutId id="2147483657" r:id="rId14"/>
    <p:sldLayoutId id="2147483658" r:id="rId15"/>
    <p:sldLayoutId id="2147483661" r:id="rId16"/>
    <p:sldLayoutId id="2147483665" r:id="rId17"/>
    <p:sldLayoutId id="2147483667" r:id="rId18"/>
    <p:sldLayoutId id="2147483690" r:id="rId19"/>
    <p:sldLayoutId id="2147483691" r:id="rId20"/>
    <p:sldLayoutId id="2147483692" r:id="rId21"/>
    <p:sldLayoutId id="2147483693" r:id="rId22"/>
    <p:sldLayoutId id="2147483694" r:id="rId23"/>
    <p:sldLayoutId id="2147483695" r:id="rId24"/>
    <p:sldLayoutId id="2147483679" r:id="rId25"/>
    <p:sldLayoutId id="2147483696" r:id="rId26"/>
    <p:sldLayoutId id="2147483697" r:id="rId27"/>
    <p:sldLayoutId id="2147483664" r:id="rId2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000" b="1"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71" userDrawn="1">
          <p15:clr>
            <a:srgbClr val="F26B43"/>
          </p15:clr>
        </p15:guide>
        <p15:guide id="2" orient="horz" pos="3974" userDrawn="1">
          <p15:clr>
            <a:srgbClr val="F26B43"/>
          </p15:clr>
        </p15:guide>
        <p15:guide id="3" userDrawn="1">
          <p15:clr>
            <a:srgbClr val="F26B43"/>
          </p15:clr>
        </p15:guide>
        <p15:guide id="4" pos="7680" userDrawn="1">
          <p15:clr>
            <a:srgbClr val="F26B43"/>
          </p15:clr>
        </p15:guide>
        <p15:guide id="5" orient="horz" pos="2160" userDrawn="1">
          <p15:clr>
            <a:srgbClr val="F26B43"/>
          </p15:clr>
        </p15:guide>
        <p15:guide id="6" orient="horz" pos="4320" userDrawn="1">
          <p15:clr>
            <a:srgbClr val="F26B43"/>
          </p15:clr>
        </p15:guide>
        <p15:guide id="7" orient="horz" pos="3702" userDrawn="1">
          <p15:clr>
            <a:srgbClr val="F26B43"/>
          </p15:clr>
        </p15:guide>
        <p15:guide id="8" pos="3840" userDrawn="1">
          <p15:clr>
            <a:srgbClr val="F26B43"/>
          </p15:clr>
        </p15:guide>
        <p15:guide id="9" pos="393" userDrawn="1">
          <p15:clr>
            <a:srgbClr val="F26B43"/>
          </p15:clr>
        </p15:guide>
        <p15:guide id="10"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Tjänstepension från din statliga anställning</a:t>
            </a:r>
          </a:p>
        </p:txBody>
      </p:sp>
      <p:sp>
        <p:nvSpPr>
          <p:cNvPr id="3" name="Underrubrik 2"/>
          <p:cNvSpPr>
            <a:spLocks noGrp="1"/>
          </p:cNvSpPr>
          <p:nvPr>
            <p:ph type="subTitle" idx="1"/>
          </p:nvPr>
        </p:nvSpPr>
        <p:spPr/>
        <p:txBody>
          <a:bodyPr/>
          <a:lstStyle/>
          <a:p>
            <a:r>
              <a:rPr lang="sv-SE" dirty="0"/>
              <a:t>– enligt tjänstepensionsavtalet PA 16</a:t>
            </a:r>
          </a:p>
          <a:p>
            <a:r>
              <a:rPr lang="sv-SE" dirty="0"/>
              <a:t>(Januari 2024)</a:t>
            </a:r>
          </a:p>
        </p:txBody>
      </p:sp>
    </p:spTree>
    <p:extLst>
      <p:ext uri="{BB962C8B-B14F-4D97-AF65-F5344CB8AC3E}">
        <p14:creationId xmlns:p14="http://schemas.microsoft.com/office/powerpoint/2010/main" val="1980268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792" y="0"/>
            <a:ext cx="12189631" cy="6858000"/>
          </a:xfrm>
          <a:prstGeom prst="rect">
            <a:avLst/>
          </a:prstGeom>
        </p:spPr>
      </p:pic>
      <p:sp>
        <p:nvSpPr>
          <p:cNvPr id="24" name="Ellips 23"/>
          <p:cNvSpPr/>
          <p:nvPr/>
        </p:nvSpPr>
        <p:spPr>
          <a:xfrm>
            <a:off x="8095024" y="763437"/>
            <a:ext cx="3473089" cy="34730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800" b="1" dirty="0"/>
              <a:t>Varje dag påverkar din pension!</a:t>
            </a:r>
          </a:p>
        </p:txBody>
      </p:sp>
    </p:spTree>
    <p:extLst>
      <p:ext uri="{BB962C8B-B14F-4D97-AF65-F5344CB8AC3E}">
        <p14:creationId xmlns:p14="http://schemas.microsoft.com/office/powerpoint/2010/main" val="391053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Mer lön ger mer tjänstepension</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713560"/>
            <a:ext cx="10074075" cy="5667768"/>
          </a:xfrm>
          <a:prstGeom prst="rect">
            <a:avLst/>
          </a:prstGeom>
        </p:spPr>
      </p:pic>
      <p:sp>
        <p:nvSpPr>
          <p:cNvPr id="6" name="Rektangel 5"/>
          <p:cNvSpPr/>
          <p:nvPr/>
        </p:nvSpPr>
        <p:spPr>
          <a:xfrm>
            <a:off x="623888" y="2352932"/>
            <a:ext cx="4175968" cy="1194512"/>
          </a:xfrm>
          <a:prstGeom prst="rect">
            <a:avLst/>
          </a:prstGeom>
          <a:solidFill>
            <a:srgbClr val="E5EFF0"/>
          </a:solidFill>
        </p:spPr>
        <p:txBody>
          <a:bodyPr wrap="square" lIns="180000" tIns="180000" rIns="180000" bIns="180000">
            <a:spAutoFit/>
          </a:bodyPr>
          <a:lstStyle/>
          <a:p>
            <a:r>
              <a:rPr lang="sv-SE" altLang="sv-SE" b="1" dirty="0"/>
              <a:t>Hur mycket </a:t>
            </a:r>
            <a:r>
              <a:rPr lang="sv-SE" altLang="sv-SE" dirty="0"/>
              <a:t>du får i tjänstepension beror bland annat på hur mycket du tjänar.</a:t>
            </a:r>
          </a:p>
        </p:txBody>
      </p:sp>
      <p:sp>
        <p:nvSpPr>
          <p:cNvPr id="7" name="Rektangel 6"/>
          <p:cNvSpPr/>
          <p:nvPr/>
        </p:nvSpPr>
        <p:spPr>
          <a:xfrm>
            <a:off x="623888" y="3928789"/>
            <a:ext cx="4175967" cy="1194512"/>
          </a:xfrm>
          <a:prstGeom prst="rect">
            <a:avLst/>
          </a:prstGeom>
          <a:solidFill>
            <a:srgbClr val="E5EFF0"/>
          </a:solidFill>
        </p:spPr>
        <p:txBody>
          <a:bodyPr wrap="square" lIns="180000" tIns="180000" rIns="180000" bIns="180000">
            <a:spAutoFit/>
          </a:bodyPr>
          <a:lstStyle/>
          <a:p>
            <a:r>
              <a:rPr lang="sv-SE" altLang="sv-SE" b="1" dirty="0"/>
              <a:t>När du börjar att arbeta </a:t>
            </a:r>
            <a:r>
              <a:rPr lang="sv-SE" altLang="sv-SE" dirty="0"/>
              <a:t>spelar också roll för hur mycket du tjänar under hela ditt arbetsliv.</a:t>
            </a:r>
          </a:p>
        </p:txBody>
      </p:sp>
    </p:spTree>
    <p:extLst>
      <p:ext uri="{BB962C8B-B14F-4D97-AF65-F5344CB8AC3E}">
        <p14:creationId xmlns:p14="http://schemas.microsoft.com/office/powerpoint/2010/main" val="315228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Att tänka på om du har familj eller inte</a:t>
            </a:r>
            <a:endParaRPr lang="sv-SE" dirty="0"/>
          </a:p>
        </p:txBody>
      </p:sp>
      <p:sp>
        <p:nvSpPr>
          <p:cNvPr id="8" name="Rektangel 7"/>
          <p:cNvSpPr/>
          <p:nvPr/>
        </p:nvSpPr>
        <p:spPr>
          <a:xfrm>
            <a:off x="623888" y="2064561"/>
            <a:ext cx="5256088" cy="1471511"/>
          </a:xfrm>
          <a:prstGeom prst="rect">
            <a:avLst/>
          </a:prstGeom>
          <a:solidFill>
            <a:srgbClr val="E5EFF0"/>
          </a:solidFill>
        </p:spPr>
        <p:txBody>
          <a:bodyPr wrap="square" lIns="180000" tIns="180000" rIns="180000" bIns="180000">
            <a:spAutoFit/>
          </a:bodyPr>
          <a:lstStyle/>
          <a:p>
            <a:r>
              <a:rPr lang="sv-SE" altLang="sv-SE" b="1" dirty="0"/>
              <a:t>Har du familj? </a:t>
            </a:r>
            <a:r>
              <a:rPr lang="sv-SE" altLang="sv-SE" dirty="0"/>
              <a:t>Så länge du arbetar statligt ingår en tjänstegrupplivförsäkring och en efterlevandepension. Det är pengar som din familj kan få om du dör.</a:t>
            </a:r>
          </a:p>
        </p:txBody>
      </p:sp>
      <p:sp>
        <p:nvSpPr>
          <p:cNvPr id="9" name="Rektangel 8"/>
          <p:cNvSpPr/>
          <p:nvPr/>
        </p:nvSpPr>
        <p:spPr>
          <a:xfrm>
            <a:off x="623888" y="3928789"/>
            <a:ext cx="5256088" cy="1748510"/>
          </a:xfrm>
          <a:prstGeom prst="rect">
            <a:avLst/>
          </a:prstGeom>
          <a:solidFill>
            <a:srgbClr val="E5EFF0"/>
          </a:solidFill>
        </p:spPr>
        <p:txBody>
          <a:bodyPr wrap="square" lIns="180000" tIns="180000" rIns="180000" bIns="180000">
            <a:spAutoFit/>
          </a:bodyPr>
          <a:lstStyle/>
          <a:p>
            <a:r>
              <a:rPr lang="sv-SE" altLang="sv-SE" dirty="0"/>
              <a:t>Du kan också ha återbetalningsskydd på din </a:t>
            </a:r>
            <a:br>
              <a:rPr lang="sv-SE" altLang="sv-SE" dirty="0"/>
            </a:br>
            <a:r>
              <a:rPr lang="sv-SE" altLang="sv-SE" dirty="0"/>
              <a:t>tjänstepension som då blir något lägre. </a:t>
            </a:r>
          </a:p>
          <a:p>
            <a:r>
              <a:rPr lang="sv-SE" altLang="sv-SE" b="1" dirty="0"/>
              <a:t>Lever du ensam och inte har några barn? </a:t>
            </a:r>
            <a:br>
              <a:rPr lang="sv-SE" altLang="sv-SE" b="1" dirty="0"/>
            </a:br>
            <a:r>
              <a:rPr lang="sv-SE" altLang="sv-SE" dirty="0"/>
              <a:t>Då behöver du inget återbetalningsskydd </a:t>
            </a:r>
            <a:br>
              <a:rPr lang="sv-SE" altLang="sv-SE" dirty="0"/>
            </a:br>
            <a:r>
              <a:rPr lang="sv-SE" altLang="sv-SE" dirty="0"/>
              <a:t>eftersom ingen kan ta del av de pengarna.</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20" y="1916832"/>
            <a:ext cx="8325682" cy="4684105"/>
          </a:xfrm>
          <a:prstGeom prst="rect">
            <a:avLst/>
          </a:prstGeom>
        </p:spPr>
      </p:pic>
    </p:spTree>
    <p:extLst>
      <p:ext uri="{BB962C8B-B14F-4D97-AF65-F5344CB8AC3E}">
        <p14:creationId xmlns:p14="http://schemas.microsoft.com/office/powerpoint/2010/main" val="676896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Vad händer om du blir sjuk?</a:t>
            </a:r>
            <a:endParaRPr lang="sv-SE" dirty="0"/>
          </a:p>
        </p:txBody>
      </p:sp>
      <p:sp>
        <p:nvSpPr>
          <p:cNvPr id="8" name="Rektangel 7"/>
          <p:cNvSpPr/>
          <p:nvPr/>
        </p:nvSpPr>
        <p:spPr>
          <a:xfrm>
            <a:off x="623888" y="1700808"/>
            <a:ext cx="4968056" cy="1194512"/>
          </a:xfrm>
          <a:prstGeom prst="rect">
            <a:avLst/>
          </a:prstGeom>
          <a:solidFill>
            <a:srgbClr val="E5EFF0"/>
          </a:solidFill>
        </p:spPr>
        <p:txBody>
          <a:bodyPr wrap="square" lIns="180000" tIns="180000" rIns="180000" bIns="180000">
            <a:spAutoFit/>
          </a:bodyPr>
          <a:lstStyle/>
          <a:p>
            <a:pPr>
              <a:spcBef>
                <a:spcPct val="0"/>
              </a:spcBef>
            </a:pPr>
            <a:r>
              <a:rPr lang="sv-SE" altLang="sv-SE" dirty="0"/>
              <a:t>Får du sjukpenning från Försäkringskassan betalar din arbetsgivare in till din tjänstepension som vanligt.</a:t>
            </a:r>
            <a:endParaRPr lang="sv-SE" altLang="sv-SE" b="1" dirty="0"/>
          </a:p>
        </p:txBody>
      </p:sp>
      <p:sp>
        <p:nvSpPr>
          <p:cNvPr id="9" name="Rektangel 8"/>
          <p:cNvSpPr/>
          <p:nvPr/>
        </p:nvSpPr>
        <p:spPr>
          <a:xfrm>
            <a:off x="623888" y="3140968"/>
            <a:ext cx="4968056" cy="1748510"/>
          </a:xfrm>
          <a:prstGeom prst="rect">
            <a:avLst/>
          </a:prstGeom>
          <a:solidFill>
            <a:srgbClr val="E5EFF0"/>
          </a:solidFill>
        </p:spPr>
        <p:txBody>
          <a:bodyPr wrap="square" lIns="180000" tIns="180000" rIns="180000" bIns="180000">
            <a:spAutoFit/>
          </a:bodyPr>
          <a:lstStyle/>
          <a:p>
            <a:r>
              <a:rPr lang="sv-SE" altLang="sv-SE" b="1" dirty="0"/>
              <a:t>Om du blir sjuk en längre tid</a:t>
            </a:r>
            <a:r>
              <a:rPr lang="sv-SE" altLang="sv-SE" dirty="0"/>
              <a:t> och får </a:t>
            </a:r>
            <a:br>
              <a:rPr lang="sv-SE" altLang="sv-SE" dirty="0"/>
            </a:br>
            <a:r>
              <a:rPr lang="sv-SE" altLang="sv-SE" dirty="0"/>
              <a:t>sjuk- eller aktivitetsersättning från Försäkringskassan kan du få sjukpension från SPV. Din arbetsgivare betalar in till din tjänstepension som vanligt.</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377" y="1192820"/>
            <a:ext cx="8325682" cy="4684105"/>
          </a:xfrm>
          <a:prstGeom prst="rect">
            <a:avLst/>
          </a:prstGeom>
        </p:spPr>
      </p:pic>
    </p:spTree>
    <p:extLst>
      <p:ext uri="{BB962C8B-B14F-4D97-AF65-F5344CB8AC3E}">
        <p14:creationId xmlns:p14="http://schemas.microsoft.com/office/powerpoint/2010/main" val="389766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Läs på om din pension i tid!</a:t>
            </a:r>
          </a:p>
        </p:txBody>
      </p:sp>
      <p:sp>
        <p:nvSpPr>
          <p:cNvPr id="9" name="Rektangel 8"/>
          <p:cNvSpPr/>
          <p:nvPr/>
        </p:nvSpPr>
        <p:spPr>
          <a:xfrm>
            <a:off x="623888" y="2355145"/>
            <a:ext cx="4968056" cy="1902398"/>
          </a:xfrm>
          <a:prstGeom prst="rect">
            <a:avLst/>
          </a:prstGeom>
          <a:solidFill>
            <a:srgbClr val="E5EFF0"/>
          </a:solidFill>
        </p:spPr>
        <p:txBody>
          <a:bodyPr wrap="square" lIns="180000" tIns="180000" rIns="180000" bIns="180000">
            <a:spAutoFit/>
          </a:bodyPr>
          <a:lstStyle/>
          <a:p>
            <a:pPr marL="285750" indent="-285750">
              <a:spcBef>
                <a:spcPts val="600"/>
              </a:spcBef>
              <a:buFont typeface="Courier New" panose="02070309020205020404" pitchFamily="49" charset="0"/>
              <a:buChar char="o"/>
            </a:pPr>
            <a:r>
              <a:rPr lang="sv-SE" altLang="sv-SE" b="1" dirty="0"/>
              <a:t>Delarna i din tjänstepension </a:t>
            </a:r>
            <a:r>
              <a:rPr lang="sv-SE" altLang="sv-SE" dirty="0"/>
              <a:t>fungerar lite olika. </a:t>
            </a:r>
          </a:p>
          <a:p>
            <a:pPr marL="285750" indent="-285750">
              <a:spcBef>
                <a:spcPts val="600"/>
              </a:spcBef>
              <a:buFont typeface="Courier New" panose="02070309020205020404" pitchFamily="49" charset="0"/>
              <a:buChar char="o"/>
            </a:pPr>
            <a:r>
              <a:rPr lang="sv-SE" altLang="sv-SE" dirty="0"/>
              <a:t>Kolla </a:t>
            </a:r>
            <a:r>
              <a:rPr lang="sv-SE" altLang="sv-SE" b="1" dirty="0"/>
              <a:t>vilka händelser som påverkar pensionen</a:t>
            </a:r>
            <a:r>
              <a:rPr lang="sv-SE" altLang="sv-SE" dirty="0"/>
              <a:t>. </a:t>
            </a:r>
          </a:p>
          <a:p>
            <a:pPr marL="285750" indent="-285750">
              <a:spcBef>
                <a:spcPts val="600"/>
              </a:spcBef>
              <a:buFont typeface="Courier New" panose="02070309020205020404" pitchFamily="49" charset="0"/>
              <a:buChar char="o"/>
            </a:pPr>
            <a:r>
              <a:rPr lang="sv-SE" altLang="sv-SE" dirty="0"/>
              <a:t>Då kan du ta </a:t>
            </a:r>
            <a:r>
              <a:rPr lang="sv-SE" altLang="sv-SE" b="1" dirty="0"/>
              <a:t>medvetna beslut </a:t>
            </a:r>
            <a:r>
              <a:rPr lang="sv-SE" altLang="sv-SE" dirty="0"/>
              <a:t>i god tid.</a:t>
            </a:r>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254" y="1700808"/>
            <a:ext cx="7295395" cy="4104456"/>
          </a:xfrm>
          <a:prstGeom prst="rect">
            <a:avLst/>
          </a:prstGeom>
        </p:spPr>
      </p:pic>
    </p:spTree>
    <p:extLst>
      <p:ext uri="{BB962C8B-B14F-4D97-AF65-F5344CB8AC3E}">
        <p14:creationId xmlns:p14="http://schemas.microsoft.com/office/powerpoint/2010/main" val="232288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3887" y="2564606"/>
            <a:ext cx="10944225" cy="1728787"/>
          </a:xfrm>
        </p:spPr>
        <p:txBody>
          <a:bodyPr/>
          <a:lstStyle/>
          <a:p>
            <a:r>
              <a:rPr lang="sv-SE" dirty="0"/>
              <a:t>Om du vill arbeta mindre </a:t>
            </a:r>
            <a:br>
              <a:rPr lang="sv-SE" dirty="0"/>
            </a:br>
            <a:r>
              <a:rPr lang="sv-SE" dirty="0"/>
              <a:t>innan din pensionering</a:t>
            </a:r>
          </a:p>
        </p:txBody>
      </p:sp>
    </p:spTree>
    <p:extLst>
      <p:ext uri="{BB962C8B-B14F-4D97-AF65-F5344CB8AC3E}">
        <p14:creationId xmlns:p14="http://schemas.microsoft.com/office/powerpoint/2010/main" val="162766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Olika regler beroende på när du är född</a:t>
            </a:r>
          </a:p>
        </p:txBody>
      </p:sp>
      <p:sp>
        <p:nvSpPr>
          <p:cNvPr id="5" name="Rektangel 4"/>
          <p:cNvSpPr/>
          <p:nvPr/>
        </p:nvSpPr>
        <p:spPr>
          <a:xfrm>
            <a:off x="551384" y="2010358"/>
            <a:ext cx="3568606" cy="461665"/>
          </a:xfrm>
          <a:prstGeom prst="rect">
            <a:avLst/>
          </a:prstGeom>
        </p:spPr>
        <p:txBody>
          <a:bodyPr wrap="none">
            <a:spAutoFit/>
          </a:bodyPr>
          <a:lstStyle/>
          <a:p>
            <a:pPr>
              <a:defRPr/>
            </a:pPr>
            <a:r>
              <a:rPr lang="sv-SE" sz="2400" b="1" dirty="0"/>
              <a:t>Är du född före 1966… </a:t>
            </a:r>
          </a:p>
        </p:txBody>
      </p:sp>
      <p:cxnSp>
        <p:nvCxnSpPr>
          <p:cNvPr id="6" name="Rak koppling 5"/>
          <p:cNvCxnSpPr/>
          <p:nvPr/>
        </p:nvCxnSpPr>
        <p:spPr>
          <a:xfrm flipH="1">
            <a:off x="6096000" y="1700808"/>
            <a:ext cx="6657" cy="3215073"/>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27529" y="2597800"/>
            <a:ext cx="4977729" cy="1194512"/>
          </a:xfrm>
          <a:prstGeom prst="rect">
            <a:avLst/>
          </a:prstGeom>
          <a:solidFill>
            <a:srgbClr val="E5EFF0"/>
          </a:solidFill>
        </p:spPr>
        <p:txBody>
          <a:bodyPr wrap="square" lIns="180000" tIns="180000" rIns="180000" bIns="180000">
            <a:spAutoFit/>
          </a:bodyPr>
          <a:lstStyle/>
          <a:p>
            <a:pPr>
              <a:defRPr/>
            </a:pPr>
            <a:r>
              <a:rPr lang="sv-SE" dirty="0"/>
              <a:t>…kan du få delpension från 61 år (arbetsgivaren beslutar och står för kostnaden)</a:t>
            </a:r>
          </a:p>
        </p:txBody>
      </p:sp>
      <p:sp>
        <p:nvSpPr>
          <p:cNvPr id="13" name="Rektangel 12"/>
          <p:cNvSpPr/>
          <p:nvPr/>
        </p:nvSpPr>
        <p:spPr>
          <a:xfrm>
            <a:off x="627529" y="3918089"/>
            <a:ext cx="4977730"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med högst 50 procent</a:t>
            </a:r>
          </a:p>
        </p:txBody>
      </p:sp>
      <p:sp>
        <p:nvSpPr>
          <p:cNvPr id="14" name="Rektangel 13"/>
          <p:cNvSpPr/>
          <p:nvPr/>
        </p:nvSpPr>
        <p:spPr>
          <a:xfrm>
            <a:off x="6524149" y="2010358"/>
            <a:ext cx="4698722" cy="461665"/>
          </a:xfrm>
          <a:prstGeom prst="rect">
            <a:avLst/>
          </a:prstGeom>
        </p:spPr>
        <p:txBody>
          <a:bodyPr wrap="none">
            <a:spAutoFit/>
          </a:bodyPr>
          <a:lstStyle/>
          <a:p>
            <a:pPr>
              <a:defRPr/>
            </a:pPr>
            <a:r>
              <a:rPr lang="sv-SE" sz="2400" b="1" dirty="0"/>
              <a:t>Är du född 1966 eller senare… </a:t>
            </a:r>
          </a:p>
        </p:txBody>
      </p:sp>
      <p:sp>
        <p:nvSpPr>
          <p:cNvPr id="15" name="Rektangel 14"/>
          <p:cNvSpPr/>
          <p:nvPr/>
        </p:nvSpPr>
        <p:spPr>
          <a:xfrm>
            <a:off x="6600057" y="2597800"/>
            <a:ext cx="4968056" cy="1194512"/>
          </a:xfrm>
          <a:prstGeom prst="rect">
            <a:avLst/>
          </a:prstGeom>
          <a:solidFill>
            <a:srgbClr val="E5EFF0"/>
          </a:solidFill>
        </p:spPr>
        <p:txBody>
          <a:bodyPr wrap="square" lIns="180000" tIns="180000" rIns="180000" bIns="180000">
            <a:noAutofit/>
          </a:bodyPr>
          <a:lstStyle/>
          <a:p>
            <a:pPr>
              <a:defRPr/>
            </a:pPr>
            <a:r>
              <a:rPr lang="sv-SE" dirty="0"/>
              <a:t>…kan du ta ut Kåpan Flex från 63 år </a:t>
            </a:r>
            <a:br>
              <a:rPr lang="sv-SE" dirty="0"/>
            </a:br>
            <a:r>
              <a:rPr lang="sv-SE" dirty="0"/>
              <a:t>(under minst ett år)</a:t>
            </a:r>
          </a:p>
        </p:txBody>
      </p:sp>
      <p:sp>
        <p:nvSpPr>
          <p:cNvPr id="21" name="Rektangel 20"/>
          <p:cNvSpPr/>
          <p:nvPr/>
        </p:nvSpPr>
        <p:spPr>
          <a:xfrm>
            <a:off x="6600056" y="3918089"/>
            <a:ext cx="4968057"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efter överenskommelse med din arbetsgivare</a:t>
            </a:r>
          </a:p>
        </p:txBody>
      </p:sp>
    </p:spTree>
    <p:extLst>
      <p:ext uri="{BB962C8B-B14F-4D97-AF65-F5344CB8AC3E}">
        <p14:creationId xmlns:p14="http://schemas.microsoft.com/office/powerpoint/2010/main" val="198422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4" grpId="0"/>
      <p:bldP spid="1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3887" y="2564606"/>
            <a:ext cx="10944225" cy="1728787"/>
          </a:xfrm>
        </p:spPr>
        <p:txBody>
          <a:bodyPr anchor="ctr" anchorCtr="0"/>
          <a:lstStyle/>
          <a:p>
            <a:r>
              <a:rPr lang="sv-SE" dirty="0"/>
              <a:t>Om du behöver mer information</a:t>
            </a:r>
          </a:p>
        </p:txBody>
      </p:sp>
    </p:spTree>
    <p:extLst>
      <p:ext uri="{BB962C8B-B14F-4D97-AF65-F5344CB8AC3E}">
        <p14:creationId xmlns:p14="http://schemas.microsoft.com/office/powerpoint/2010/main" val="4085783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776" y="1156209"/>
            <a:ext cx="8607086" cy="5152516"/>
          </a:xfrm>
          <a:prstGeom prst="rect">
            <a:avLst/>
          </a:prstGeom>
        </p:spPr>
      </p:pic>
      <p:sp>
        <p:nvSpPr>
          <p:cNvPr id="12" name="Ellips 11"/>
          <p:cNvSpPr/>
          <p:nvPr/>
        </p:nvSpPr>
        <p:spPr>
          <a:xfrm>
            <a:off x="6945431" y="1117659"/>
            <a:ext cx="4622682" cy="46226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800" dirty="0"/>
              <a:t>Logga in på spv.se för att se din egen tjänstepension</a:t>
            </a:r>
          </a:p>
        </p:txBody>
      </p:sp>
    </p:spTree>
    <p:extLst>
      <p:ext uri="{BB962C8B-B14F-4D97-AF65-F5344CB8AC3E}">
        <p14:creationId xmlns:p14="http://schemas.microsoft.com/office/powerpoint/2010/main" val="320212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C7CFE-F4AD-47F2-937C-B1327D2CAAAB}"/>
              </a:ext>
            </a:extLst>
          </p:cNvPr>
          <p:cNvSpPr>
            <a:spLocks noGrp="1"/>
          </p:cNvSpPr>
          <p:nvPr>
            <p:ph type="title"/>
          </p:nvPr>
        </p:nvSpPr>
        <p:spPr/>
        <p:txBody>
          <a:bodyPr/>
          <a:lstStyle/>
          <a:p>
            <a:r>
              <a:rPr lang="sv-SE" dirty="0"/>
              <a:t>Sammanfattande ändringarna från januari 2024 – gäller dig som är född före 1988</a:t>
            </a:r>
          </a:p>
        </p:txBody>
      </p:sp>
      <p:sp>
        <p:nvSpPr>
          <p:cNvPr id="3" name="Platshållare för text 2">
            <a:extLst>
              <a:ext uri="{FF2B5EF4-FFF2-40B4-BE49-F238E27FC236}">
                <a16:creationId xmlns:a16="http://schemas.microsoft.com/office/drawing/2014/main" id="{BDFDCEBB-4D46-4E79-9080-FB1CBB9149F0}"/>
              </a:ext>
            </a:extLst>
          </p:cNvPr>
          <p:cNvSpPr>
            <a:spLocks noGrp="1"/>
          </p:cNvSpPr>
          <p:nvPr>
            <p:ph sz="quarter" idx="10"/>
          </p:nvPr>
        </p:nvSpPr>
        <p:spPr>
          <a:xfrm>
            <a:off x="768399" y="1844824"/>
            <a:ext cx="10944225" cy="4536503"/>
          </a:xfrm>
        </p:spPr>
        <p:txBody>
          <a:bodyPr/>
          <a:lstStyle/>
          <a:p>
            <a:pPr marL="354013" indent="-354013">
              <a:spcBef>
                <a:spcPts val="1600"/>
              </a:spcBef>
              <a:spcAft>
                <a:spcPts val="1200"/>
              </a:spcAft>
            </a:pPr>
            <a:r>
              <a:rPr lang="sv-SE" sz="2400" dirty="0"/>
              <a:t>Du tjänar in till din tjänstepension till 69 års ålder (men den förmånsbestämda delen är det fortfarande 65 år som längst)</a:t>
            </a:r>
          </a:p>
          <a:p>
            <a:pPr marL="354013" indent="-354013">
              <a:spcBef>
                <a:spcPts val="1600"/>
              </a:spcBef>
              <a:spcAft>
                <a:spcPts val="1200"/>
              </a:spcAft>
            </a:pPr>
            <a:r>
              <a:rPr lang="sv-SE" sz="2400" dirty="0"/>
              <a:t>Du få en ny del i tjänstepensionen – Kåpan Flex</a:t>
            </a:r>
          </a:p>
          <a:p>
            <a:pPr marL="354013" indent="-354013">
              <a:spcBef>
                <a:spcPts val="1600"/>
              </a:spcBef>
              <a:spcAft>
                <a:spcPts val="1200"/>
              </a:spcAft>
            </a:pPr>
            <a:r>
              <a:rPr lang="sv-SE" sz="2400" dirty="0"/>
              <a:t>Delpensionsavtalet gäller endast för födda före 1966</a:t>
            </a:r>
          </a:p>
          <a:p>
            <a:pPr marL="354013" indent="-354013">
              <a:spcBef>
                <a:spcPts val="1600"/>
              </a:spcBef>
              <a:spcAft>
                <a:spcPts val="1200"/>
              </a:spcAft>
            </a:pPr>
            <a:r>
              <a:rPr lang="sv-SE" sz="2400" dirty="0"/>
              <a:t>Tidigast uttag från 61 år (födda före 1966) och 63 år för (födda 1966–1987)</a:t>
            </a:r>
          </a:p>
          <a:p>
            <a:pPr marL="354013" indent="-354013">
              <a:spcBef>
                <a:spcPts val="1600"/>
              </a:spcBef>
              <a:spcAft>
                <a:spcPts val="1200"/>
              </a:spcAft>
            </a:pPr>
            <a:r>
              <a:rPr lang="sv-SE" sz="2400" dirty="0"/>
              <a:t>Det går att ta ut din tjänstepension samtidigt som du jobbar, förutom den förmånsbestämda delen</a:t>
            </a:r>
          </a:p>
          <a:p>
            <a:endParaRPr lang="sv-SE" dirty="0"/>
          </a:p>
        </p:txBody>
      </p:sp>
      <p:cxnSp>
        <p:nvCxnSpPr>
          <p:cNvPr id="5" name="Rak koppling 4">
            <a:extLst>
              <a:ext uri="{FF2B5EF4-FFF2-40B4-BE49-F238E27FC236}">
                <a16:creationId xmlns:a16="http://schemas.microsoft.com/office/drawing/2014/main" id="{087DA87A-A971-4593-81BC-D84170A2CB83}"/>
              </a:ext>
            </a:extLst>
          </p:cNvPr>
          <p:cNvCxnSpPr>
            <a:cxnSpLocks/>
          </p:cNvCxnSpPr>
          <p:nvPr/>
        </p:nvCxnSpPr>
        <p:spPr>
          <a:xfrm>
            <a:off x="911919" y="1916832"/>
            <a:ext cx="0" cy="3672408"/>
          </a:xfrm>
          <a:prstGeom prst="line">
            <a:avLst/>
          </a:prstGeom>
          <a:ln w="114300" cap="rnd"/>
        </p:spPr>
        <p:style>
          <a:lnRef idx="1">
            <a:schemeClr val="accent1"/>
          </a:lnRef>
          <a:fillRef idx="0">
            <a:schemeClr val="accent1"/>
          </a:fillRef>
          <a:effectRef idx="0">
            <a:schemeClr val="accent1"/>
          </a:effectRef>
          <a:fontRef idx="minor">
            <a:schemeClr val="tx1"/>
          </a:fontRef>
        </p:style>
      </p:cxnSp>
      <p:sp>
        <p:nvSpPr>
          <p:cNvPr id="9" name="Ellips 8">
            <a:extLst>
              <a:ext uri="{FF2B5EF4-FFF2-40B4-BE49-F238E27FC236}">
                <a16:creationId xmlns:a16="http://schemas.microsoft.com/office/drawing/2014/main" id="{40E5FFDE-0A5F-4DE7-887F-6ADC4E599336}"/>
              </a:ext>
            </a:extLst>
          </p:cNvPr>
          <p:cNvSpPr/>
          <p:nvPr/>
        </p:nvSpPr>
        <p:spPr>
          <a:xfrm>
            <a:off x="748791" y="2060848"/>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0" name="Ellips 9">
            <a:extLst>
              <a:ext uri="{FF2B5EF4-FFF2-40B4-BE49-F238E27FC236}">
                <a16:creationId xmlns:a16="http://schemas.microsoft.com/office/drawing/2014/main" id="{59A96F0C-84D9-434E-8079-96C5BCAEB477}"/>
              </a:ext>
            </a:extLst>
          </p:cNvPr>
          <p:cNvSpPr/>
          <p:nvPr/>
        </p:nvSpPr>
        <p:spPr>
          <a:xfrm>
            <a:off x="748791" y="2945431"/>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1" name="Ellips 10">
            <a:extLst>
              <a:ext uri="{FF2B5EF4-FFF2-40B4-BE49-F238E27FC236}">
                <a16:creationId xmlns:a16="http://schemas.microsoft.com/office/drawing/2014/main" id="{FDC76D2F-42E0-416E-B30D-070551CD7D5F}"/>
              </a:ext>
            </a:extLst>
          </p:cNvPr>
          <p:cNvSpPr/>
          <p:nvPr/>
        </p:nvSpPr>
        <p:spPr>
          <a:xfrm>
            <a:off x="748791" y="3611353"/>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2" name="Ellips 11">
            <a:extLst>
              <a:ext uri="{FF2B5EF4-FFF2-40B4-BE49-F238E27FC236}">
                <a16:creationId xmlns:a16="http://schemas.microsoft.com/office/drawing/2014/main" id="{9B32B5E5-2813-4C92-9711-A7750C57A15C}"/>
              </a:ext>
            </a:extLst>
          </p:cNvPr>
          <p:cNvSpPr/>
          <p:nvPr/>
        </p:nvSpPr>
        <p:spPr>
          <a:xfrm>
            <a:off x="748791" y="4293097"/>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3" name="Ellips 12">
            <a:extLst>
              <a:ext uri="{FF2B5EF4-FFF2-40B4-BE49-F238E27FC236}">
                <a16:creationId xmlns:a16="http://schemas.microsoft.com/office/drawing/2014/main" id="{3B3AEDBD-91E9-47BD-9100-AC4B4BED35EC}"/>
              </a:ext>
            </a:extLst>
          </p:cNvPr>
          <p:cNvSpPr/>
          <p:nvPr/>
        </p:nvSpPr>
        <p:spPr>
          <a:xfrm>
            <a:off x="748791" y="5092283"/>
            <a:ext cx="288031" cy="288031"/>
          </a:xfrm>
          <a:prstGeom prst="ellipse">
            <a:avLst/>
          </a:prstGeom>
          <a:solidFill>
            <a:schemeClr val="accent3"/>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extLst>
      <p:ext uri="{BB962C8B-B14F-4D97-AF65-F5344CB8AC3E}">
        <p14:creationId xmlns:p14="http://schemas.microsoft.com/office/powerpoint/2010/main" val="61218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r>
              <a:rPr lang="sv-SE" dirty="0"/>
              <a:t>Pensionen kommer från flera håll</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841" y="1838220"/>
            <a:ext cx="4622317" cy="4038705"/>
          </a:xfrm>
          <a:prstGeom prst="rect">
            <a:avLst/>
          </a:prstGeom>
        </p:spPr>
      </p:pic>
    </p:spTree>
    <p:extLst>
      <p:ext uri="{BB962C8B-B14F-4D97-AF65-F5344CB8AC3E}">
        <p14:creationId xmlns:p14="http://schemas.microsoft.com/office/powerpoint/2010/main" val="126891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Tänk på att…</a:t>
            </a:r>
          </a:p>
        </p:txBody>
      </p:sp>
      <p:sp>
        <p:nvSpPr>
          <p:cNvPr id="11" name="Ellips 10"/>
          <p:cNvSpPr/>
          <p:nvPr/>
        </p:nvSpPr>
        <p:spPr>
          <a:xfrm>
            <a:off x="613038" y="1908356"/>
            <a:ext cx="3473089" cy="3473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I din statliga anställning tjänar du in till tjänstepension</a:t>
            </a:r>
          </a:p>
        </p:txBody>
      </p:sp>
      <p:sp>
        <p:nvSpPr>
          <p:cNvPr id="12" name="Ellips 11"/>
          <p:cNvSpPr/>
          <p:nvPr/>
        </p:nvSpPr>
        <p:spPr>
          <a:xfrm>
            <a:off x="4366113" y="1908356"/>
            <a:ext cx="3473089" cy="34730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Varje dag påverkar din pension</a:t>
            </a:r>
          </a:p>
        </p:txBody>
      </p:sp>
      <p:sp>
        <p:nvSpPr>
          <p:cNvPr id="16" name="Ellips 15"/>
          <p:cNvSpPr/>
          <p:nvPr/>
        </p:nvSpPr>
        <p:spPr>
          <a:xfrm>
            <a:off x="8104696" y="1908356"/>
            <a:ext cx="3473089" cy="3473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Du kan se </a:t>
            </a:r>
            <a:br>
              <a:rPr lang="sv-SE" sz="2400" dirty="0"/>
            </a:br>
            <a:r>
              <a:rPr lang="sv-SE" sz="2400" dirty="0"/>
              <a:t>din totala pension på minPension.se</a:t>
            </a:r>
          </a:p>
        </p:txBody>
      </p:sp>
    </p:spTree>
    <p:extLst>
      <p:ext uri="{BB962C8B-B14F-4D97-AF65-F5344CB8AC3E}">
        <p14:creationId xmlns:p14="http://schemas.microsoft.com/office/powerpoint/2010/main" val="38640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har allmän pension från alla dina anställningar</a:t>
            </a:r>
          </a:p>
        </p:txBody>
      </p:sp>
      <p:sp>
        <p:nvSpPr>
          <p:cNvPr id="6" name="Platshållare för innehåll 4"/>
          <p:cNvSpPr txBox="1">
            <a:spLocks/>
          </p:cNvSpPr>
          <p:nvPr/>
        </p:nvSpPr>
        <p:spPr>
          <a:xfrm>
            <a:off x="623888" y="3068960"/>
            <a:ext cx="5544616" cy="172819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chemeClr val="accent2"/>
              </a:buClr>
              <a:buSzPct val="120000"/>
            </a:pPr>
            <a:r>
              <a:rPr lang="sv-SE" altLang="sv-SE" sz="2400" b="1" dirty="0">
                <a:latin typeface="+mn-lt"/>
              </a:rPr>
              <a:t>Jobbar</a:t>
            </a:r>
            <a:r>
              <a:rPr lang="sv-SE" altLang="sv-SE" sz="2400" dirty="0">
                <a:latin typeface="+mn-lt"/>
              </a:rPr>
              <a:t> du och </a:t>
            </a:r>
            <a:r>
              <a:rPr lang="sv-SE" altLang="sv-SE" sz="2400" b="1" dirty="0">
                <a:latin typeface="+mn-lt"/>
              </a:rPr>
              <a:t>betalar</a:t>
            </a:r>
            <a:r>
              <a:rPr lang="sv-SE" altLang="sv-SE" sz="2400" dirty="0">
                <a:latin typeface="+mn-lt"/>
              </a:rPr>
              <a:t> skatt </a:t>
            </a:r>
            <a:r>
              <a:rPr lang="sv-SE" altLang="sv-SE" sz="2400" b="1" dirty="0">
                <a:latin typeface="+mn-lt"/>
              </a:rPr>
              <a:t>sparar</a:t>
            </a:r>
            <a:r>
              <a:rPr lang="sv-SE" altLang="sv-SE" sz="2400" dirty="0">
                <a:latin typeface="+mn-lt"/>
              </a:rPr>
              <a:t> du redan in till din framtida </a:t>
            </a:r>
            <a:r>
              <a:rPr lang="sv-SE" altLang="sv-SE" sz="2400" b="1" dirty="0">
                <a:latin typeface="+mn-lt"/>
              </a:rPr>
              <a:t>pension</a:t>
            </a:r>
            <a:r>
              <a:rPr lang="sv-SE" altLang="sv-SE" sz="2400" dirty="0">
                <a:latin typeface="+mn-lt"/>
              </a:rPr>
              <a:t> </a:t>
            </a:r>
          </a:p>
          <a:p>
            <a:pPr marL="361950" indent="-361950">
              <a:buClr>
                <a:schemeClr val="accent2"/>
              </a:buClr>
              <a:buSzPct val="120000"/>
            </a:pPr>
            <a:r>
              <a:rPr lang="sv-SE" altLang="sv-SE" sz="2400" dirty="0">
                <a:latin typeface="+mn-lt"/>
              </a:rPr>
              <a:t>Det är </a:t>
            </a:r>
            <a:r>
              <a:rPr lang="sv-SE" altLang="sv-SE" sz="2400" b="1" dirty="0">
                <a:latin typeface="+mn-lt"/>
              </a:rPr>
              <a:t>Pensionsmyndigheten</a:t>
            </a:r>
            <a:r>
              <a:rPr lang="sv-SE" altLang="sv-SE" sz="2400" dirty="0">
                <a:latin typeface="+mn-lt"/>
              </a:rPr>
              <a:t> som ansvarar för din allmänna pension</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715" y="1805863"/>
            <a:ext cx="4277275" cy="3737227"/>
          </a:xfrm>
          <a:prstGeom prst="rect">
            <a:avLst/>
          </a:prstGeom>
        </p:spPr>
      </p:pic>
    </p:spTree>
    <p:extLst>
      <p:ext uri="{BB962C8B-B14F-4D97-AF65-F5344CB8AC3E}">
        <p14:creationId xmlns:p14="http://schemas.microsoft.com/office/powerpoint/2010/main" val="15427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dirty="0"/>
              <a:t>Du kan också ha olika tjänstepensioner</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264" y="1726956"/>
            <a:ext cx="1305472" cy="1031986"/>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8003" y="5276837"/>
            <a:ext cx="3815996" cy="1031986"/>
          </a:xfrm>
          <a:prstGeom prst="rect">
            <a:avLst/>
          </a:prstGeom>
        </p:spPr>
      </p:pic>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963" y="3074049"/>
            <a:ext cx="1273227" cy="1923925"/>
          </a:xfrm>
          <a:prstGeom prst="rect">
            <a:avLst/>
          </a:prstGeom>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0908" y="3074049"/>
            <a:ext cx="816769" cy="1832633"/>
          </a:xfrm>
          <a:prstGeom prst="rect">
            <a:avLst/>
          </a:prstGeom>
        </p:spPr>
      </p:pic>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2633" y="3074049"/>
            <a:ext cx="915831" cy="1884105"/>
          </a:xfrm>
          <a:prstGeom prst="rect">
            <a:avLst/>
          </a:prstGeom>
        </p:spPr>
      </p:pic>
      <p:pic>
        <p:nvPicPr>
          <p:cNvPr id="12" name="Bildobjekt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0120" y="3074049"/>
            <a:ext cx="1247005" cy="1840403"/>
          </a:xfrm>
          <a:prstGeom prst="rect">
            <a:avLst/>
          </a:prstGeom>
        </p:spPr>
      </p:pic>
    </p:spTree>
    <p:extLst>
      <p:ext uri="{BB962C8B-B14F-4D97-AF65-F5344CB8AC3E}">
        <p14:creationId xmlns:p14="http://schemas.microsoft.com/office/powerpoint/2010/main" val="200662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4" accel="50000" de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altLang="sv-SE" dirty="0"/>
              <a:t>Som statligt anställd har du </a:t>
            </a:r>
            <a:br>
              <a:rPr lang="sv-SE" altLang="sv-SE" dirty="0"/>
            </a:br>
            <a:r>
              <a:rPr lang="sv-SE" altLang="sv-SE" dirty="0"/>
              <a:t>kollektivavtalad tjänstepension</a:t>
            </a:r>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0" y="2057738"/>
            <a:ext cx="7568802" cy="4258277"/>
          </a:xfrm>
          <a:prstGeom prst="rect">
            <a:avLst/>
          </a:prstGeom>
        </p:spPr>
      </p:pic>
      <p:cxnSp>
        <p:nvCxnSpPr>
          <p:cNvPr id="23" name="Rak koppling 22"/>
          <p:cNvCxnSpPr/>
          <p:nvPr/>
        </p:nvCxnSpPr>
        <p:spPr>
          <a:xfrm>
            <a:off x="7783588" y="2204864"/>
            <a:ext cx="0" cy="3672061"/>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26" name="Rektangel 25"/>
          <p:cNvSpPr/>
          <p:nvPr/>
        </p:nvSpPr>
        <p:spPr>
          <a:xfrm>
            <a:off x="7783588" y="4651635"/>
            <a:ext cx="3794197" cy="1225290"/>
          </a:xfrm>
          <a:prstGeom prst="rect">
            <a:avLst/>
          </a:prstGeom>
          <a:solidFill>
            <a:srgbClr val="E5EFF0"/>
          </a:solidFill>
        </p:spPr>
        <p:txBody>
          <a:bodyPr wrap="square" lIns="180000" tIns="180000" rIns="180000" bIns="180000">
            <a:spAutoFit/>
          </a:bodyPr>
          <a:lstStyle/>
          <a:p>
            <a:r>
              <a:rPr lang="sv-SE" sz="1400" dirty="0"/>
              <a:t>Din tjänstepensionen har förhandlats fram av de fackliga organisationerna på det statliga området, OFR/S, P, O, </a:t>
            </a:r>
            <a:r>
              <a:rPr lang="sv-SE" sz="1400" dirty="0" err="1"/>
              <a:t>Saco-S</a:t>
            </a:r>
            <a:r>
              <a:rPr lang="sv-SE" sz="1400" dirty="0"/>
              <a:t> och Seko, tillsammans med Arbetsgivarverket.</a:t>
            </a:r>
          </a:p>
        </p:txBody>
      </p:sp>
      <p:sp>
        <p:nvSpPr>
          <p:cNvPr id="14" name="Ellips 13"/>
          <p:cNvSpPr/>
          <p:nvPr/>
        </p:nvSpPr>
        <p:spPr>
          <a:xfrm>
            <a:off x="7639572" y="2053587"/>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5" name="Platshållare för text 8"/>
          <p:cNvSpPr txBox="1">
            <a:spLocks/>
          </p:cNvSpPr>
          <p:nvPr/>
        </p:nvSpPr>
        <p:spPr>
          <a:xfrm>
            <a:off x="8141326" y="2024865"/>
            <a:ext cx="3436459" cy="316754"/>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2400" b="1" i="0" u="none" strike="noStrike" kern="1200" cap="none" spc="0" normalizeH="0" baseline="0" noProof="0" dirty="0">
                <a:ln>
                  <a:noFill/>
                </a:ln>
                <a:solidFill>
                  <a:srgbClr val="181818"/>
                </a:solidFill>
                <a:effectLst/>
                <a:uLnTx/>
                <a:uFillTx/>
                <a:ea typeface="+mn-ea"/>
                <a:cs typeface="+mn-cs"/>
              </a:rPr>
              <a:t>Det ger</a:t>
            </a:r>
            <a:r>
              <a:rPr kumimoji="0" lang="sv-SE" sz="2400" b="1" i="0" u="none" strike="noStrike" kern="1200" cap="none" spc="0" normalizeH="0" noProof="0" dirty="0">
                <a:ln>
                  <a:noFill/>
                </a:ln>
                <a:solidFill>
                  <a:srgbClr val="181818"/>
                </a:solidFill>
                <a:effectLst/>
                <a:uLnTx/>
                <a:uFillTx/>
                <a:ea typeface="+mn-ea"/>
                <a:cs typeface="+mn-cs"/>
              </a:rPr>
              <a:t> dig:</a:t>
            </a:r>
            <a:endParaRPr kumimoji="0" lang="sv-SE" sz="2400" b="1" i="0" u="none" strike="noStrike" kern="1200" cap="none" spc="0" normalizeH="0" baseline="0" noProof="0" dirty="0">
              <a:ln>
                <a:noFill/>
              </a:ln>
              <a:solidFill>
                <a:srgbClr val="181818"/>
              </a:solidFill>
              <a:effectLst/>
              <a:uLnTx/>
              <a:uFillTx/>
              <a:ea typeface="+mn-ea"/>
              <a:cs typeface="+mn-cs"/>
            </a:endParaRPr>
          </a:p>
        </p:txBody>
      </p:sp>
      <p:sp>
        <p:nvSpPr>
          <p:cNvPr id="16" name="Ellips 15"/>
          <p:cNvSpPr/>
          <p:nvPr/>
        </p:nvSpPr>
        <p:spPr>
          <a:xfrm>
            <a:off x="8141326" y="2658373"/>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7" name="Platshållare för text 8"/>
          <p:cNvSpPr txBox="1">
            <a:spLocks/>
          </p:cNvSpPr>
          <p:nvPr/>
        </p:nvSpPr>
        <p:spPr>
          <a:xfrm>
            <a:off x="8501366" y="2607996"/>
            <a:ext cx="3066747" cy="316754"/>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1800" b="0" i="0" u="none" strike="noStrike" kern="1200" cap="none" spc="0" normalizeH="0" baseline="0" noProof="0" dirty="0">
                <a:ln>
                  <a:noFill/>
                </a:ln>
                <a:solidFill>
                  <a:srgbClr val="181818"/>
                </a:solidFill>
                <a:effectLst/>
                <a:uLnTx/>
                <a:uFillTx/>
                <a:latin typeface="+mj-lt"/>
                <a:ea typeface="+mn-ea"/>
                <a:cs typeface="+mn-cs"/>
              </a:rPr>
              <a:t>Tjänstepension</a:t>
            </a:r>
          </a:p>
        </p:txBody>
      </p:sp>
      <p:sp>
        <p:nvSpPr>
          <p:cNvPr id="18" name="Ellips 17"/>
          <p:cNvSpPr/>
          <p:nvPr/>
        </p:nvSpPr>
        <p:spPr>
          <a:xfrm>
            <a:off x="8141326" y="3212879"/>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9" name="Platshållare för text 8"/>
          <p:cNvSpPr txBox="1">
            <a:spLocks/>
          </p:cNvSpPr>
          <p:nvPr/>
        </p:nvSpPr>
        <p:spPr>
          <a:xfrm>
            <a:off x="8501366" y="3162502"/>
            <a:ext cx="3066747" cy="720080"/>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1800" b="0" i="0" u="none" strike="noStrike" kern="1200" cap="none" spc="0" normalizeH="0" baseline="0" noProof="0" dirty="0">
                <a:ln>
                  <a:noFill/>
                </a:ln>
                <a:solidFill>
                  <a:srgbClr val="181818"/>
                </a:solidFill>
                <a:effectLst/>
                <a:uLnTx/>
                <a:uFillTx/>
                <a:latin typeface="+mj-lt"/>
                <a:ea typeface="+mn-ea"/>
                <a:cs typeface="+mn-cs"/>
              </a:rPr>
              <a:t>Sjukpension</a:t>
            </a:r>
            <a:r>
              <a:rPr kumimoji="0" lang="sv-SE" sz="1800" b="0" i="0" u="none" strike="noStrike" kern="1200" cap="none" spc="0" normalizeH="0" noProof="0" dirty="0">
                <a:ln>
                  <a:noFill/>
                </a:ln>
                <a:solidFill>
                  <a:srgbClr val="181818"/>
                </a:solidFill>
                <a:effectLst/>
                <a:uLnTx/>
                <a:uFillTx/>
                <a:latin typeface="+mj-lt"/>
                <a:ea typeface="+mn-ea"/>
                <a:cs typeface="+mn-cs"/>
              </a:rPr>
              <a:t> vid långvarig sjukdom</a:t>
            </a:r>
            <a:endParaRPr kumimoji="0" lang="sv-SE" sz="1800" b="0" i="0" u="none" strike="noStrike" kern="1200" cap="none" spc="0" normalizeH="0" baseline="0" noProof="0" dirty="0">
              <a:ln>
                <a:noFill/>
              </a:ln>
              <a:solidFill>
                <a:srgbClr val="181818"/>
              </a:solidFill>
              <a:effectLst/>
              <a:uLnTx/>
              <a:uFillTx/>
              <a:latin typeface="+mj-lt"/>
              <a:ea typeface="+mn-ea"/>
              <a:cs typeface="+mn-cs"/>
            </a:endParaRPr>
          </a:p>
        </p:txBody>
      </p:sp>
      <p:sp>
        <p:nvSpPr>
          <p:cNvPr id="20" name="Ellips 19"/>
          <p:cNvSpPr/>
          <p:nvPr/>
        </p:nvSpPr>
        <p:spPr>
          <a:xfrm>
            <a:off x="8141326" y="3911425"/>
            <a:ext cx="216000" cy="21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1" name="Platshållare för text 8"/>
          <p:cNvSpPr txBox="1">
            <a:spLocks/>
          </p:cNvSpPr>
          <p:nvPr/>
        </p:nvSpPr>
        <p:spPr>
          <a:xfrm>
            <a:off x="8501367" y="3861048"/>
            <a:ext cx="2491178" cy="720080"/>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1800" b="0" i="0" u="none" strike="noStrike" kern="1200" cap="none" spc="0" normalizeH="0" baseline="0" noProof="0" dirty="0">
                <a:ln>
                  <a:noFill/>
                </a:ln>
                <a:solidFill>
                  <a:srgbClr val="181818"/>
                </a:solidFill>
                <a:effectLst/>
                <a:uLnTx/>
                <a:uFillTx/>
                <a:latin typeface="+mj-lt"/>
                <a:ea typeface="+mn-ea"/>
                <a:cs typeface="+mn-cs"/>
              </a:rPr>
              <a:t>Pengar till din familj om</a:t>
            </a:r>
            <a:r>
              <a:rPr kumimoji="0" lang="sv-SE" sz="1800" b="0" i="0" u="none" strike="noStrike" kern="1200" cap="none" spc="0" normalizeH="0" noProof="0" dirty="0">
                <a:ln>
                  <a:noFill/>
                </a:ln>
                <a:solidFill>
                  <a:srgbClr val="181818"/>
                </a:solidFill>
                <a:effectLst/>
                <a:uLnTx/>
                <a:uFillTx/>
                <a:latin typeface="+mj-lt"/>
                <a:ea typeface="+mn-ea"/>
                <a:cs typeface="+mn-cs"/>
              </a:rPr>
              <a:t> du dör</a:t>
            </a:r>
            <a:endParaRPr kumimoji="0" lang="sv-SE" sz="1800" b="0" i="0" u="none" strike="noStrike" kern="1200" cap="none" spc="0" normalizeH="0" baseline="0" noProof="0" dirty="0">
              <a:ln>
                <a:noFill/>
              </a:ln>
              <a:solidFill>
                <a:srgbClr val="181818"/>
              </a:solidFill>
              <a:effectLst/>
              <a:uLnTx/>
              <a:uFillTx/>
              <a:latin typeface="+mj-lt"/>
              <a:ea typeface="+mn-ea"/>
              <a:cs typeface="+mn-cs"/>
            </a:endParaRPr>
          </a:p>
        </p:txBody>
      </p:sp>
    </p:spTree>
    <p:extLst>
      <p:ext uri="{BB962C8B-B14F-4D97-AF65-F5344CB8AC3E}">
        <p14:creationId xmlns:p14="http://schemas.microsoft.com/office/powerpoint/2010/main" val="3479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a:t>Kolla in din tjänstepension på webben!</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7" y="2779434"/>
            <a:ext cx="7837512" cy="4691820"/>
          </a:xfrm>
          <a:prstGeom prst="rect">
            <a:avLst/>
          </a:prstGeom>
        </p:spPr>
      </p:pic>
      <p:sp>
        <p:nvSpPr>
          <p:cNvPr id="6" name="Ellips 5"/>
          <p:cNvSpPr/>
          <p:nvPr/>
        </p:nvSpPr>
        <p:spPr>
          <a:xfrm>
            <a:off x="8092171" y="2204863"/>
            <a:ext cx="3548445" cy="35484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2000" dirty="0">
                <a:solidFill>
                  <a:schemeClr val="bg1"/>
                </a:solidFill>
              </a:rPr>
              <a:t>Logga in på spv.se och se vilka delar du har, värdet på dem och hur de fungerar.</a:t>
            </a:r>
          </a:p>
          <a:p>
            <a:pPr algn="ctr">
              <a:spcAft>
                <a:spcPts val="600"/>
              </a:spcAft>
            </a:pPr>
            <a:r>
              <a:rPr lang="sv-SE" sz="2000" dirty="0">
                <a:solidFill>
                  <a:schemeClr val="bg1"/>
                </a:solidFill>
              </a:rPr>
              <a:t>Du kan också få en prognos för hela din pension.</a:t>
            </a:r>
          </a:p>
        </p:txBody>
      </p:sp>
      <p:grpSp>
        <p:nvGrpSpPr>
          <p:cNvPr id="22" name="Grupp 21"/>
          <p:cNvGrpSpPr/>
          <p:nvPr/>
        </p:nvGrpSpPr>
        <p:grpSpPr>
          <a:xfrm rot="10800000">
            <a:off x="7354388" y="3762186"/>
            <a:ext cx="1196723" cy="433798"/>
            <a:chOff x="2742537" y="2630473"/>
            <a:chExt cx="1196723" cy="433798"/>
          </a:xfrm>
        </p:grpSpPr>
        <p:sp>
          <p:nvSpPr>
            <p:cNvPr id="24" name="V-form 23"/>
            <p:cNvSpPr/>
            <p:nvPr/>
          </p:nvSpPr>
          <p:spPr>
            <a:xfrm>
              <a:off x="2742537" y="2630473"/>
              <a:ext cx="776022" cy="433798"/>
            </a:xfrm>
            <a:prstGeom prst="chevron">
              <a:avLst/>
            </a:prstGeom>
            <a:solidFill>
              <a:srgbClr val="9F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5" name="V-form 24"/>
            <p:cNvSpPr/>
            <p:nvPr/>
          </p:nvSpPr>
          <p:spPr>
            <a:xfrm>
              <a:off x="3288563" y="2630473"/>
              <a:ext cx="433798" cy="433798"/>
            </a:xfrm>
            <a:prstGeom prst="chevron">
              <a:avLst/>
            </a:prstGeom>
            <a:solidFill>
              <a:srgbClr val="CF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7" name="V-form 26"/>
            <p:cNvSpPr/>
            <p:nvPr/>
          </p:nvSpPr>
          <p:spPr>
            <a:xfrm>
              <a:off x="3505462" y="2630473"/>
              <a:ext cx="433798" cy="433798"/>
            </a:xfrm>
            <a:prstGeom prst="chevron">
              <a:avLst/>
            </a:prstGeo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grpSp>
      <p:sp>
        <p:nvSpPr>
          <p:cNvPr id="7" name="Rektangel 6"/>
          <p:cNvSpPr/>
          <p:nvPr/>
        </p:nvSpPr>
        <p:spPr>
          <a:xfrm>
            <a:off x="627529" y="1772816"/>
            <a:ext cx="6096000" cy="707886"/>
          </a:xfrm>
          <a:prstGeom prst="rect">
            <a:avLst/>
          </a:prstGeom>
        </p:spPr>
        <p:txBody>
          <a:bodyPr>
            <a:spAutoFit/>
          </a:bodyPr>
          <a:lstStyle/>
          <a:p>
            <a:r>
              <a:rPr lang="sv-SE" sz="2000" dirty="0"/>
              <a:t>Vill du på ett enkelt sätt se</a:t>
            </a:r>
            <a:r>
              <a:rPr lang="sv-SE" sz="2000" b="1" dirty="0"/>
              <a:t> helheten i </a:t>
            </a:r>
            <a:r>
              <a:rPr lang="sv-SE" sz="2000" dirty="0"/>
              <a:t>tjänstepensionen från </a:t>
            </a:r>
            <a:r>
              <a:rPr lang="sv-SE" sz="2000" b="1" dirty="0"/>
              <a:t>din statliga anställning? </a:t>
            </a:r>
            <a:endParaRPr lang="sv-SE" sz="2000" dirty="0"/>
          </a:p>
        </p:txBody>
      </p:sp>
    </p:spTree>
    <p:extLst>
      <p:ext uri="{BB962C8B-B14F-4D97-AF65-F5344CB8AC3E}">
        <p14:creationId xmlns:p14="http://schemas.microsoft.com/office/powerpoint/2010/main" val="374074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4" accel="50000" decel="5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Så här mycket sparar du </a:t>
            </a:r>
            <a:br>
              <a:rPr lang="sv-SE" dirty="0"/>
            </a:br>
            <a:r>
              <a:rPr lang="sv-SE" dirty="0"/>
              <a:t>till din tjänstepension</a:t>
            </a:r>
          </a:p>
        </p:txBody>
      </p:sp>
      <p:sp>
        <p:nvSpPr>
          <p:cNvPr id="12" name="Rektangel 11"/>
          <p:cNvSpPr/>
          <p:nvPr/>
        </p:nvSpPr>
        <p:spPr>
          <a:xfrm>
            <a:off x="551384" y="2010358"/>
            <a:ext cx="3568606" cy="461665"/>
          </a:xfrm>
          <a:prstGeom prst="rect">
            <a:avLst/>
          </a:prstGeom>
        </p:spPr>
        <p:txBody>
          <a:bodyPr wrap="none">
            <a:spAutoFit/>
          </a:bodyPr>
          <a:lstStyle/>
          <a:p>
            <a:pPr>
              <a:defRPr/>
            </a:pPr>
            <a:r>
              <a:rPr lang="sv-SE" sz="2400" b="1" dirty="0"/>
              <a:t>Är du född före 1988… </a:t>
            </a:r>
          </a:p>
        </p:txBody>
      </p:sp>
      <p:cxnSp>
        <p:nvCxnSpPr>
          <p:cNvPr id="17" name="Rak koppling 16"/>
          <p:cNvCxnSpPr>
            <a:stCxn id="2" idx="2"/>
          </p:cNvCxnSpPr>
          <p:nvPr/>
        </p:nvCxnSpPr>
        <p:spPr>
          <a:xfrm>
            <a:off x="6102657" y="1700808"/>
            <a:ext cx="0" cy="4176117"/>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627529" y="2597800"/>
            <a:ext cx="4977729"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4,5-6 procent av din lön</a:t>
            </a:r>
            <a:r>
              <a:rPr lang="sv-SE" sz="2000" dirty="0"/>
              <a:t>.</a:t>
            </a:r>
          </a:p>
        </p:txBody>
      </p:sp>
      <p:sp>
        <p:nvSpPr>
          <p:cNvPr id="15" name="Ellips 14"/>
          <p:cNvSpPr/>
          <p:nvPr/>
        </p:nvSpPr>
        <p:spPr>
          <a:xfrm>
            <a:off x="2743889" y="3773317"/>
            <a:ext cx="515670" cy="5156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19" name="Grupp 18"/>
          <p:cNvGrpSpPr/>
          <p:nvPr/>
        </p:nvGrpSpPr>
        <p:grpSpPr>
          <a:xfrm>
            <a:off x="2857708" y="3887136"/>
            <a:ext cx="288032" cy="288032"/>
            <a:chOff x="2603612" y="4437112"/>
            <a:chExt cx="288032" cy="288032"/>
          </a:xfrm>
          <a:solidFill>
            <a:schemeClr val="bg1"/>
          </a:solidFill>
        </p:grpSpPr>
        <p:sp>
          <p:nvSpPr>
            <p:cNvPr id="18" name="Rektangel 17"/>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3" name="Rektangel 22"/>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sp>
        <p:nvSpPr>
          <p:cNvPr id="26" name="Rektangel 25"/>
          <p:cNvSpPr/>
          <p:nvPr/>
        </p:nvSpPr>
        <p:spPr>
          <a:xfrm>
            <a:off x="627529" y="4516213"/>
            <a:ext cx="4977730" cy="1360712"/>
          </a:xfrm>
          <a:prstGeom prst="rect">
            <a:avLst/>
          </a:prstGeom>
          <a:solidFill>
            <a:srgbClr val="E5EFF0"/>
          </a:solidFill>
        </p:spPr>
        <p:txBody>
          <a:bodyPr wrap="square" lIns="180000" tIns="180000" rIns="180000" bIns="180000">
            <a:spAutoFit/>
          </a:bodyPr>
          <a:lstStyle/>
          <a:p>
            <a:pPr>
              <a:lnSpc>
                <a:spcPct val="120000"/>
              </a:lnSpc>
              <a:defRPr/>
            </a:pPr>
            <a:r>
              <a:rPr lang="sv-SE" dirty="0"/>
              <a:t>Är du född före 1973 eller har en hög lön under flera år betalar din arbetsgivare även in till en förmånsbestämd del.</a:t>
            </a:r>
          </a:p>
        </p:txBody>
      </p:sp>
      <p:sp>
        <p:nvSpPr>
          <p:cNvPr id="29" name="Rektangel 28"/>
          <p:cNvSpPr/>
          <p:nvPr/>
        </p:nvSpPr>
        <p:spPr>
          <a:xfrm>
            <a:off x="6524149" y="2010358"/>
            <a:ext cx="4698722" cy="461665"/>
          </a:xfrm>
          <a:prstGeom prst="rect">
            <a:avLst/>
          </a:prstGeom>
        </p:spPr>
        <p:txBody>
          <a:bodyPr wrap="none">
            <a:spAutoFit/>
          </a:bodyPr>
          <a:lstStyle/>
          <a:p>
            <a:pPr>
              <a:defRPr/>
            </a:pPr>
            <a:r>
              <a:rPr lang="sv-SE" sz="2400" b="1" dirty="0"/>
              <a:t>Är du född 1988 eller senare… </a:t>
            </a:r>
          </a:p>
        </p:txBody>
      </p:sp>
      <p:sp>
        <p:nvSpPr>
          <p:cNvPr id="30" name="Rektangel 29"/>
          <p:cNvSpPr/>
          <p:nvPr/>
        </p:nvSpPr>
        <p:spPr>
          <a:xfrm>
            <a:off x="6600057" y="2597800"/>
            <a:ext cx="4968056"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6 procent av din lön</a:t>
            </a:r>
            <a:r>
              <a:rPr lang="sv-SE" sz="2000" dirty="0"/>
              <a:t>.</a:t>
            </a:r>
          </a:p>
        </p:txBody>
      </p:sp>
      <p:sp>
        <p:nvSpPr>
          <p:cNvPr id="32" name="Ellips 31"/>
          <p:cNvSpPr/>
          <p:nvPr/>
        </p:nvSpPr>
        <p:spPr>
          <a:xfrm>
            <a:off x="8936081" y="3773317"/>
            <a:ext cx="515670" cy="5156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33" name="Grupp 32"/>
          <p:cNvGrpSpPr/>
          <p:nvPr/>
        </p:nvGrpSpPr>
        <p:grpSpPr>
          <a:xfrm>
            <a:off x="9049900" y="3887136"/>
            <a:ext cx="288032" cy="288032"/>
            <a:chOff x="2603612" y="4437112"/>
            <a:chExt cx="288032" cy="288032"/>
          </a:xfrm>
          <a:solidFill>
            <a:schemeClr val="bg1"/>
          </a:solidFill>
        </p:grpSpPr>
        <p:sp>
          <p:nvSpPr>
            <p:cNvPr id="34" name="Rektangel 33"/>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5" name="Rektangel 34"/>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sp>
        <p:nvSpPr>
          <p:cNvPr id="36" name="Rektangel 35"/>
          <p:cNvSpPr/>
          <p:nvPr/>
        </p:nvSpPr>
        <p:spPr>
          <a:xfrm>
            <a:off x="6600056" y="4516213"/>
            <a:ext cx="4968057" cy="1360712"/>
          </a:xfrm>
          <a:prstGeom prst="rect">
            <a:avLst/>
          </a:prstGeom>
          <a:solidFill>
            <a:srgbClr val="E5EFF0"/>
          </a:solidFill>
        </p:spPr>
        <p:txBody>
          <a:bodyPr wrap="square" lIns="180000" tIns="180000" rIns="180000" bIns="180000">
            <a:spAutoFit/>
          </a:bodyPr>
          <a:lstStyle/>
          <a:p>
            <a:pPr>
              <a:lnSpc>
                <a:spcPct val="120000"/>
              </a:lnSpc>
              <a:defRPr/>
            </a:pPr>
            <a:r>
              <a:rPr lang="sv-SE" dirty="0"/>
              <a:t>Har du en lön över 47 625 kronor i månaden betalar arbetsgivaren in 31,5 procent på din lön från 47 626 kronor och uppåt (2024).</a:t>
            </a:r>
          </a:p>
        </p:txBody>
      </p:sp>
      <p:sp>
        <p:nvSpPr>
          <p:cNvPr id="21" name="Rektangulär bildtext 9"/>
          <p:cNvSpPr/>
          <p:nvPr/>
        </p:nvSpPr>
        <p:spPr>
          <a:xfrm>
            <a:off x="4007768" y="3501008"/>
            <a:ext cx="4199718" cy="1169863"/>
          </a:xfrm>
          <a:custGeom>
            <a:avLst/>
            <a:gdLst>
              <a:gd name="connsiteX0" fmla="*/ 0 w 6248400"/>
              <a:gd name="connsiteY0" fmla="*/ 0 h 2051539"/>
              <a:gd name="connsiteX1" fmla="*/ 1041400 w 6248400"/>
              <a:gd name="connsiteY1" fmla="*/ 0 h 2051539"/>
              <a:gd name="connsiteX2" fmla="*/ 1041400 w 6248400"/>
              <a:gd name="connsiteY2" fmla="*/ 0 h 2051539"/>
              <a:gd name="connsiteX3" fmla="*/ 2603500 w 6248400"/>
              <a:gd name="connsiteY3" fmla="*/ 0 h 2051539"/>
              <a:gd name="connsiteX4" fmla="*/ 6248400 w 6248400"/>
              <a:gd name="connsiteY4" fmla="*/ 0 h 2051539"/>
              <a:gd name="connsiteX5" fmla="*/ 6248400 w 6248400"/>
              <a:gd name="connsiteY5" fmla="*/ 1196731 h 2051539"/>
              <a:gd name="connsiteX6" fmla="*/ 6248400 w 6248400"/>
              <a:gd name="connsiteY6" fmla="*/ 1196731 h 2051539"/>
              <a:gd name="connsiteX7" fmla="*/ 6248400 w 6248400"/>
              <a:gd name="connsiteY7" fmla="*/ 1709616 h 2051539"/>
              <a:gd name="connsiteX8" fmla="*/ 6248400 w 6248400"/>
              <a:gd name="connsiteY8" fmla="*/ 2051539 h 2051539"/>
              <a:gd name="connsiteX9" fmla="*/ 2603500 w 6248400"/>
              <a:gd name="connsiteY9" fmla="*/ 2051539 h 2051539"/>
              <a:gd name="connsiteX10" fmla="*/ 1822471 w 6248400"/>
              <a:gd name="connsiteY10" fmla="*/ 2307981 h 2051539"/>
              <a:gd name="connsiteX11" fmla="*/ 1041400 w 6248400"/>
              <a:gd name="connsiteY11" fmla="*/ 2051539 h 2051539"/>
              <a:gd name="connsiteX12" fmla="*/ 0 w 6248400"/>
              <a:gd name="connsiteY12" fmla="*/ 2051539 h 2051539"/>
              <a:gd name="connsiteX13" fmla="*/ 0 w 6248400"/>
              <a:gd name="connsiteY13" fmla="*/ 1709616 h 2051539"/>
              <a:gd name="connsiteX14" fmla="*/ 0 w 6248400"/>
              <a:gd name="connsiteY14" fmla="*/ 1196731 h 2051539"/>
              <a:gd name="connsiteX15" fmla="*/ 0 w 6248400"/>
              <a:gd name="connsiteY15" fmla="*/ 1196731 h 2051539"/>
              <a:gd name="connsiteX16" fmla="*/ 0 w 6248400"/>
              <a:gd name="connsiteY16" fmla="*/ 0 h 2051539"/>
              <a:gd name="connsiteX0" fmla="*/ 0 w 6248400"/>
              <a:gd name="connsiteY0" fmla="*/ 0 h 2307981"/>
              <a:gd name="connsiteX1" fmla="*/ 1041400 w 6248400"/>
              <a:gd name="connsiteY1" fmla="*/ 0 h 2307981"/>
              <a:gd name="connsiteX2" fmla="*/ 1041400 w 6248400"/>
              <a:gd name="connsiteY2" fmla="*/ 0 h 2307981"/>
              <a:gd name="connsiteX3" fmla="*/ 2603500 w 6248400"/>
              <a:gd name="connsiteY3" fmla="*/ 0 h 2307981"/>
              <a:gd name="connsiteX4" fmla="*/ 6248400 w 6248400"/>
              <a:gd name="connsiteY4" fmla="*/ 0 h 2307981"/>
              <a:gd name="connsiteX5" fmla="*/ 6248400 w 6248400"/>
              <a:gd name="connsiteY5" fmla="*/ 1196731 h 2307981"/>
              <a:gd name="connsiteX6" fmla="*/ 6248400 w 6248400"/>
              <a:gd name="connsiteY6" fmla="*/ 1196731 h 2307981"/>
              <a:gd name="connsiteX7" fmla="*/ 6248400 w 6248400"/>
              <a:gd name="connsiteY7" fmla="*/ 1709616 h 2307981"/>
              <a:gd name="connsiteX8" fmla="*/ 6248400 w 6248400"/>
              <a:gd name="connsiteY8" fmla="*/ 2051539 h 2307981"/>
              <a:gd name="connsiteX9" fmla="*/ 2603500 w 6248400"/>
              <a:gd name="connsiteY9" fmla="*/ 2051539 h 2307981"/>
              <a:gd name="connsiteX10" fmla="*/ 1822471 w 6248400"/>
              <a:gd name="connsiteY10" fmla="*/ 2307981 h 2307981"/>
              <a:gd name="connsiteX11" fmla="*/ 1522046 w 6248400"/>
              <a:gd name="connsiteY11" fmla="*/ 2051539 h 2307981"/>
              <a:gd name="connsiteX12" fmla="*/ 0 w 6248400"/>
              <a:gd name="connsiteY12" fmla="*/ 2051539 h 2307981"/>
              <a:gd name="connsiteX13" fmla="*/ 0 w 6248400"/>
              <a:gd name="connsiteY13" fmla="*/ 1709616 h 2307981"/>
              <a:gd name="connsiteX14" fmla="*/ 0 w 6248400"/>
              <a:gd name="connsiteY14" fmla="*/ 1196731 h 2307981"/>
              <a:gd name="connsiteX15" fmla="*/ 0 w 6248400"/>
              <a:gd name="connsiteY15" fmla="*/ 1196731 h 2307981"/>
              <a:gd name="connsiteX16" fmla="*/ 0 w 6248400"/>
              <a:gd name="connsiteY16" fmla="*/ 0 h 2307981"/>
              <a:gd name="connsiteX0" fmla="*/ 0 w 6248400"/>
              <a:gd name="connsiteY0" fmla="*/ 0 h 2307981"/>
              <a:gd name="connsiteX1" fmla="*/ 1041400 w 6248400"/>
              <a:gd name="connsiteY1" fmla="*/ 0 h 2307981"/>
              <a:gd name="connsiteX2" fmla="*/ 1041400 w 6248400"/>
              <a:gd name="connsiteY2" fmla="*/ 0 h 2307981"/>
              <a:gd name="connsiteX3" fmla="*/ 2603500 w 6248400"/>
              <a:gd name="connsiteY3" fmla="*/ 0 h 2307981"/>
              <a:gd name="connsiteX4" fmla="*/ 6248400 w 6248400"/>
              <a:gd name="connsiteY4" fmla="*/ 0 h 2307981"/>
              <a:gd name="connsiteX5" fmla="*/ 6248400 w 6248400"/>
              <a:gd name="connsiteY5" fmla="*/ 1196731 h 2307981"/>
              <a:gd name="connsiteX6" fmla="*/ 6248400 w 6248400"/>
              <a:gd name="connsiteY6" fmla="*/ 1196731 h 2307981"/>
              <a:gd name="connsiteX7" fmla="*/ 6248400 w 6248400"/>
              <a:gd name="connsiteY7" fmla="*/ 1709616 h 2307981"/>
              <a:gd name="connsiteX8" fmla="*/ 6248400 w 6248400"/>
              <a:gd name="connsiteY8" fmla="*/ 2051539 h 2307981"/>
              <a:gd name="connsiteX9" fmla="*/ 1911839 w 6248400"/>
              <a:gd name="connsiteY9" fmla="*/ 2051539 h 2307981"/>
              <a:gd name="connsiteX10" fmla="*/ 1822471 w 6248400"/>
              <a:gd name="connsiteY10" fmla="*/ 2307981 h 2307981"/>
              <a:gd name="connsiteX11" fmla="*/ 1522046 w 6248400"/>
              <a:gd name="connsiteY11" fmla="*/ 2051539 h 2307981"/>
              <a:gd name="connsiteX12" fmla="*/ 0 w 6248400"/>
              <a:gd name="connsiteY12" fmla="*/ 2051539 h 2307981"/>
              <a:gd name="connsiteX13" fmla="*/ 0 w 6248400"/>
              <a:gd name="connsiteY13" fmla="*/ 1709616 h 2307981"/>
              <a:gd name="connsiteX14" fmla="*/ 0 w 6248400"/>
              <a:gd name="connsiteY14" fmla="*/ 1196731 h 2307981"/>
              <a:gd name="connsiteX15" fmla="*/ 0 w 6248400"/>
              <a:gd name="connsiteY15" fmla="*/ 1196731 h 2307981"/>
              <a:gd name="connsiteX16" fmla="*/ 0 w 6248400"/>
              <a:gd name="connsiteY16" fmla="*/ 0 h 2307981"/>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1836148 w 6262077"/>
              <a:gd name="connsiteY10" fmla="*/ 2307981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441101 w 6262077"/>
              <a:gd name="connsiteY10" fmla="*/ 2061796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55698 w 6262077"/>
              <a:gd name="connsiteY10" fmla="*/ 2061796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2051539 h 2754924"/>
              <a:gd name="connsiteX13" fmla="*/ 13677 w 6262077"/>
              <a:gd name="connsiteY13" fmla="*/ 1709616 h 2754924"/>
              <a:gd name="connsiteX14" fmla="*/ 13677 w 6262077"/>
              <a:gd name="connsiteY14" fmla="*/ 1196731 h 2754924"/>
              <a:gd name="connsiteX15" fmla="*/ 13677 w 6262077"/>
              <a:gd name="connsiteY15" fmla="*/ 1196731 h 2754924"/>
              <a:gd name="connsiteX16" fmla="*/ 13677 w 6262077"/>
              <a:gd name="connsiteY16"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709616 h 2754924"/>
              <a:gd name="connsiteX13" fmla="*/ 13677 w 6262077"/>
              <a:gd name="connsiteY13" fmla="*/ 1196731 h 2754924"/>
              <a:gd name="connsiteX14" fmla="*/ 13677 w 6262077"/>
              <a:gd name="connsiteY14" fmla="*/ 1196731 h 2754924"/>
              <a:gd name="connsiteX15" fmla="*/ 13677 w 6262077"/>
              <a:gd name="connsiteY15"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709616 h 2754924"/>
              <a:gd name="connsiteX13" fmla="*/ 13677 w 6262077"/>
              <a:gd name="connsiteY13" fmla="*/ 1196731 h 2754924"/>
              <a:gd name="connsiteX14" fmla="*/ 13677 w 6262077"/>
              <a:gd name="connsiteY14"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1196731 h 2754924"/>
              <a:gd name="connsiteX13" fmla="*/ 13677 w 6262077"/>
              <a:gd name="connsiteY13" fmla="*/ 0 h 2754924"/>
              <a:gd name="connsiteX0" fmla="*/ 13677 w 6262077"/>
              <a:gd name="connsiteY0" fmla="*/ 0 h 2754924"/>
              <a:gd name="connsiteX1" fmla="*/ 1055077 w 6262077"/>
              <a:gd name="connsiteY1" fmla="*/ 0 h 2754924"/>
              <a:gd name="connsiteX2" fmla="*/ 1055077 w 6262077"/>
              <a:gd name="connsiteY2" fmla="*/ 0 h 2754924"/>
              <a:gd name="connsiteX3" fmla="*/ 2617177 w 6262077"/>
              <a:gd name="connsiteY3" fmla="*/ 0 h 2754924"/>
              <a:gd name="connsiteX4" fmla="*/ 6262077 w 6262077"/>
              <a:gd name="connsiteY4" fmla="*/ 0 h 2754924"/>
              <a:gd name="connsiteX5" fmla="*/ 6262077 w 6262077"/>
              <a:gd name="connsiteY5" fmla="*/ 1196731 h 2754924"/>
              <a:gd name="connsiteX6" fmla="*/ 6262077 w 6262077"/>
              <a:gd name="connsiteY6" fmla="*/ 1196731 h 2754924"/>
              <a:gd name="connsiteX7" fmla="*/ 6262077 w 6262077"/>
              <a:gd name="connsiteY7" fmla="*/ 1709616 h 2754924"/>
              <a:gd name="connsiteX8" fmla="*/ 6262077 w 6262077"/>
              <a:gd name="connsiteY8" fmla="*/ 2051539 h 2754924"/>
              <a:gd name="connsiteX9" fmla="*/ 1925516 w 6262077"/>
              <a:gd name="connsiteY9" fmla="*/ 2051539 h 2754924"/>
              <a:gd name="connsiteX10" fmla="*/ 781206 w 6262077"/>
              <a:gd name="connsiteY10" fmla="*/ 2052284 h 2754924"/>
              <a:gd name="connsiteX11" fmla="*/ 0 w 6262077"/>
              <a:gd name="connsiteY11" fmla="*/ 2754924 h 2754924"/>
              <a:gd name="connsiteX12" fmla="*/ 13677 w 6262077"/>
              <a:gd name="connsiteY12" fmla="*/ 0 h 2754924"/>
              <a:gd name="connsiteX0" fmla="*/ 37683 w 6286083"/>
              <a:gd name="connsiteY0" fmla="*/ 0 h 2454759"/>
              <a:gd name="connsiteX1" fmla="*/ 1079083 w 6286083"/>
              <a:gd name="connsiteY1" fmla="*/ 0 h 2454759"/>
              <a:gd name="connsiteX2" fmla="*/ 1079083 w 6286083"/>
              <a:gd name="connsiteY2" fmla="*/ 0 h 2454759"/>
              <a:gd name="connsiteX3" fmla="*/ 2641183 w 6286083"/>
              <a:gd name="connsiteY3" fmla="*/ 0 h 2454759"/>
              <a:gd name="connsiteX4" fmla="*/ 6286083 w 6286083"/>
              <a:gd name="connsiteY4" fmla="*/ 0 h 2454759"/>
              <a:gd name="connsiteX5" fmla="*/ 6286083 w 6286083"/>
              <a:gd name="connsiteY5" fmla="*/ 1196731 h 2454759"/>
              <a:gd name="connsiteX6" fmla="*/ 6286083 w 6286083"/>
              <a:gd name="connsiteY6" fmla="*/ 1196731 h 2454759"/>
              <a:gd name="connsiteX7" fmla="*/ 6286083 w 6286083"/>
              <a:gd name="connsiteY7" fmla="*/ 1709616 h 2454759"/>
              <a:gd name="connsiteX8" fmla="*/ 6286083 w 6286083"/>
              <a:gd name="connsiteY8" fmla="*/ 2051539 h 2454759"/>
              <a:gd name="connsiteX9" fmla="*/ 1949522 w 6286083"/>
              <a:gd name="connsiteY9" fmla="*/ 2051539 h 2454759"/>
              <a:gd name="connsiteX10" fmla="*/ 805212 w 6286083"/>
              <a:gd name="connsiteY10" fmla="*/ 2052284 h 2454759"/>
              <a:gd name="connsiteX11" fmla="*/ 0 w 6286083"/>
              <a:gd name="connsiteY11" fmla="*/ 2454759 h 2454759"/>
              <a:gd name="connsiteX12" fmla="*/ 37683 w 6286083"/>
              <a:gd name="connsiteY12" fmla="*/ 0 h 2454759"/>
              <a:gd name="connsiteX0" fmla="*/ 24079 w 6272479"/>
              <a:gd name="connsiteY0" fmla="*/ 0 h 2463056"/>
              <a:gd name="connsiteX1" fmla="*/ 1065479 w 6272479"/>
              <a:gd name="connsiteY1" fmla="*/ 0 h 2463056"/>
              <a:gd name="connsiteX2" fmla="*/ 1065479 w 6272479"/>
              <a:gd name="connsiteY2" fmla="*/ 0 h 2463056"/>
              <a:gd name="connsiteX3" fmla="*/ 2627579 w 6272479"/>
              <a:gd name="connsiteY3" fmla="*/ 0 h 2463056"/>
              <a:gd name="connsiteX4" fmla="*/ 6272479 w 6272479"/>
              <a:gd name="connsiteY4" fmla="*/ 0 h 2463056"/>
              <a:gd name="connsiteX5" fmla="*/ 6272479 w 6272479"/>
              <a:gd name="connsiteY5" fmla="*/ 1196731 h 2463056"/>
              <a:gd name="connsiteX6" fmla="*/ 6272479 w 6272479"/>
              <a:gd name="connsiteY6" fmla="*/ 1196731 h 2463056"/>
              <a:gd name="connsiteX7" fmla="*/ 6272479 w 6272479"/>
              <a:gd name="connsiteY7" fmla="*/ 1709616 h 2463056"/>
              <a:gd name="connsiteX8" fmla="*/ 6272479 w 6272479"/>
              <a:gd name="connsiteY8" fmla="*/ 2051539 h 2463056"/>
              <a:gd name="connsiteX9" fmla="*/ 1935918 w 6272479"/>
              <a:gd name="connsiteY9" fmla="*/ 2051539 h 2463056"/>
              <a:gd name="connsiteX10" fmla="*/ 791608 w 6272479"/>
              <a:gd name="connsiteY10" fmla="*/ 2052284 h 2463056"/>
              <a:gd name="connsiteX11" fmla="*/ 0 w 6272479"/>
              <a:gd name="connsiteY11" fmla="*/ 2463056 h 2463056"/>
              <a:gd name="connsiteX12" fmla="*/ 24079 w 6272479"/>
              <a:gd name="connsiteY12" fmla="*/ 0 h 2463056"/>
              <a:gd name="connsiteX0" fmla="*/ -1 w 6248399"/>
              <a:gd name="connsiteY0" fmla="*/ 0 h 2463056"/>
              <a:gd name="connsiteX1" fmla="*/ 1041399 w 6248399"/>
              <a:gd name="connsiteY1" fmla="*/ 0 h 2463056"/>
              <a:gd name="connsiteX2" fmla="*/ 1041399 w 6248399"/>
              <a:gd name="connsiteY2" fmla="*/ 0 h 2463056"/>
              <a:gd name="connsiteX3" fmla="*/ 2603499 w 6248399"/>
              <a:gd name="connsiteY3" fmla="*/ 0 h 2463056"/>
              <a:gd name="connsiteX4" fmla="*/ 6248399 w 6248399"/>
              <a:gd name="connsiteY4" fmla="*/ 0 h 2463056"/>
              <a:gd name="connsiteX5" fmla="*/ 6248399 w 6248399"/>
              <a:gd name="connsiteY5" fmla="*/ 1196731 h 2463056"/>
              <a:gd name="connsiteX6" fmla="*/ 6248399 w 6248399"/>
              <a:gd name="connsiteY6" fmla="*/ 1196731 h 2463056"/>
              <a:gd name="connsiteX7" fmla="*/ 6248399 w 6248399"/>
              <a:gd name="connsiteY7" fmla="*/ 1709616 h 2463056"/>
              <a:gd name="connsiteX8" fmla="*/ 6248399 w 6248399"/>
              <a:gd name="connsiteY8" fmla="*/ 2051539 h 2463056"/>
              <a:gd name="connsiteX9" fmla="*/ 1911838 w 6248399"/>
              <a:gd name="connsiteY9" fmla="*/ 2051539 h 2463056"/>
              <a:gd name="connsiteX10" fmla="*/ 767528 w 6248399"/>
              <a:gd name="connsiteY10" fmla="*/ 2052284 h 2463056"/>
              <a:gd name="connsiteX11" fmla="*/ 3128 w 6248399"/>
              <a:gd name="connsiteY11" fmla="*/ 2463056 h 2463056"/>
              <a:gd name="connsiteX12" fmla="*/ -1 w 6248399"/>
              <a:gd name="connsiteY12" fmla="*/ 0 h 2463056"/>
              <a:gd name="connsiteX0" fmla="*/ 1 w 6248401"/>
              <a:gd name="connsiteY0" fmla="*/ 0 h 2463056"/>
              <a:gd name="connsiteX1" fmla="*/ 1041401 w 6248401"/>
              <a:gd name="connsiteY1" fmla="*/ 0 h 2463056"/>
              <a:gd name="connsiteX2" fmla="*/ 1041401 w 6248401"/>
              <a:gd name="connsiteY2" fmla="*/ 0 h 2463056"/>
              <a:gd name="connsiteX3" fmla="*/ 2603501 w 6248401"/>
              <a:gd name="connsiteY3" fmla="*/ 0 h 2463056"/>
              <a:gd name="connsiteX4" fmla="*/ 6248401 w 6248401"/>
              <a:gd name="connsiteY4" fmla="*/ 0 h 2463056"/>
              <a:gd name="connsiteX5" fmla="*/ 6248401 w 6248401"/>
              <a:gd name="connsiteY5" fmla="*/ 1196731 h 2463056"/>
              <a:gd name="connsiteX6" fmla="*/ 6248401 w 6248401"/>
              <a:gd name="connsiteY6" fmla="*/ 1196731 h 2463056"/>
              <a:gd name="connsiteX7" fmla="*/ 6248401 w 6248401"/>
              <a:gd name="connsiteY7" fmla="*/ 1709616 h 2463056"/>
              <a:gd name="connsiteX8" fmla="*/ 6248401 w 6248401"/>
              <a:gd name="connsiteY8" fmla="*/ 2051539 h 2463056"/>
              <a:gd name="connsiteX9" fmla="*/ 1911840 w 6248401"/>
              <a:gd name="connsiteY9" fmla="*/ 2051539 h 2463056"/>
              <a:gd name="connsiteX10" fmla="*/ 380707 w 6248401"/>
              <a:gd name="connsiteY10" fmla="*/ 2040026 h 2463056"/>
              <a:gd name="connsiteX11" fmla="*/ 3130 w 6248401"/>
              <a:gd name="connsiteY11" fmla="*/ 2463056 h 2463056"/>
              <a:gd name="connsiteX12" fmla="*/ 1 w 6248401"/>
              <a:gd name="connsiteY12" fmla="*/ 0 h 2463056"/>
              <a:gd name="connsiteX0" fmla="*/ -1 w 6248399"/>
              <a:gd name="connsiteY0" fmla="*/ 0 h 2656104"/>
              <a:gd name="connsiteX1" fmla="*/ 1041399 w 6248399"/>
              <a:gd name="connsiteY1" fmla="*/ 0 h 2656104"/>
              <a:gd name="connsiteX2" fmla="*/ 1041399 w 6248399"/>
              <a:gd name="connsiteY2" fmla="*/ 0 h 2656104"/>
              <a:gd name="connsiteX3" fmla="*/ 2603499 w 6248399"/>
              <a:gd name="connsiteY3" fmla="*/ 0 h 2656104"/>
              <a:gd name="connsiteX4" fmla="*/ 6248399 w 6248399"/>
              <a:gd name="connsiteY4" fmla="*/ 0 h 2656104"/>
              <a:gd name="connsiteX5" fmla="*/ 6248399 w 6248399"/>
              <a:gd name="connsiteY5" fmla="*/ 1196731 h 2656104"/>
              <a:gd name="connsiteX6" fmla="*/ 6248399 w 6248399"/>
              <a:gd name="connsiteY6" fmla="*/ 1196731 h 2656104"/>
              <a:gd name="connsiteX7" fmla="*/ 6248399 w 6248399"/>
              <a:gd name="connsiteY7" fmla="*/ 1709616 h 2656104"/>
              <a:gd name="connsiteX8" fmla="*/ 6248399 w 6248399"/>
              <a:gd name="connsiteY8" fmla="*/ 2051539 h 2656104"/>
              <a:gd name="connsiteX9" fmla="*/ 1911838 w 6248399"/>
              <a:gd name="connsiteY9" fmla="*/ 2051539 h 2656104"/>
              <a:gd name="connsiteX10" fmla="*/ 380705 w 6248399"/>
              <a:gd name="connsiteY10" fmla="*/ 2040026 h 2656104"/>
              <a:gd name="connsiteX11" fmla="*/ 3129 w 6248399"/>
              <a:gd name="connsiteY11" fmla="*/ 2656104 h 2656104"/>
              <a:gd name="connsiteX12" fmla="*/ -1 w 6248399"/>
              <a:gd name="connsiteY12" fmla="*/ 0 h 2656104"/>
              <a:gd name="connsiteX0" fmla="*/ 1 w 6248401"/>
              <a:gd name="connsiteY0" fmla="*/ 0 h 2656104"/>
              <a:gd name="connsiteX1" fmla="*/ 1041401 w 6248401"/>
              <a:gd name="connsiteY1" fmla="*/ 0 h 2656104"/>
              <a:gd name="connsiteX2" fmla="*/ 1041401 w 6248401"/>
              <a:gd name="connsiteY2" fmla="*/ 0 h 2656104"/>
              <a:gd name="connsiteX3" fmla="*/ 2603501 w 6248401"/>
              <a:gd name="connsiteY3" fmla="*/ 0 h 2656104"/>
              <a:gd name="connsiteX4" fmla="*/ 6248401 w 6248401"/>
              <a:gd name="connsiteY4" fmla="*/ 0 h 2656104"/>
              <a:gd name="connsiteX5" fmla="*/ 6248401 w 6248401"/>
              <a:gd name="connsiteY5" fmla="*/ 1196731 h 2656104"/>
              <a:gd name="connsiteX6" fmla="*/ 6248401 w 6248401"/>
              <a:gd name="connsiteY6" fmla="*/ 1196731 h 2656104"/>
              <a:gd name="connsiteX7" fmla="*/ 6248401 w 6248401"/>
              <a:gd name="connsiteY7" fmla="*/ 1709616 h 2656104"/>
              <a:gd name="connsiteX8" fmla="*/ 6248401 w 6248401"/>
              <a:gd name="connsiteY8" fmla="*/ 2051539 h 2656104"/>
              <a:gd name="connsiteX9" fmla="*/ 1911840 w 6248401"/>
              <a:gd name="connsiteY9" fmla="*/ 2051539 h 2656104"/>
              <a:gd name="connsiteX10" fmla="*/ 380707 w 6248401"/>
              <a:gd name="connsiteY10" fmla="*/ 2049219 h 2656104"/>
              <a:gd name="connsiteX11" fmla="*/ 3131 w 6248401"/>
              <a:gd name="connsiteY11" fmla="*/ 2656104 h 2656104"/>
              <a:gd name="connsiteX12" fmla="*/ 1 w 6248401"/>
              <a:gd name="connsiteY12" fmla="*/ 0 h 2656104"/>
              <a:gd name="connsiteX0" fmla="*/ -1 w 6248399"/>
              <a:gd name="connsiteY0" fmla="*/ 0 h 2656104"/>
              <a:gd name="connsiteX1" fmla="*/ 1041399 w 6248399"/>
              <a:gd name="connsiteY1" fmla="*/ 0 h 2656104"/>
              <a:gd name="connsiteX2" fmla="*/ 1041399 w 6248399"/>
              <a:gd name="connsiteY2" fmla="*/ 0 h 2656104"/>
              <a:gd name="connsiteX3" fmla="*/ 2603499 w 6248399"/>
              <a:gd name="connsiteY3" fmla="*/ 0 h 2656104"/>
              <a:gd name="connsiteX4" fmla="*/ 6248399 w 6248399"/>
              <a:gd name="connsiteY4" fmla="*/ 0 h 2656104"/>
              <a:gd name="connsiteX5" fmla="*/ 6248399 w 6248399"/>
              <a:gd name="connsiteY5" fmla="*/ 1196731 h 2656104"/>
              <a:gd name="connsiteX6" fmla="*/ 6248399 w 6248399"/>
              <a:gd name="connsiteY6" fmla="*/ 1196731 h 2656104"/>
              <a:gd name="connsiteX7" fmla="*/ 6248399 w 6248399"/>
              <a:gd name="connsiteY7" fmla="*/ 1709616 h 2656104"/>
              <a:gd name="connsiteX8" fmla="*/ 6248399 w 6248399"/>
              <a:gd name="connsiteY8" fmla="*/ 2051539 h 2656104"/>
              <a:gd name="connsiteX9" fmla="*/ 1911838 w 6248399"/>
              <a:gd name="connsiteY9" fmla="*/ 2051539 h 2656104"/>
              <a:gd name="connsiteX10" fmla="*/ 373958 w 6248399"/>
              <a:gd name="connsiteY10" fmla="*/ 2058411 h 2656104"/>
              <a:gd name="connsiteX11" fmla="*/ 3129 w 6248399"/>
              <a:gd name="connsiteY11" fmla="*/ 2656104 h 2656104"/>
              <a:gd name="connsiteX12" fmla="*/ -1 w 6248399"/>
              <a:gd name="connsiteY12" fmla="*/ 0 h 2656104"/>
              <a:gd name="connsiteX0" fmla="*/ 1 w 6248401"/>
              <a:gd name="connsiteY0" fmla="*/ 0 h 2656104"/>
              <a:gd name="connsiteX1" fmla="*/ 1041401 w 6248401"/>
              <a:gd name="connsiteY1" fmla="*/ 0 h 2656104"/>
              <a:gd name="connsiteX2" fmla="*/ 1041401 w 6248401"/>
              <a:gd name="connsiteY2" fmla="*/ 0 h 2656104"/>
              <a:gd name="connsiteX3" fmla="*/ 2603501 w 6248401"/>
              <a:gd name="connsiteY3" fmla="*/ 0 h 2656104"/>
              <a:gd name="connsiteX4" fmla="*/ 6248401 w 6248401"/>
              <a:gd name="connsiteY4" fmla="*/ 0 h 2656104"/>
              <a:gd name="connsiteX5" fmla="*/ 6248401 w 6248401"/>
              <a:gd name="connsiteY5" fmla="*/ 1196731 h 2656104"/>
              <a:gd name="connsiteX6" fmla="*/ 6248401 w 6248401"/>
              <a:gd name="connsiteY6" fmla="*/ 1196731 h 2656104"/>
              <a:gd name="connsiteX7" fmla="*/ 6248401 w 6248401"/>
              <a:gd name="connsiteY7" fmla="*/ 1709616 h 2656104"/>
              <a:gd name="connsiteX8" fmla="*/ 6248401 w 6248401"/>
              <a:gd name="connsiteY8" fmla="*/ 2051539 h 2656104"/>
              <a:gd name="connsiteX9" fmla="*/ 1911840 w 6248401"/>
              <a:gd name="connsiteY9" fmla="*/ 2051539 h 2656104"/>
              <a:gd name="connsiteX10" fmla="*/ 377334 w 6248401"/>
              <a:gd name="connsiteY10" fmla="*/ 2049219 h 2656104"/>
              <a:gd name="connsiteX11" fmla="*/ 3131 w 6248401"/>
              <a:gd name="connsiteY11" fmla="*/ 2656104 h 2656104"/>
              <a:gd name="connsiteX12" fmla="*/ 1 w 6248401"/>
              <a:gd name="connsiteY12" fmla="*/ 0 h 265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8401" h="2656104">
                <a:moveTo>
                  <a:pt x="1" y="0"/>
                </a:moveTo>
                <a:lnTo>
                  <a:pt x="1041401" y="0"/>
                </a:lnTo>
                <a:lnTo>
                  <a:pt x="1041401" y="0"/>
                </a:lnTo>
                <a:lnTo>
                  <a:pt x="2603501" y="0"/>
                </a:lnTo>
                <a:lnTo>
                  <a:pt x="6248401" y="0"/>
                </a:lnTo>
                <a:lnTo>
                  <a:pt x="6248401" y="1196731"/>
                </a:lnTo>
                <a:lnTo>
                  <a:pt x="6248401" y="1196731"/>
                </a:lnTo>
                <a:lnTo>
                  <a:pt x="6248401" y="1709616"/>
                </a:lnTo>
                <a:lnTo>
                  <a:pt x="6248401" y="2051539"/>
                </a:lnTo>
                <a:lnTo>
                  <a:pt x="1911840" y="2051539"/>
                </a:lnTo>
                <a:lnTo>
                  <a:pt x="377334" y="2049219"/>
                </a:lnTo>
                <a:lnTo>
                  <a:pt x="3131" y="2656104"/>
                </a:lnTo>
                <a:cubicBezTo>
                  <a:pt x="2088" y="1770736"/>
                  <a:pt x="1044" y="885368"/>
                  <a:pt x="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lgn="ctr"/>
            <a:r>
              <a:rPr lang="sv-SE" dirty="0"/>
              <a:t>Det kan alltså handla om ett sparande på flera tusen i månaden!</a:t>
            </a:r>
          </a:p>
        </p:txBody>
      </p:sp>
    </p:spTree>
    <p:extLst>
      <p:ext uri="{BB962C8B-B14F-4D97-AF65-F5344CB8AC3E}">
        <p14:creationId xmlns:p14="http://schemas.microsoft.com/office/powerpoint/2010/main" val="3603371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Du kan välja hur en del i tjänstepensionen ska förvaltas</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032" y="2636912"/>
            <a:ext cx="6880729" cy="3871161"/>
          </a:xfrm>
          <a:prstGeom prst="rect">
            <a:avLst/>
          </a:prstGeom>
        </p:spPr>
      </p:pic>
      <p:sp>
        <p:nvSpPr>
          <p:cNvPr id="24" name="Platshållare för innehåll 3"/>
          <p:cNvSpPr txBox="1">
            <a:spLocks/>
          </p:cNvSpPr>
          <p:nvPr/>
        </p:nvSpPr>
        <p:spPr>
          <a:xfrm>
            <a:off x="551384" y="1680645"/>
            <a:ext cx="6840760" cy="2304255"/>
          </a:xfrm>
          <a:prstGeom prst="rect">
            <a:avLst/>
          </a:prstGeom>
        </p:spPr>
        <p:txBody>
          <a:bodyPr>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sv-SE" altLang="sv-SE" sz="2400" b="1" dirty="0">
                <a:latin typeface="+mn-lt"/>
              </a:rPr>
              <a:t>– men du behöver inte välja om du inte vill</a:t>
            </a:r>
            <a:r>
              <a:rPr lang="sv-SE" altLang="sv-SE" sz="2400" dirty="0">
                <a:latin typeface="+mn-lt"/>
              </a:rPr>
              <a:t>.</a:t>
            </a:r>
          </a:p>
          <a:p>
            <a:pPr marL="0" indent="0">
              <a:lnSpc>
                <a:spcPct val="120000"/>
              </a:lnSpc>
              <a:buNone/>
            </a:pPr>
            <a:r>
              <a:rPr lang="sv-SE" altLang="sv-SE" sz="2000" dirty="0">
                <a:latin typeface="+mn-lt"/>
              </a:rPr>
              <a:t>I det förvalda alternativet placeras dina </a:t>
            </a:r>
            <a:r>
              <a:rPr lang="sv-SE" altLang="sv-SE" sz="2000" dirty="0"/>
              <a:t>i en traditionell försäkring utan återbetalningsskydd hos Kåpan Tjänstepension. Den försäkringen heter Kåpan Valbar. </a:t>
            </a:r>
          </a:p>
          <a:p>
            <a:pPr marL="0" indent="0">
              <a:lnSpc>
                <a:spcPct val="120000"/>
              </a:lnSpc>
              <a:buNone/>
            </a:pPr>
            <a:r>
              <a:rPr lang="sv-SE" altLang="sv-SE" sz="2000" dirty="0"/>
              <a:t>Vill du ändra ditt val kan du göra det. </a:t>
            </a:r>
            <a:endParaRPr lang="sv-SE" altLang="sv-SE" sz="2000" dirty="0">
              <a:latin typeface="+mn-lt"/>
            </a:endParaRPr>
          </a:p>
        </p:txBody>
      </p:sp>
      <p:sp>
        <p:nvSpPr>
          <p:cNvPr id="25" name="Ellips 24"/>
          <p:cNvSpPr/>
          <p:nvPr/>
        </p:nvSpPr>
        <p:spPr>
          <a:xfrm>
            <a:off x="665971" y="4571997"/>
            <a:ext cx="288032" cy="288032"/>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Rektangel 4"/>
          <p:cNvSpPr/>
          <p:nvPr/>
        </p:nvSpPr>
        <p:spPr>
          <a:xfrm>
            <a:off x="1102768" y="4531347"/>
            <a:ext cx="5046959" cy="400110"/>
          </a:xfrm>
          <a:prstGeom prst="rect">
            <a:avLst/>
          </a:prstGeom>
        </p:spPr>
        <p:txBody>
          <a:bodyPr wrap="none">
            <a:spAutoFit/>
          </a:bodyPr>
          <a:lstStyle/>
          <a:p>
            <a:pPr>
              <a:buClr>
                <a:schemeClr val="accent1"/>
              </a:buClr>
              <a:buSzPct val="120000"/>
            </a:pPr>
            <a:r>
              <a:rPr lang="sv-SE" altLang="sv-SE" sz="2000" dirty="0"/>
              <a:t>Vill du ändra ditt val loggar du in på spv.se.</a:t>
            </a:r>
          </a:p>
        </p:txBody>
      </p:sp>
      <p:sp>
        <p:nvSpPr>
          <p:cNvPr id="27" name="Ellips 26"/>
          <p:cNvSpPr/>
          <p:nvPr/>
        </p:nvSpPr>
        <p:spPr>
          <a:xfrm>
            <a:off x="665971" y="5156404"/>
            <a:ext cx="288032" cy="288032"/>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8" name="Rektangel 27"/>
          <p:cNvSpPr/>
          <p:nvPr/>
        </p:nvSpPr>
        <p:spPr>
          <a:xfrm>
            <a:off x="1102769" y="5097958"/>
            <a:ext cx="4849216" cy="1015663"/>
          </a:xfrm>
          <a:prstGeom prst="rect">
            <a:avLst/>
          </a:prstGeom>
        </p:spPr>
        <p:txBody>
          <a:bodyPr wrap="square">
            <a:spAutoFit/>
          </a:bodyPr>
          <a:lstStyle/>
          <a:p>
            <a:pPr>
              <a:buClr>
                <a:schemeClr val="accent1"/>
              </a:buClr>
              <a:buSzPct val="120000"/>
            </a:pPr>
            <a:r>
              <a:rPr lang="sv-SE" altLang="sv-SE" sz="2000" dirty="0"/>
              <a:t>Vill du se över ditt återbetalningsskydd </a:t>
            </a:r>
            <a:br>
              <a:rPr lang="sv-SE" altLang="sv-SE" sz="2000" dirty="0"/>
            </a:br>
            <a:r>
              <a:rPr lang="sv-SE" altLang="sv-SE" sz="2000" dirty="0"/>
              <a:t>loggar du in på kapan.se eller hos den som förvaltar dina pengar.</a:t>
            </a:r>
          </a:p>
        </p:txBody>
      </p:sp>
      <p:cxnSp>
        <p:nvCxnSpPr>
          <p:cNvPr id="38" name="Rak koppling 37"/>
          <p:cNvCxnSpPr/>
          <p:nvPr/>
        </p:nvCxnSpPr>
        <p:spPr>
          <a:xfrm rot="16200000">
            <a:off x="2502001" y="2313049"/>
            <a:ext cx="0" cy="3672061"/>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933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Få en överblick över hela din pension</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64" y="2050448"/>
            <a:ext cx="7280601" cy="4258277"/>
          </a:xfrm>
          <a:prstGeom prst="rect">
            <a:avLst/>
          </a:prstGeom>
        </p:spPr>
      </p:pic>
      <p:sp>
        <p:nvSpPr>
          <p:cNvPr id="8" name="Ellips 7"/>
          <p:cNvSpPr/>
          <p:nvPr/>
        </p:nvSpPr>
        <p:spPr>
          <a:xfrm rot="417727">
            <a:off x="5148211" y="2703422"/>
            <a:ext cx="2952328" cy="2952328"/>
          </a:xfrm>
          <a:prstGeom prst="ellipse">
            <a:avLst/>
          </a:prstGeom>
          <a:solidFill>
            <a:srgbClr val="62127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sv-SE" b="1" dirty="0"/>
              <a:t>På minPension.se får du en samlad bild av hela din pension</a:t>
            </a:r>
          </a:p>
        </p:txBody>
      </p:sp>
      <p:sp>
        <p:nvSpPr>
          <p:cNvPr id="17" name="Platshållare för text 8"/>
          <p:cNvSpPr txBox="1">
            <a:spLocks/>
          </p:cNvSpPr>
          <p:nvPr/>
        </p:nvSpPr>
        <p:spPr>
          <a:xfrm>
            <a:off x="8909900" y="2028032"/>
            <a:ext cx="2667885" cy="763521"/>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2400" b="1" i="0" u="none" strike="noStrike" kern="1200" cap="none" spc="0" normalizeH="0" baseline="0" noProof="0" dirty="0">
                <a:ln>
                  <a:noFill/>
                </a:ln>
                <a:solidFill>
                  <a:srgbClr val="181818"/>
                </a:solidFill>
                <a:effectLst/>
                <a:uLnTx/>
                <a:uFillTx/>
                <a:ea typeface="+mn-ea"/>
                <a:cs typeface="+mn-cs"/>
              </a:rPr>
              <a:t>Gör en prognos</a:t>
            </a:r>
            <a:r>
              <a:rPr kumimoji="0" lang="sv-SE" sz="2400" b="1" i="0" u="none" strike="noStrike" kern="1200" cap="none" spc="0" normalizeH="0" noProof="0" dirty="0">
                <a:ln>
                  <a:noFill/>
                </a:ln>
                <a:solidFill>
                  <a:srgbClr val="181818"/>
                </a:solidFill>
                <a:effectLst/>
                <a:uLnTx/>
                <a:uFillTx/>
                <a:ea typeface="+mn-ea"/>
                <a:cs typeface="+mn-cs"/>
              </a:rPr>
              <a:t> </a:t>
            </a:r>
            <a:r>
              <a:rPr kumimoji="0" lang="sv-SE" sz="2400" b="1" i="0" u="none" strike="noStrike" kern="1200" cap="none" spc="0" normalizeH="0" baseline="0" noProof="0" dirty="0" err="1">
                <a:ln>
                  <a:noFill/>
                </a:ln>
                <a:solidFill>
                  <a:srgbClr val="181818"/>
                </a:solidFill>
                <a:effectLst/>
                <a:uLnTx/>
                <a:uFillTx/>
                <a:ea typeface="+mn-ea"/>
                <a:cs typeface="+mn-cs"/>
              </a:rPr>
              <a:t>oc</a:t>
            </a:r>
            <a:r>
              <a:rPr lang="sv-SE" b="1" dirty="0">
                <a:solidFill>
                  <a:srgbClr val="181818"/>
                </a:solidFill>
              </a:rPr>
              <a:t>h se</a:t>
            </a:r>
            <a:r>
              <a:rPr kumimoji="0" lang="sv-SE" sz="2400" b="1" i="0" u="none" strike="noStrike" kern="1200" cap="none" spc="0" normalizeH="0" noProof="0" dirty="0">
                <a:ln>
                  <a:noFill/>
                </a:ln>
                <a:solidFill>
                  <a:srgbClr val="181818"/>
                </a:solidFill>
                <a:effectLst/>
                <a:uLnTx/>
                <a:uFillTx/>
                <a:ea typeface="+mn-ea"/>
                <a:cs typeface="+mn-cs"/>
              </a:rPr>
              <a:t>:</a:t>
            </a:r>
            <a:endParaRPr kumimoji="0" lang="sv-SE" sz="2400" b="1" i="0" u="none" strike="noStrike" kern="1200" cap="none" spc="0" normalizeH="0" baseline="0" noProof="0" dirty="0">
              <a:ln>
                <a:noFill/>
              </a:ln>
              <a:solidFill>
                <a:srgbClr val="181818"/>
              </a:solidFill>
              <a:effectLst/>
              <a:uLnTx/>
              <a:uFillTx/>
              <a:ea typeface="+mn-ea"/>
              <a:cs typeface="+mn-cs"/>
            </a:endParaRPr>
          </a:p>
        </p:txBody>
      </p:sp>
      <p:grpSp>
        <p:nvGrpSpPr>
          <p:cNvPr id="9" name="Grupp 8"/>
          <p:cNvGrpSpPr/>
          <p:nvPr/>
        </p:nvGrpSpPr>
        <p:grpSpPr>
          <a:xfrm>
            <a:off x="8909900" y="2958514"/>
            <a:ext cx="3426787" cy="316754"/>
            <a:chOff x="8909900" y="2958514"/>
            <a:chExt cx="3426787" cy="316754"/>
          </a:xfrm>
        </p:grpSpPr>
        <p:sp>
          <p:nvSpPr>
            <p:cNvPr id="18" name="Ellips 17"/>
            <p:cNvSpPr/>
            <p:nvPr/>
          </p:nvSpPr>
          <p:spPr>
            <a:xfrm>
              <a:off x="8909900" y="3008891"/>
              <a:ext cx="216000" cy="216000"/>
            </a:xfrm>
            <a:prstGeom prst="ellipse">
              <a:avLst/>
            </a:prstGeom>
            <a:noFill/>
            <a:ln w="38100">
              <a:solidFill>
                <a:srgbClr val="FF8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9" name="Platshållare för text 8"/>
            <p:cNvSpPr txBox="1">
              <a:spLocks/>
            </p:cNvSpPr>
            <p:nvPr/>
          </p:nvSpPr>
          <p:spPr>
            <a:xfrm>
              <a:off x="9269940" y="2958514"/>
              <a:ext cx="3066747" cy="316754"/>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1800" b="0" i="0" u="none" strike="noStrike" kern="1200" cap="none" spc="0" normalizeH="0" baseline="0" noProof="0" dirty="0">
                  <a:ln>
                    <a:noFill/>
                  </a:ln>
                  <a:solidFill>
                    <a:srgbClr val="181818"/>
                  </a:solidFill>
                  <a:effectLst/>
                  <a:uLnTx/>
                  <a:uFillTx/>
                  <a:latin typeface="+mj-lt"/>
                  <a:ea typeface="+mn-ea"/>
                  <a:cs typeface="+mn-cs"/>
                </a:rPr>
                <a:t>Din allmänna pension</a:t>
              </a:r>
            </a:p>
          </p:txBody>
        </p:sp>
      </p:grpSp>
      <p:grpSp>
        <p:nvGrpSpPr>
          <p:cNvPr id="10" name="Grupp 9"/>
          <p:cNvGrpSpPr/>
          <p:nvPr/>
        </p:nvGrpSpPr>
        <p:grpSpPr>
          <a:xfrm>
            <a:off x="8909900" y="3460869"/>
            <a:ext cx="3426787" cy="291290"/>
            <a:chOff x="8909900" y="3513020"/>
            <a:chExt cx="3426787" cy="291290"/>
          </a:xfrm>
        </p:grpSpPr>
        <p:sp>
          <p:nvSpPr>
            <p:cNvPr id="20" name="Ellips 19"/>
            <p:cNvSpPr/>
            <p:nvPr/>
          </p:nvSpPr>
          <p:spPr>
            <a:xfrm>
              <a:off x="8909900" y="3563397"/>
              <a:ext cx="216000" cy="216000"/>
            </a:xfrm>
            <a:prstGeom prst="ellipse">
              <a:avLst/>
            </a:prstGeom>
            <a:noFill/>
            <a:ln w="38100">
              <a:solidFill>
                <a:srgbClr val="238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1" name="Platshållare för text 8"/>
            <p:cNvSpPr txBox="1">
              <a:spLocks/>
            </p:cNvSpPr>
            <p:nvPr/>
          </p:nvSpPr>
          <p:spPr>
            <a:xfrm>
              <a:off x="9269940" y="3513020"/>
              <a:ext cx="3066747" cy="291290"/>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1800" b="0" i="0" u="none" strike="noStrike" kern="1200" cap="none" spc="0" normalizeH="0" baseline="0" noProof="0" dirty="0">
                  <a:ln>
                    <a:noFill/>
                  </a:ln>
                  <a:solidFill>
                    <a:srgbClr val="181818"/>
                  </a:solidFill>
                  <a:effectLst/>
                  <a:uLnTx/>
                  <a:uFillTx/>
                  <a:latin typeface="+mj-lt"/>
                  <a:ea typeface="+mn-ea"/>
                  <a:cs typeface="+mn-cs"/>
                </a:rPr>
                <a:t>Din tjänstepension</a:t>
              </a:r>
            </a:p>
          </p:txBody>
        </p:sp>
      </p:grpSp>
      <p:grpSp>
        <p:nvGrpSpPr>
          <p:cNvPr id="11" name="Grupp 10"/>
          <p:cNvGrpSpPr/>
          <p:nvPr/>
        </p:nvGrpSpPr>
        <p:grpSpPr>
          <a:xfrm>
            <a:off x="8909900" y="3937760"/>
            <a:ext cx="2851219" cy="720080"/>
            <a:chOff x="8909900" y="3937760"/>
            <a:chExt cx="2851219" cy="720080"/>
          </a:xfrm>
        </p:grpSpPr>
        <p:sp>
          <p:nvSpPr>
            <p:cNvPr id="22" name="Ellips 21"/>
            <p:cNvSpPr/>
            <p:nvPr/>
          </p:nvSpPr>
          <p:spPr>
            <a:xfrm>
              <a:off x="8909900" y="3988137"/>
              <a:ext cx="216000" cy="216000"/>
            </a:xfrm>
            <a:prstGeom prst="ellipse">
              <a:avLst/>
            </a:prstGeom>
            <a:noFill/>
            <a:ln w="38100">
              <a:solidFill>
                <a:srgbClr val="39C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3" name="Platshållare för text 8"/>
            <p:cNvSpPr txBox="1">
              <a:spLocks/>
            </p:cNvSpPr>
            <p:nvPr/>
          </p:nvSpPr>
          <p:spPr>
            <a:xfrm>
              <a:off x="9269941" y="3937760"/>
              <a:ext cx="2491178" cy="720080"/>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4398C"/>
                </a:buClr>
                <a:buSzTx/>
                <a:buFont typeface="Arial" panose="020B0604020202020204" pitchFamily="34" charset="0"/>
                <a:buNone/>
                <a:tabLst/>
                <a:defRPr/>
              </a:pPr>
              <a:r>
                <a:rPr kumimoji="0" lang="sv-SE" sz="1800" b="0" i="0" u="none" strike="noStrike" kern="1200" cap="none" spc="0" normalizeH="0" baseline="0" noProof="0" dirty="0">
                  <a:ln>
                    <a:noFill/>
                  </a:ln>
                  <a:solidFill>
                    <a:srgbClr val="181818"/>
                  </a:solidFill>
                  <a:effectLst/>
                  <a:uLnTx/>
                  <a:uFillTx/>
                  <a:latin typeface="+mj-lt"/>
                  <a:ea typeface="+mn-ea"/>
                  <a:cs typeface="+mn-cs"/>
                </a:rPr>
                <a:t>Ditt</a:t>
              </a:r>
              <a:r>
                <a:rPr kumimoji="0" lang="sv-SE" sz="1800" b="0" i="0" u="none" strike="noStrike" kern="1200" cap="none" spc="0" normalizeH="0" noProof="0" dirty="0">
                  <a:ln>
                    <a:noFill/>
                  </a:ln>
                  <a:solidFill>
                    <a:srgbClr val="181818"/>
                  </a:solidFill>
                  <a:effectLst/>
                  <a:uLnTx/>
                  <a:uFillTx/>
                  <a:latin typeface="+mj-lt"/>
                  <a:ea typeface="+mn-ea"/>
                  <a:cs typeface="+mn-cs"/>
                </a:rPr>
                <a:t> eventuella egna pensionssparande</a:t>
              </a:r>
              <a:endParaRPr kumimoji="0" lang="sv-SE" sz="1800" b="0" i="0" u="none" strike="noStrike" kern="1200" cap="none" spc="0" normalizeH="0" baseline="0" noProof="0" dirty="0">
                <a:ln>
                  <a:noFill/>
                </a:ln>
                <a:solidFill>
                  <a:srgbClr val="181818"/>
                </a:solidFill>
                <a:effectLst/>
                <a:uLnTx/>
                <a:uFillTx/>
                <a:latin typeface="+mj-lt"/>
                <a:ea typeface="+mn-ea"/>
                <a:cs typeface="+mn-cs"/>
              </a:endParaRPr>
            </a:p>
          </p:txBody>
        </p:sp>
      </p:grpSp>
    </p:spTree>
    <p:extLst>
      <p:ext uri="{BB962C8B-B14F-4D97-AF65-F5344CB8AC3E}">
        <p14:creationId xmlns:p14="http://schemas.microsoft.com/office/powerpoint/2010/main" val="338352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360"/>
                                          </p:val>
                                        </p:tav>
                                        <p:tav tm="100000">
                                          <p:val>
                                            <p:fltVal val="0"/>
                                          </p:val>
                                        </p:tav>
                                      </p:tavLst>
                                    </p:anim>
                                    <p:animEffect transition="in" filter="fade">
                                      <p:cBhvr>
                                        <p:cTn id="14" dur="500"/>
                                        <p:tgtEl>
                                          <p:spTgt spid="8"/>
                                        </p:tgtEl>
                                      </p:cBhvr>
                                    </p:animEffect>
                                  </p:childTnLst>
                                </p:cTn>
                              </p:par>
                              <p:par>
                                <p:cTn id="15" presetID="2" presetClass="entr" presetSubtype="2" accel="50000" decel="50000" fill="hold" grpId="0" nodeType="withEffect">
                                  <p:stCondLst>
                                    <p:cond delay="1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nodeType="withEffect">
                                  <p:stCondLst>
                                    <p:cond delay="1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theme/theme1.xml><?xml version="1.0" encoding="utf-8"?>
<a:theme xmlns:a="http://schemas.openxmlformats.org/drawingml/2006/main" name="Office-tema">
  <a:themeElements>
    <a:clrScheme name="SPV Standard">
      <a:dk1>
        <a:srgbClr val="181818"/>
      </a:dk1>
      <a:lt1>
        <a:srgbClr val="FFFFFF"/>
      </a:lt1>
      <a:dk2>
        <a:srgbClr val="243987"/>
      </a:dk2>
      <a:lt2>
        <a:srgbClr val="F2F2F2"/>
      </a:lt2>
      <a:accent1>
        <a:srgbClr val="243987"/>
      </a:accent1>
      <a:accent2>
        <a:srgbClr val="0173B8"/>
      </a:accent2>
      <a:accent3>
        <a:srgbClr val="4EB7E9"/>
      </a:accent3>
      <a:accent4>
        <a:srgbClr val="7EBE42"/>
      </a:accent4>
      <a:accent5>
        <a:srgbClr val="BD61A6"/>
      </a:accent5>
      <a:accent6>
        <a:srgbClr val="F3AB30"/>
      </a:accent6>
      <a:hlink>
        <a:srgbClr val="0173B8"/>
      </a:hlink>
      <a:folHlink>
        <a:srgbClr val="BD61A6"/>
      </a:folHlink>
    </a:clrScheme>
    <a:fontScheme name="SPV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SPV_webbseminarier_2020_v5.potx" id="{346CF481-E537-48AF-BA1F-A07C9EF41751}" vid="{9B38E8CE-2DFF-493A-857A-2CB3A54AFAB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SPV_webbseminarier_2020_v6</Template>
  <TotalTime>2484</TotalTime>
  <Words>2299</Words>
  <Application>Microsoft Office PowerPoint</Application>
  <PresentationFormat>Bredbild</PresentationFormat>
  <Paragraphs>166</Paragraphs>
  <Slides>20</Slides>
  <Notes>20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Agenda Light</vt:lpstr>
      <vt:lpstr>Agenda Regular</vt:lpstr>
      <vt:lpstr>Arial</vt:lpstr>
      <vt:lpstr>Calibri</vt:lpstr>
      <vt:lpstr>Courier New</vt:lpstr>
      <vt:lpstr>Office-tema</vt:lpstr>
      <vt:lpstr>Tjänstepension från din statliga anställning</vt:lpstr>
      <vt:lpstr>Pensionen kommer från flera håll</vt:lpstr>
      <vt:lpstr>Du har allmän pension från alla dina anställningar</vt:lpstr>
      <vt:lpstr>Du kan också ha olika tjänstepensioner</vt:lpstr>
      <vt:lpstr>Som statligt anställd har du  kollektivavtalad tjänstepension</vt:lpstr>
      <vt:lpstr>Kolla in din tjänstepension på webben!</vt:lpstr>
      <vt:lpstr>Så här mycket sparar du  till din tjänstepension</vt:lpstr>
      <vt:lpstr>Du kan välja hur en del i tjänstepensionen ska förvaltas</vt:lpstr>
      <vt:lpstr>Få en överblick över hela din pension</vt:lpstr>
      <vt:lpstr>PowerPoint-presentation</vt:lpstr>
      <vt:lpstr>Mer lön ger mer tjänstepension</vt:lpstr>
      <vt:lpstr>Att tänka på om du har familj eller inte</vt:lpstr>
      <vt:lpstr>Vad händer om du blir sjuk?</vt:lpstr>
      <vt:lpstr>Läs på om din pension i tid!</vt:lpstr>
      <vt:lpstr>Om du vill arbeta mindre  innan din pensionering</vt:lpstr>
      <vt:lpstr>Olika regler beroende på när du är född</vt:lpstr>
      <vt:lpstr>Om du behöver mer information</vt:lpstr>
      <vt:lpstr>PowerPoint-presentation</vt:lpstr>
      <vt:lpstr>Sammanfattande ändringarna från januari 2024 – gäller dig som är född före 1988</vt:lpstr>
      <vt:lpstr>Tänk på att…</vt:lpstr>
    </vt:vector>
  </TitlesOfParts>
  <Company>SPV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Tjänstepension från din statliga anställning</dc:title>
  <dc:creator>Steven Persson</dc:creator>
  <cp:lastModifiedBy>Julia Damberg</cp:lastModifiedBy>
  <cp:revision>74</cp:revision>
  <dcterms:created xsi:type="dcterms:W3CDTF">2021-04-21T07:03:59Z</dcterms:created>
  <dcterms:modified xsi:type="dcterms:W3CDTF">2024-01-18T08:45:45Z</dcterms:modified>
</cp:coreProperties>
</file>