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4"/>
  </p:notesMasterIdLst>
  <p:sldIdLst>
    <p:sldId id="263" r:id="rId2"/>
    <p:sldId id="277" r:id="rId3"/>
    <p:sldId id="309" r:id="rId4"/>
    <p:sldId id="310" r:id="rId5"/>
    <p:sldId id="311" r:id="rId6"/>
    <p:sldId id="312" r:id="rId7"/>
    <p:sldId id="287" r:id="rId8"/>
    <p:sldId id="286" r:id="rId9"/>
    <p:sldId id="285" r:id="rId10"/>
    <p:sldId id="292" r:id="rId11"/>
    <p:sldId id="305" r:id="rId12"/>
    <p:sldId id="304" r:id="rId13"/>
    <p:sldId id="306" r:id="rId14"/>
    <p:sldId id="302" r:id="rId15"/>
    <p:sldId id="303" r:id="rId16"/>
    <p:sldId id="294" r:id="rId17"/>
    <p:sldId id="271" r:id="rId18"/>
    <p:sldId id="275" r:id="rId19"/>
    <p:sldId id="270" r:id="rId20"/>
    <p:sldId id="278" r:id="rId21"/>
    <p:sldId id="279" r:id="rId22"/>
    <p:sldId id="280" r:id="rId23"/>
    <p:sldId id="281" r:id="rId24"/>
    <p:sldId id="282" r:id="rId25"/>
    <p:sldId id="295" r:id="rId26"/>
    <p:sldId id="283" r:id="rId27"/>
    <p:sldId id="290" r:id="rId28"/>
    <p:sldId id="299" r:id="rId29"/>
    <p:sldId id="265" r:id="rId30"/>
    <p:sldId id="313" r:id="rId31"/>
    <p:sldId id="296" r:id="rId32"/>
    <p:sldId id="298" r:id="rId33"/>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71E8636-4199-4162-88C6-55924B24A1F7}">
          <p14:sldIdLst>
            <p14:sldId id="263"/>
            <p14:sldId id="277"/>
            <p14:sldId id="309"/>
            <p14:sldId id="310"/>
            <p14:sldId id="311"/>
            <p14:sldId id="312"/>
            <p14:sldId id="287"/>
            <p14:sldId id="286"/>
          </p14:sldIdLst>
        </p14:section>
        <p14:section name="SEO-grund" id="{1A1638A6-462E-4B4D-B749-1576B9C990B7}">
          <p14:sldIdLst>
            <p14:sldId id="285"/>
            <p14:sldId id="292"/>
            <p14:sldId id="305"/>
            <p14:sldId id="304"/>
            <p14:sldId id="306"/>
            <p14:sldId id="302"/>
            <p14:sldId id="303"/>
            <p14:sldId id="294"/>
            <p14:sldId id="271"/>
            <p14:sldId id="275"/>
            <p14:sldId id="270"/>
            <p14:sldId id="278"/>
            <p14:sldId id="279"/>
            <p14:sldId id="280"/>
            <p14:sldId id="281"/>
            <p14:sldId id="282"/>
            <p14:sldId id="295"/>
            <p14:sldId id="283"/>
            <p14:sldId id="290"/>
            <p14:sldId id="299"/>
            <p14:sldId id="265"/>
            <p14:sldId id="313"/>
          </p14:sldIdLst>
        </p14:section>
        <p14:section name="Kommufrågor" id="{54E46E20-A8A1-4228-81D2-D6BB8C335EA3}">
          <p14:sldIdLst>
            <p14:sldId id="296"/>
            <p14:sldId id="29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2F2F2F"/>
    <a:srgbClr val="3F3F3F"/>
    <a:srgbClr val="2B2B2B"/>
    <a:srgbClr val="F1F1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9035" autoAdjust="0"/>
  </p:normalViewPr>
  <p:slideViewPr>
    <p:cSldViewPr snapToGrid="0" snapToObjects="1">
      <p:cViewPr varScale="1">
        <p:scale>
          <a:sx n="156" d="100"/>
          <a:sy n="156" d="100"/>
        </p:scale>
        <p:origin x="192" y="13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B96FE3-E84A-43F0-8BD0-00DF73F1A886}" type="doc">
      <dgm:prSet loTypeId="urn:microsoft.com/office/officeart/2005/8/layout/chart3" loCatId="cycle" qsTypeId="urn:microsoft.com/office/officeart/2005/8/quickstyle/simple3" qsCatId="simple" csTypeId="urn:microsoft.com/office/officeart/2005/8/colors/accent1_2" csCatId="accent1" phldr="1"/>
      <dgm:spPr/>
    </dgm:pt>
    <dgm:pt modelId="{22C1B8FE-E4A2-417E-86D3-A25FC492F171}">
      <dgm:prSet phldrT="[Text]" custT="1"/>
      <dgm:spPr/>
      <dgm:t>
        <a:bodyPr/>
        <a:lstStyle/>
        <a:p>
          <a:r>
            <a:rPr lang="sv-SE" sz="2800" dirty="0" smtClean="0"/>
            <a:t>On page SEO</a:t>
          </a:r>
          <a:endParaRPr lang="sv-SE" sz="2800" dirty="0"/>
        </a:p>
      </dgm:t>
    </dgm:pt>
    <dgm:pt modelId="{D706D865-2AEA-445F-AB1E-F680A6212727}" type="parTrans" cxnId="{6F0265AE-EE90-474A-A6E8-4ED56EDF6966}">
      <dgm:prSet/>
      <dgm:spPr/>
      <dgm:t>
        <a:bodyPr/>
        <a:lstStyle/>
        <a:p>
          <a:endParaRPr lang="sv-SE"/>
        </a:p>
      </dgm:t>
    </dgm:pt>
    <dgm:pt modelId="{3046B5BB-B208-423B-9248-10B0AD146796}" type="sibTrans" cxnId="{6F0265AE-EE90-474A-A6E8-4ED56EDF6966}">
      <dgm:prSet/>
      <dgm:spPr/>
      <dgm:t>
        <a:bodyPr/>
        <a:lstStyle/>
        <a:p>
          <a:endParaRPr lang="sv-SE"/>
        </a:p>
      </dgm:t>
    </dgm:pt>
    <dgm:pt modelId="{0CB70FEA-BFE7-48E0-BDE5-AC9C943C649A}">
      <dgm:prSet phldrT="[Text]" custT="1"/>
      <dgm:spPr/>
      <dgm:t>
        <a:bodyPr/>
        <a:lstStyle/>
        <a:p>
          <a:r>
            <a:rPr lang="sv-SE" sz="2800" dirty="0" smtClean="0"/>
            <a:t>Teknisk SEO</a:t>
          </a:r>
          <a:endParaRPr lang="sv-SE" sz="2800" dirty="0"/>
        </a:p>
      </dgm:t>
    </dgm:pt>
    <dgm:pt modelId="{668B6287-0AB1-478C-B471-95BEF7278E69}" type="parTrans" cxnId="{1A37270E-F313-436C-87E1-AA402F0E09F8}">
      <dgm:prSet/>
      <dgm:spPr/>
      <dgm:t>
        <a:bodyPr/>
        <a:lstStyle/>
        <a:p>
          <a:endParaRPr lang="sv-SE"/>
        </a:p>
      </dgm:t>
    </dgm:pt>
    <dgm:pt modelId="{A5A9F8E9-CCA0-4634-9245-5B0F8F0DE7E8}" type="sibTrans" cxnId="{1A37270E-F313-436C-87E1-AA402F0E09F8}">
      <dgm:prSet/>
      <dgm:spPr/>
      <dgm:t>
        <a:bodyPr/>
        <a:lstStyle/>
        <a:p>
          <a:endParaRPr lang="sv-SE"/>
        </a:p>
      </dgm:t>
    </dgm:pt>
    <dgm:pt modelId="{7434E1C6-8ED4-444C-AA57-6E5CED226926}">
      <dgm:prSet phldrT="[Text]" custT="1"/>
      <dgm:spPr/>
      <dgm:t>
        <a:bodyPr/>
        <a:lstStyle/>
        <a:p>
          <a:r>
            <a:rPr lang="sv-SE" sz="2800" dirty="0" smtClean="0"/>
            <a:t>Off page SEO</a:t>
          </a:r>
          <a:endParaRPr lang="sv-SE" sz="2800" dirty="0"/>
        </a:p>
      </dgm:t>
    </dgm:pt>
    <dgm:pt modelId="{6359BA8B-7ADE-4297-996D-45318C8128D5}" type="parTrans" cxnId="{EBFE743F-CF1D-4FC6-875E-B88137111487}">
      <dgm:prSet/>
      <dgm:spPr/>
      <dgm:t>
        <a:bodyPr/>
        <a:lstStyle/>
        <a:p>
          <a:endParaRPr lang="sv-SE"/>
        </a:p>
      </dgm:t>
    </dgm:pt>
    <dgm:pt modelId="{35C979E6-A630-4698-8283-F51481F7C38B}" type="sibTrans" cxnId="{EBFE743F-CF1D-4FC6-875E-B88137111487}">
      <dgm:prSet/>
      <dgm:spPr/>
      <dgm:t>
        <a:bodyPr/>
        <a:lstStyle/>
        <a:p>
          <a:endParaRPr lang="sv-SE"/>
        </a:p>
      </dgm:t>
    </dgm:pt>
    <dgm:pt modelId="{E501DF5D-3E07-4DFD-98F4-4723E55B6EA5}" type="pres">
      <dgm:prSet presAssocID="{6DB96FE3-E84A-43F0-8BD0-00DF73F1A886}" presName="compositeShape" presStyleCnt="0">
        <dgm:presLayoutVars>
          <dgm:chMax val="7"/>
          <dgm:dir/>
          <dgm:resizeHandles val="exact"/>
        </dgm:presLayoutVars>
      </dgm:prSet>
      <dgm:spPr/>
    </dgm:pt>
    <dgm:pt modelId="{0A910A0F-C173-436B-80C0-DB1FCD53722D}" type="pres">
      <dgm:prSet presAssocID="{6DB96FE3-E84A-43F0-8BD0-00DF73F1A886}" presName="wedge1" presStyleLbl="node1" presStyleIdx="0" presStyleCnt="3" custScaleX="109092" custScaleY="109575" custLinFactNeighborX="-4599" custLinFactNeighborY="1971"/>
      <dgm:spPr/>
      <dgm:t>
        <a:bodyPr/>
        <a:lstStyle/>
        <a:p>
          <a:endParaRPr lang="sv-SE"/>
        </a:p>
      </dgm:t>
    </dgm:pt>
    <dgm:pt modelId="{3E3EBA00-9EDC-44B3-9F56-D55576E9FBB8}" type="pres">
      <dgm:prSet presAssocID="{6DB96FE3-E84A-43F0-8BD0-00DF73F1A886}" presName="wedge1Tx" presStyleLbl="node1" presStyleIdx="0" presStyleCnt="3">
        <dgm:presLayoutVars>
          <dgm:chMax val="0"/>
          <dgm:chPref val="0"/>
          <dgm:bulletEnabled val="1"/>
        </dgm:presLayoutVars>
      </dgm:prSet>
      <dgm:spPr/>
      <dgm:t>
        <a:bodyPr/>
        <a:lstStyle/>
        <a:p>
          <a:endParaRPr lang="sv-SE"/>
        </a:p>
      </dgm:t>
    </dgm:pt>
    <dgm:pt modelId="{DBD9D255-7EEB-4312-AF8E-36D4C07608C2}" type="pres">
      <dgm:prSet presAssocID="{6DB96FE3-E84A-43F0-8BD0-00DF73F1A886}" presName="wedge2" presStyleLbl="node1" presStyleIdx="1" presStyleCnt="3" custScaleX="109092" custScaleY="109575" custLinFactNeighborY="2628"/>
      <dgm:spPr/>
      <dgm:t>
        <a:bodyPr/>
        <a:lstStyle/>
        <a:p>
          <a:endParaRPr lang="sv-SE"/>
        </a:p>
      </dgm:t>
    </dgm:pt>
    <dgm:pt modelId="{D41069BF-EB8C-4231-BCC9-8A5CA32894A9}" type="pres">
      <dgm:prSet presAssocID="{6DB96FE3-E84A-43F0-8BD0-00DF73F1A886}" presName="wedge2Tx" presStyleLbl="node1" presStyleIdx="1" presStyleCnt="3">
        <dgm:presLayoutVars>
          <dgm:chMax val="0"/>
          <dgm:chPref val="0"/>
          <dgm:bulletEnabled val="1"/>
        </dgm:presLayoutVars>
      </dgm:prSet>
      <dgm:spPr/>
      <dgm:t>
        <a:bodyPr/>
        <a:lstStyle/>
        <a:p>
          <a:endParaRPr lang="sv-SE"/>
        </a:p>
      </dgm:t>
    </dgm:pt>
    <dgm:pt modelId="{0B72618C-3CCC-4748-A347-1B08A2E579B0}" type="pres">
      <dgm:prSet presAssocID="{6DB96FE3-E84A-43F0-8BD0-00DF73F1A886}" presName="wedge3" presStyleLbl="node1" presStyleIdx="2" presStyleCnt="3" custScaleX="109092" custScaleY="109575" custLinFactNeighborX="-376" custLinFactNeighborY="-752"/>
      <dgm:spPr/>
      <dgm:t>
        <a:bodyPr/>
        <a:lstStyle/>
        <a:p>
          <a:endParaRPr lang="sv-SE"/>
        </a:p>
      </dgm:t>
    </dgm:pt>
    <dgm:pt modelId="{DC0B16A2-4DF1-4255-AB57-FB834CE8FE45}" type="pres">
      <dgm:prSet presAssocID="{6DB96FE3-E84A-43F0-8BD0-00DF73F1A886}" presName="wedge3Tx" presStyleLbl="node1" presStyleIdx="2" presStyleCnt="3">
        <dgm:presLayoutVars>
          <dgm:chMax val="0"/>
          <dgm:chPref val="0"/>
          <dgm:bulletEnabled val="1"/>
        </dgm:presLayoutVars>
      </dgm:prSet>
      <dgm:spPr/>
      <dgm:t>
        <a:bodyPr/>
        <a:lstStyle/>
        <a:p>
          <a:endParaRPr lang="sv-SE"/>
        </a:p>
      </dgm:t>
    </dgm:pt>
  </dgm:ptLst>
  <dgm:cxnLst>
    <dgm:cxn modelId="{4AA81037-B8A7-4DB8-B11C-4667CC35A5D0}" type="presOf" srcId="{0CB70FEA-BFE7-48E0-BDE5-AC9C943C649A}" destId="{DBD9D255-7EEB-4312-AF8E-36D4C07608C2}" srcOrd="0" destOrd="0" presId="urn:microsoft.com/office/officeart/2005/8/layout/chart3"/>
    <dgm:cxn modelId="{1A37270E-F313-436C-87E1-AA402F0E09F8}" srcId="{6DB96FE3-E84A-43F0-8BD0-00DF73F1A886}" destId="{0CB70FEA-BFE7-48E0-BDE5-AC9C943C649A}" srcOrd="1" destOrd="0" parTransId="{668B6287-0AB1-478C-B471-95BEF7278E69}" sibTransId="{A5A9F8E9-CCA0-4634-9245-5B0F8F0DE7E8}"/>
    <dgm:cxn modelId="{EBFE743F-CF1D-4FC6-875E-B88137111487}" srcId="{6DB96FE3-E84A-43F0-8BD0-00DF73F1A886}" destId="{7434E1C6-8ED4-444C-AA57-6E5CED226926}" srcOrd="2" destOrd="0" parTransId="{6359BA8B-7ADE-4297-996D-45318C8128D5}" sibTransId="{35C979E6-A630-4698-8283-F51481F7C38B}"/>
    <dgm:cxn modelId="{A0D29BE1-F27D-44C9-8912-9037EDD49D26}" type="presOf" srcId="{7434E1C6-8ED4-444C-AA57-6E5CED226926}" destId="{0B72618C-3CCC-4748-A347-1B08A2E579B0}" srcOrd="0" destOrd="0" presId="urn:microsoft.com/office/officeart/2005/8/layout/chart3"/>
    <dgm:cxn modelId="{F75F02C3-EA82-43D8-A97E-CF1FEB30BD51}" type="presOf" srcId="{22C1B8FE-E4A2-417E-86D3-A25FC492F171}" destId="{0A910A0F-C173-436B-80C0-DB1FCD53722D}" srcOrd="0" destOrd="0" presId="urn:microsoft.com/office/officeart/2005/8/layout/chart3"/>
    <dgm:cxn modelId="{945CB5F5-0ABE-4A93-B77B-2ADDBCA120F2}" type="presOf" srcId="{0CB70FEA-BFE7-48E0-BDE5-AC9C943C649A}" destId="{D41069BF-EB8C-4231-BCC9-8A5CA32894A9}" srcOrd="1" destOrd="0" presId="urn:microsoft.com/office/officeart/2005/8/layout/chart3"/>
    <dgm:cxn modelId="{794EBC65-F595-408F-86D0-15AA3A939F91}" type="presOf" srcId="{6DB96FE3-E84A-43F0-8BD0-00DF73F1A886}" destId="{E501DF5D-3E07-4DFD-98F4-4723E55B6EA5}" srcOrd="0" destOrd="0" presId="urn:microsoft.com/office/officeart/2005/8/layout/chart3"/>
    <dgm:cxn modelId="{93B877D5-C7AF-4F14-9560-8425E371B6A4}" type="presOf" srcId="{7434E1C6-8ED4-444C-AA57-6E5CED226926}" destId="{DC0B16A2-4DF1-4255-AB57-FB834CE8FE45}" srcOrd="1" destOrd="0" presId="urn:microsoft.com/office/officeart/2005/8/layout/chart3"/>
    <dgm:cxn modelId="{E43D832E-52D0-45A1-937B-8950ECD41D5E}" type="presOf" srcId="{22C1B8FE-E4A2-417E-86D3-A25FC492F171}" destId="{3E3EBA00-9EDC-44B3-9F56-D55576E9FBB8}" srcOrd="1" destOrd="0" presId="urn:microsoft.com/office/officeart/2005/8/layout/chart3"/>
    <dgm:cxn modelId="{6F0265AE-EE90-474A-A6E8-4ED56EDF6966}" srcId="{6DB96FE3-E84A-43F0-8BD0-00DF73F1A886}" destId="{22C1B8FE-E4A2-417E-86D3-A25FC492F171}" srcOrd="0" destOrd="0" parTransId="{D706D865-2AEA-445F-AB1E-F680A6212727}" sibTransId="{3046B5BB-B208-423B-9248-10B0AD146796}"/>
    <dgm:cxn modelId="{BCD3767F-29B9-43CB-8443-39DDAEEFF288}" type="presParOf" srcId="{E501DF5D-3E07-4DFD-98F4-4723E55B6EA5}" destId="{0A910A0F-C173-436B-80C0-DB1FCD53722D}" srcOrd="0" destOrd="0" presId="urn:microsoft.com/office/officeart/2005/8/layout/chart3"/>
    <dgm:cxn modelId="{509A0189-38AA-455C-BACE-ADF659561F31}" type="presParOf" srcId="{E501DF5D-3E07-4DFD-98F4-4723E55B6EA5}" destId="{3E3EBA00-9EDC-44B3-9F56-D55576E9FBB8}" srcOrd="1" destOrd="0" presId="urn:microsoft.com/office/officeart/2005/8/layout/chart3"/>
    <dgm:cxn modelId="{2E2C4972-F09E-4FC0-A721-4F2C6366D367}" type="presParOf" srcId="{E501DF5D-3E07-4DFD-98F4-4723E55B6EA5}" destId="{DBD9D255-7EEB-4312-AF8E-36D4C07608C2}" srcOrd="2" destOrd="0" presId="urn:microsoft.com/office/officeart/2005/8/layout/chart3"/>
    <dgm:cxn modelId="{3DD26B69-9734-4FB0-80CE-53B2AF11CD9E}" type="presParOf" srcId="{E501DF5D-3E07-4DFD-98F4-4723E55B6EA5}" destId="{D41069BF-EB8C-4231-BCC9-8A5CA32894A9}" srcOrd="3" destOrd="0" presId="urn:microsoft.com/office/officeart/2005/8/layout/chart3"/>
    <dgm:cxn modelId="{03FCF581-1300-40ED-B665-97285CB08117}" type="presParOf" srcId="{E501DF5D-3E07-4DFD-98F4-4723E55B6EA5}" destId="{0B72618C-3CCC-4748-A347-1B08A2E579B0}" srcOrd="4" destOrd="0" presId="urn:microsoft.com/office/officeart/2005/8/layout/chart3"/>
    <dgm:cxn modelId="{6DFCF7D9-8AEE-43ED-8AE5-F5FB538F0716}" type="presParOf" srcId="{E501DF5D-3E07-4DFD-98F4-4723E55B6EA5}" destId="{DC0B16A2-4DF1-4255-AB57-FB834CE8FE45}"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B96FE3-E84A-43F0-8BD0-00DF73F1A886}" type="doc">
      <dgm:prSet loTypeId="urn:microsoft.com/office/officeart/2005/8/layout/chart3" loCatId="cycle" qsTypeId="urn:microsoft.com/office/officeart/2005/8/quickstyle/simple3" qsCatId="simple" csTypeId="urn:microsoft.com/office/officeart/2005/8/colors/accent1_2" csCatId="accent1" phldr="1"/>
      <dgm:spPr/>
    </dgm:pt>
    <dgm:pt modelId="{22C1B8FE-E4A2-417E-86D3-A25FC492F171}">
      <dgm:prSet phldrT="[Text]" custT="1"/>
      <dgm:spPr/>
      <dgm:t>
        <a:bodyPr/>
        <a:lstStyle/>
        <a:p>
          <a:r>
            <a:rPr lang="sv-SE" sz="2800" dirty="0" smtClean="0"/>
            <a:t>On page SEO</a:t>
          </a:r>
          <a:endParaRPr lang="sv-SE" sz="2800" dirty="0"/>
        </a:p>
      </dgm:t>
    </dgm:pt>
    <dgm:pt modelId="{D706D865-2AEA-445F-AB1E-F680A6212727}" type="parTrans" cxnId="{6F0265AE-EE90-474A-A6E8-4ED56EDF6966}">
      <dgm:prSet/>
      <dgm:spPr/>
      <dgm:t>
        <a:bodyPr/>
        <a:lstStyle/>
        <a:p>
          <a:endParaRPr lang="sv-SE"/>
        </a:p>
      </dgm:t>
    </dgm:pt>
    <dgm:pt modelId="{3046B5BB-B208-423B-9248-10B0AD146796}" type="sibTrans" cxnId="{6F0265AE-EE90-474A-A6E8-4ED56EDF6966}">
      <dgm:prSet/>
      <dgm:spPr/>
      <dgm:t>
        <a:bodyPr/>
        <a:lstStyle/>
        <a:p>
          <a:endParaRPr lang="sv-SE"/>
        </a:p>
      </dgm:t>
    </dgm:pt>
    <dgm:pt modelId="{0CB70FEA-BFE7-48E0-BDE5-AC9C943C649A}">
      <dgm:prSet phldrT="[Text]" custT="1"/>
      <dgm:spPr/>
      <dgm:t>
        <a:bodyPr/>
        <a:lstStyle/>
        <a:p>
          <a:r>
            <a:rPr lang="sv-SE" sz="2800" dirty="0" smtClean="0"/>
            <a:t>Teknisk SEO</a:t>
          </a:r>
          <a:endParaRPr lang="sv-SE" sz="2800" dirty="0"/>
        </a:p>
      </dgm:t>
    </dgm:pt>
    <dgm:pt modelId="{668B6287-0AB1-478C-B471-95BEF7278E69}" type="parTrans" cxnId="{1A37270E-F313-436C-87E1-AA402F0E09F8}">
      <dgm:prSet/>
      <dgm:spPr/>
      <dgm:t>
        <a:bodyPr/>
        <a:lstStyle/>
        <a:p>
          <a:endParaRPr lang="sv-SE"/>
        </a:p>
      </dgm:t>
    </dgm:pt>
    <dgm:pt modelId="{A5A9F8E9-CCA0-4634-9245-5B0F8F0DE7E8}" type="sibTrans" cxnId="{1A37270E-F313-436C-87E1-AA402F0E09F8}">
      <dgm:prSet/>
      <dgm:spPr/>
      <dgm:t>
        <a:bodyPr/>
        <a:lstStyle/>
        <a:p>
          <a:endParaRPr lang="sv-SE"/>
        </a:p>
      </dgm:t>
    </dgm:pt>
    <dgm:pt modelId="{7434E1C6-8ED4-444C-AA57-6E5CED226926}">
      <dgm:prSet phldrT="[Text]" custT="1"/>
      <dgm:spPr/>
      <dgm:t>
        <a:bodyPr/>
        <a:lstStyle/>
        <a:p>
          <a:r>
            <a:rPr lang="sv-SE" sz="2800" dirty="0" smtClean="0"/>
            <a:t>Off page SEO</a:t>
          </a:r>
          <a:endParaRPr lang="sv-SE" sz="2800" dirty="0"/>
        </a:p>
      </dgm:t>
    </dgm:pt>
    <dgm:pt modelId="{6359BA8B-7ADE-4297-996D-45318C8128D5}" type="parTrans" cxnId="{EBFE743F-CF1D-4FC6-875E-B88137111487}">
      <dgm:prSet/>
      <dgm:spPr/>
      <dgm:t>
        <a:bodyPr/>
        <a:lstStyle/>
        <a:p>
          <a:endParaRPr lang="sv-SE"/>
        </a:p>
      </dgm:t>
    </dgm:pt>
    <dgm:pt modelId="{35C979E6-A630-4698-8283-F51481F7C38B}" type="sibTrans" cxnId="{EBFE743F-CF1D-4FC6-875E-B88137111487}">
      <dgm:prSet/>
      <dgm:spPr/>
      <dgm:t>
        <a:bodyPr/>
        <a:lstStyle/>
        <a:p>
          <a:endParaRPr lang="sv-SE"/>
        </a:p>
      </dgm:t>
    </dgm:pt>
    <dgm:pt modelId="{E501DF5D-3E07-4DFD-98F4-4723E55B6EA5}" type="pres">
      <dgm:prSet presAssocID="{6DB96FE3-E84A-43F0-8BD0-00DF73F1A886}" presName="compositeShape" presStyleCnt="0">
        <dgm:presLayoutVars>
          <dgm:chMax val="7"/>
          <dgm:dir/>
          <dgm:resizeHandles val="exact"/>
        </dgm:presLayoutVars>
      </dgm:prSet>
      <dgm:spPr/>
    </dgm:pt>
    <dgm:pt modelId="{0A910A0F-C173-436B-80C0-DB1FCD53722D}" type="pres">
      <dgm:prSet presAssocID="{6DB96FE3-E84A-43F0-8BD0-00DF73F1A886}" presName="wedge1" presStyleLbl="node1" presStyleIdx="0" presStyleCnt="3" custScaleX="109092" custScaleY="109575"/>
      <dgm:spPr/>
      <dgm:t>
        <a:bodyPr/>
        <a:lstStyle/>
        <a:p>
          <a:endParaRPr lang="sv-SE"/>
        </a:p>
      </dgm:t>
    </dgm:pt>
    <dgm:pt modelId="{3E3EBA00-9EDC-44B3-9F56-D55576E9FBB8}" type="pres">
      <dgm:prSet presAssocID="{6DB96FE3-E84A-43F0-8BD0-00DF73F1A886}" presName="wedge1Tx" presStyleLbl="node1" presStyleIdx="0" presStyleCnt="3">
        <dgm:presLayoutVars>
          <dgm:chMax val="0"/>
          <dgm:chPref val="0"/>
          <dgm:bulletEnabled val="1"/>
        </dgm:presLayoutVars>
      </dgm:prSet>
      <dgm:spPr/>
      <dgm:t>
        <a:bodyPr/>
        <a:lstStyle/>
        <a:p>
          <a:endParaRPr lang="sv-SE"/>
        </a:p>
      </dgm:t>
    </dgm:pt>
    <dgm:pt modelId="{DBD9D255-7EEB-4312-AF8E-36D4C07608C2}" type="pres">
      <dgm:prSet presAssocID="{6DB96FE3-E84A-43F0-8BD0-00DF73F1A886}" presName="wedge2" presStyleLbl="node1" presStyleIdx="1" presStyleCnt="3" custScaleX="109092" custScaleY="109575"/>
      <dgm:spPr/>
      <dgm:t>
        <a:bodyPr/>
        <a:lstStyle/>
        <a:p>
          <a:endParaRPr lang="sv-SE"/>
        </a:p>
      </dgm:t>
    </dgm:pt>
    <dgm:pt modelId="{D41069BF-EB8C-4231-BCC9-8A5CA32894A9}" type="pres">
      <dgm:prSet presAssocID="{6DB96FE3-E84A-43F0-8BD0-00DF73F1A886}" presName="wedge2Tx" presStyleLbl="node1" presStyleIdx="1" presStyleCnt="3">
        <dgm:presLayoutVars>
          <dgm:chMax val="0"/>
          <dgm:chPref val="0"/>
          <dgm:bulletEnabled val="1"/>
        </dgm:presLayoutVars>
      </dgm:prSet>
      <dgm:spPr/>
      <dgm:t>
        <a:bodyPr/>
        <a:lstStyle/>
        <a:p>
          <a:endParaRPr lang="sv-SE"/>
        </a:p>
      </dgm:t>
    </dgm:pt>
    <dgm:pt modelId="{0B72618C-3CCC-4748-A347-1B08A2E579B0}" type="pres">
      <dgm:prSet presAssocID="{6DB96FE3-E84A-43F0-8BD0-00DF73F1A886}" presName="wedge3" presStyleLbl="node1" presStyleIdx="2" presStyleCnt="3" custScaleX="109092" custScaleY="109575" custLinFactNeighborX="-376" custLinFactNeighborY="-752"/>
      <dgm:spPr/>
      <dgm:t>
        <a:bodyPr/>
        <a:lstStyle/>
        <a:p>
          <a:endParaRPr lang="sv-SE"/>
        </a:p>
      </dgm:t>
    </dgm:pt>
    <dgm:pt modelId="{DC0B16A2-4DF1-4255-AB57-FB834CE8FE45}" type="pres">
      <dgm:prSet presAssocID="{6DB96FE3-E84A-43F0-8BD0-00DF73F1A886}" presName="wedge3Tx" presStyleLbl="node1" presStyleIdx="2" presStyleCnt="3">
        <dgm:presLayoutVars>
          <dgm:chMax val="0"/>
          <dgm:chPref val="0"/>
          <dgm:bulletEnabled val="1"/>
        </dgm:presLayoutVars>
      </dgm:prSet>
      <dgm:spPr/>
      <dgm:t>
        <a:bodyPr/>
        <a:lstStyle/>
        <a:p>
          <a:endParaRPr lang="sv-SE"/>
        </a:p>
      </dgm:t>
    </dgm:pt>
  </dgm:ptLst>
  <dgm:cxnLst>
    <dgm:cxn modelId="{A9536975-02CC-45A3-AE0D-4071E3DEE028}" type="presOf" srcId="{7434E1C6-8ED4-444C-AA57-6E5CED226926}" destId="{0B72618C-3CCC-4748-A347-1B08A2E579B0}" srcOrd="0" destOrd="0" presId="urn:microsoft.com/office/officeart/2005/8/layout/chart3"/>
    <dgm:cxn modelId="{1A37270E-F313-436C-87E1-AA402F0E09F8}" srcId="{6DB96FE3-E84A-43F0-8BD0-00DF73F1A886}" destId="{0CB70FEA-BFE7-48E0-BDE5-AC9C943C649A}" srcOrd="1" destOrd="0" parTransId="{668B6287-0AB1-478C-B471-95BEF7278E69}" sibTransId="{A5A9F8E9-CCA0-4634-9245-5B0F8F0DE7E8}"/>
    <dgm:cxn modelId="{EBFE743F-CF1D-4FC6-875E-B88137111487}" srcId="{6DB96FE3-E84A-43F0-8BD0-00DF73F1A886}" destId="{7434E1C6-8ED4-444C-AA57-6E5CED226926}" srcOrd="2" destOrd="0" parTransId="{6359BA8B-7ADE-4297-996D-45318C8128D5}" sibTransId="{35C979E6-A630-4698-8283-F51481F7C38B}"/>
    <dgm:cxn modelId="{573A36F9-E91B-4461-B837-ADF446E929FF}" type="presOf" srcId="{22C1B8FE-E4A2-417E-86D3-A25FC492F171}" destId="{3E3EBA00-9EDC-44B3-9F56-D55576E9FBB8}" srcOrd="1" destOrd="0" presId="urn:microsoft.com/office/officeart/2005/8/layout/chart3"/>
    <dgm:cxn modelId="{3392352D-7B79-401C-9ACA-25AC93383891}" type="presOf" srcId="{22C1B8FE-E4A2-417E-86D3-A25FC492F171}" destId="{0A910A0F-C173-436B-80C0-DB1FCD53722D}" srcOrd="0" destOrd="0" presId="urn:microsoft.com/office/officeart/2005/8/layout/chart3"/>
    <dgm:cxn modelId="{42CE7DE6-C50D-4E9A-B0FA-B8078909490A}" type="presOf" srcId="{6DB96FE3-E84A-43F0-8BD0-00DF73F1A886}" destId="{E501DF5D-3E07-4DFD-98F4-4723E55B6EA5}" srcOrd="0" destOrd="0" presId="urn:microsoft.com/office/officeart/2005/8/layout/chart3"/>
    <dgm:cxn modelId="{C14AE230-B809-45D0-B33D-757875BAFC36}" type="presOf" srcId="{7434E1C6-8ED4-444C-AA57-6E5CED226926}" destId="{DC0B16A2-4DF1-4255-AB57-FB834CE8FE45}" srcOrd="1" destOrd="0" presId="urn:microsoft.com/office/officeart/2005/8/layout/chart3"/>
    <dgm:cxn modelId="{A00A4B86-5494-457E-BFE1-BC19B84904B4}" type="presOf" srcId="{0CB70FEA-BFE7-48E0-BDE5-AC9C943C649A}" destId="{D41069BF-EB8C-4231-BCC9-8A5CA32894A9}" srcOrd="1" destOrd="0" presId="urn:microsoft.com/office/officeart/2005/8/layout/chart3"/>
    <dgm:cxn modelId="{E1BB7941-803F-41AA-9A2C-578ACB9BC391}" type="presOf" srcId="{0CB70FEA-BFE7-48E0-BDE5-AC9C943C649A}" destId="{DBD9D255-7EEB-4312-AF8E-36D4C07608C2}" srcOrd="0" destOrd="0" presId="urn:microsoft.com/office/officeart/2005/8/layout/chart3"/>
    <dgm:cxn modelId="{6F0265AE-EE90-474A-A6E8-4ED56EDF6966}" srcId="{6DB96FE3-E84A-43F0-8BD0-00DF73F1A886}" destId="{22C1B8FE-E4A2-417E-86D3-A25FC492F171}" srcOrd="0" destOrd="0" parTransId="{D706D865-2AEA-445F-AB1E-F680A6212727}" sibTransId="{3046B5BB-B208-423B-9248-10B0AD146796}"/>
    <dgm:cxn modelId="{B0623B08-E862-4C25-962D-F69549C3BE86}" type="presParOf" srcId="{E501DF5D-3E07-4DFD-98F4-4723E55B6EA5}" destId="{0A910A0F-C173-436B-80C0-DB1FCD53722D}" srcOrd="0" destOrd="0" presId="urn:microsoft.com/office/officeart/2005/8/layout/chart3"/>
    <dgm:cxn modelId="{54EA38F8-5619-458A-AA69-8DEC803EBAC8}" type="presParOf" srcId="{E501DF5D-3E07-4DFD-98F4-4723E55B6EA5}" destId="{3E3EBA00-9EDC-44B3-9F56-D55576E9FBB8}" srcOrd="1" destOrd="0" presId="urn:microsoft.com/office/officeart/2005/8/layout/chart3"/>
    <dgm:cxn modelId="{45319F94-9B7C-42DA-933A-C0F35AAD7095}" type="presParOf" srcId="{E501DF5D-3E07-4DFD-98F4-4723E55B6EA5}" destId="{DBD9D255-7EEB-4312-AF8E-36D4C07608C2}" srcOrd="2" destOrd="0" presId="urn:microsoft.com/office/officeart/2005/8/layout/chart3"/>
    <dgm:cxn modelId="{3793A414-586D-47C7-8EEF-808EBE6054B9}" type="presParOf" srcId="{E501DF5D-3E07-4DFD-98F4-4723E55B6EA5}" destId="{D41069BF-EB8C-4231-BCC9-8A5CA32894A9}" srcOrd="3" destOrd="0" presId="urn:microsoft.com/office/officeart/2005/8/layout/chart3"/>
    <dgm:cxn modelId="{8B8E6EF9-68C0-43CE-926B-538BF02137FC}" type="presParOf" srcId="{E501DF5D-3E07-4DFD-98F4-4723E55B6EA5}" destId="{0B72618C-3CCC-4748-A347-1B08A2E579B0}" srcOrd="4" destOrd="0" presId="urn:microsoft.com/office/officeart/2005/8/layout/chart3"/>
    <dgm:cxn modelId="{E7111B18-4498-4DE1-80C8-A27F67805804}" type="presParOf" srcId="{E501DF5D-3E07-4DFD-98F4-4723E55B6EA5}" destId="{DC0B16A2-4DF1-4255-AB57-FB834CE8FE45}"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B96FE3-E84A-43F0-8BD0-00DF73F1A886}" type="doc">
      <dgm:prSet loTypeId="urn:microsoft.com/office/officeart/2005/8/layout/chart3" loCatId="cycle" qsTypeId="urn:microsoft.com/office/officeart/2005/8/quickstyle/simple3" qsCatId="simple" csTypeId="urn:microsoft.com/office/officeart/2005/8/colors/accent1_2" csCatId="accent1" phldr="1"/>
      <dgm:spPr/>
    </dgm:pt>
    <dgm:pt modelId="{22C1B8FE-E4A2-417E-86D3-A25FC492F171}">
      <dgm:prSet phldrT="[Text]" custT="1"/>
      <dgm:spPr/>
      <dgm:t>
        <a:bodyPr/>
        <a:lstStyle/>
        <a:p>
          <a:r>
            <a:rPr lang="sv-SE" sz="2800" dirty="0" smtClean="0"/>
            <a:t>On page SEO</a:t>
          </a:r>
          <a:endParaRPr lang="sv-SE" sz="2800" dirty="0"/>
        </a:p>
      </dgm:t>
    </dgm:pt>
    <dgm:pt modelId="{D706D865-2AEA-445F-AB1E-F680A6212727}" type="parTrans" cxnId="{6F0265AE-EE90-474A-A6E8-4ED56EDF6966}">
      <dgm:prSet/>
      <dgm:spPr/>
      <dgm:t>
        <a:bodyPr/>
        <a:lstStyle/>
        <a:p>
          <a:endParaRPr lang="sv-SE"/>
        </a:p>
      </dgm:t>
    </dgm:pt>
    <dgm:pt modelId="{3046B5BB-B208-423B-9248-10B0AD146796}" type="sibTrans" cxnId="{6F0265AE-EE90-474A-A6E8-4ED56EDF6966}">
      <dgm:prSet/>
      <dgm:spPr/>
      <dgm:t>
        <a:bodyPr/>
        <a:lstStyle/>
        <a:p>
          <a:endParaRPr lang="sv-SE"/>
        </a:p>
      </dgm:t>
    </dgm:pt>
    <dgm:pt modelId="{0CB70FEA-BFE7-48E0-BDE5-AC9C943C649A}">
      <dgm:prSet phldrT="[Text]" custT="1"/>
      <dgm:spPr/>
      <dgm:t>
        <a:bodyPr/>
        <a:lstStyle/>
        <a:p>
          <a:r>
            <a:rPr lang="sv-SE" sz="2800" dirty="0" smtClean="0"/>
            <a:t>Teknisk SEO</a:t>
          </a:r>
          <a:endParaRPr lang="sv-SE" sz="2800" dirty="0"/>
        </a:p>
      </dgm:t>
    </dgm:pt>
    <dgm:pt modelId="{668B6287-0AB1-478C-B471-95BEF7278E69}" type="parTrans" cxnId="{1A37270E-F313-436C-87E1-AA402F0E09F8}">
      <dgm:prSet/>
      <dgm:spPr/>
      <dgm:t>
        <a:bodyPr/>
        <a:lstStyle/>
        <a:p>
          <a:endParaRPr lang="sv-SE"/>
        </a:p>
      </dgm:t>
    </dgm:pt>
    <dgm:pt modelId="{A5A9F8E9-CCA0-4634-9245-5B0F8F0DE7E8}" type="sibTrans" cxnId="{1A37270E-F313-436C-87E1-AA402F0E09F8}">
      <dgm:prSet/>
      <dgm:spPr/>
      <dgm:t>
        <a:bodyPr/>
        <a:lstStyle/>
        <a:p>
          <a:endParaRPr lang="sv-SE"/>
        </a:p>
      </dgm:t>
    </dgm:pt>
    <dgm:pt modelId="{7434E1C6-8ED4-444C-AA57-6E5CED226926}">
      <dgm:prSet phldrT="[Text]" custT="1"/>
      <dgm:spPr/>
      <dgm:t>
        <a:bodyPr/>
        <a:lstStyle/>
        <a:p>
          <a:r>
            <a:rPr lang="sv-SE" sz="2800" dirty="0" smtClean="0"/>
            <a:t>Off page SEO</a:t>
          </a:r>
          <a:endParaRPr lang="sv-SE" sz="2800" dirty="0"/>
        </a:p>
      </dgm:t>
    </dgm:pt>
    <dgm:pt modelId="{6359BA8B-7ADE-4297-996D-45318C8128D5}" type="parTrans" cxnId="{EBFE743F-CF1D-4FC6-875E-B88137111487}">
      <dgm:prSet/>
      <dgm:spPr/>
      <dgm:t>
        <a:bodyPr/>
        <a:lstStyle/>
        <a:p>
          <a:endParaRPr lang="sv-SE"/>
        </a:p>
      </dgm:t>
    </dgm:pt>
    <dgm:pt modelId="{35C979E6-A630-4698-8283-F51481F7C38B}" type="sibTrans" cxnId="{EBFE743F-CF1D-4FC6-875E-B88137111487}">
      <dgm:prSet/>
      <dgm:spPr/>
      <dgm:t>
        <a:bodyPr/>
        <a:lstStyle/>
        <a:p>
          <a:endParaRPr lang="sv-SE"/>
        </a:p>
      </dgm:t>
    </dgm:pt>
    <dgm:pt modelId="{E501DF5D-3E07-4DFD-98F4-4723E55B6EA5}" type="pres">
      <dgm:prSet presAssocID="{6DB96FE3-E84A-43F0-8BD0-00DF73F1A886}" presName="compositeShape" presStyleCnt="0">
        <dgm:presLayoutVars>
          <dgm:chMax val="7"/>
          <dgm:dir/>
          <dgm:resizeHandles val="exact"/>
        </dgm:presLayoutVars>
      </dgm:prSet>
      <dgm:spPr/>
    </dgm:pt>
    <dgm:pt modelId="{0A910A0F-C173-436B-80C0-DB1FCD53722D}" type="pres">
      <dgm:prSet presAssocID="{6DB96FE3-E84A-43F0-8BD0-00DF73F1A886}" presName="wedge1" presStyleLbl="node1" presStyleIdx="0" presStyleCnt="3" custScaleX="109092" custScaleY="109575" custLinFactNeighborX="-4380" custLinFactNeighborY="2190"/>
      <dgm:spPr/>
      <dgm:t>
        <a:bodyPr/>
        <a:lstStyle/>
        <a:p>
          <a:endParaRPr lang="sv-SE"/>
        </a:p>
      </dgm:t>
    </dgm:pt>
    <dgm:pt modelId="{3E3EBA00-9EDC-44B3-9F56-D55576E9FBB8}" type="pres">
      <dgm:prSet presAssocID="{6DB96FE3-E84A-43F0-8BD0-00DF73F1A886}" presName="wedge1Tx" presStyleLbl="node1" presStyleIdx="0" presStyleCnt="3">
        <dgm:presLayoutVars>
          <dgm:chMax val="0"/>
          <dgm:chPref val="0"/>
          <dgm:bulletEnabled val="1"/>
        </dgm:presLayoutVars>
      </dgm:prSet>
      <dgm:spPr/>
      <dgm:t>
        <a:bodyPr/>
        <a:lstStyle/>
        <a:p>
          <a:endParaRPr lang="sv-SE"/>
        </a:p>
      </dgm:t>
    </dgm:pt>
    <dgm:pt modelId="{DBD9D255-7EEB-4312-AF8E-36D4C07608C2}" type="pres">
      <dgm:prSet presAssocID="{6DB96FE3-E84A-43F0-8BD0-00DF73F1A886}" presName="wedge2" presStyleLbl="node1" presStyleIdx="1" presStyleCnt="3" custScaleX="109092" custScaleY="109575"/>
      <dgm:spPr/>
      <dgm:t>
        <a:bodyPr/>
        <a:lstStyle/>
        <a:p>
          <a:endParaRPr lang="sv-SE"/>
        </a:p>
      </dgm:t>
    </dgm:pt>
    <dgm:pt modelId="{D41069BF-EB8C-4231-BCC9-8A5CA32894A9}" type="pres">
      <dgm:prSet presAssocID="{6DB96FE3-E84A-43F0-8BD0-00DF73F1A886}" presName="wedge2Tx" presStyleLbl="node1" presStyleIdx="1" presStyleCnt="3">
        <dgm:presLayoutVars>
          <dgm:chMax val="0"/>
          <dgm:chPref val="0"/>
          <dgm:bulletEnabled val="1"/>
        </dgm:presLayoutVars>
      </dgm:prSet>
      <dgm:spPr/>
      <dgm:t>
        <a:bodyPr/>
        <a:lstStyle/>
        <a:p>
          <a:endParaRPr lang="sv-SE"/>
        </a:p>
      </dgm:t>
    </dgm:pt>
    <dgm:pt modelId="{0B72618C-3CCC-4748-A347-1B08A2E579B0}" type="pres">
      <dgm:prSet presAssocID="{6DB96FE3-E84A-43F0-8BD0-00DF73F1A886}" presName="wedge3" presStyleLbl="node1" presStyleIdx="2" presStyleCnt="3" custScaleX="109092" custScaleY="109575" custLinFactNeighborX="-3880" custLinFactNeighborY="-3380"/>
      <dgm:spPr/>
      <dgm:t>
        <a:bodyPr/>
        <a:lstStyle/>
        <a:p>
          <a:endParaRPr lang="sv-SE"/>
        </a:p>
      </dgm:t>
    </dgm:pt>
    <dgm:pt modelId="{DC0B16A2-4DF1-4255-AB57-FB834CE8FE45}" type="pres">
      <dgm:prSet presAssocID="{6DB96FE3-E84A-43F0-8BD0-00DF73F1A886}" presName="wedge3Tx" presStyleLbl="node1" presStyleIdx="2" presStyleCnt="3">
        <dgm:presLayoutVars>
          <dgm:chMax val="0"/>
          <dgm:chPref val="0"/>
          <dgm:bulletEnabled val="1"/>
        </dgm:presLayoutVars>
      </dgm:prSet>
      <dgm:spPr/>
      <dgm:t>
        <a:bodyPr/>
        <a:lstStyle/>
        <a:p>
          <a:endParaRPr lang="sv-SE"/>
        </a:p>
      </dgm:t>
    </dgm:pt>
  </dgm:ptLst>
  <dgm:cxnLst>
    <dgm:cxn modelId="{534DC8E4-3640-4E91-BFED-56B31360E8B3}" type="presOf" srcId="{6DB96FE3-E84A-43F0-8BD0-00DF73F1A886}" destId="{E501DF5D-3E07-4DFD-98F4-4723E55B6EA5}" srcOrd="0" destOrd="0" presId="urn:microsoft.com/office/officeart/2005/8/layout/chart3"/>
    <dgm:cxn modelId="{1A37270E-F313-436C-87E1-AA402F0E09F8}" srcId="{6DB96FE3-E84A-43F0-8BD0-00DF73F1A886}" destId="{0CB70FEA-BFE7-48E0-BDE5-AC9C943C649A}" srcOrd="1" destOrd="0" parTransId="{668B6287-0AB1-478C-B471-95BEF7278E69}" sibTransId="{A5A9F8E9-CCA0-4634-9245-5B0F8F0DE7E8}"/>
    <dgm:cxn modelId="{6FEF0545-BF8A-4612-9582-B9AE9F698309}" type="presOf" srcId="{0CB70FEA-BFE7-48E0-BDE5-AC9C943C649A}" destId="{D41069BF-EB8C-4231-BCC9-8A5CA32894A9}" srcOrd="1" destOrd="0" presId="urn:microsoft.com/office/officeart/2005/8/layout/chart3"/>
    <dgm:cxn modelId="{CB1B7503-1711-4B91-8FA7-0612B222C592}" type="presOf" srcId="{0CB70FEA-BFE7-48E0-BDE5-AC9C943C649A}" destId="{DBD9D255-7EEB-4312-AF8E-36D4C07608C2}" srcOrd="0" destOrd="0" presId="urn:microsoft.com/office/officeart/2005/8/layout/chart3"/>
    <dgm:cxn modelId="{EBFE743F-CF1D-4FC6-875E-B88137111487}" srcId="{6DB96FE3-E84A-43F0-8BD0-00DF73F1A886}" destId="{7434E1C6-8ED4-444C-AA57-6E5CED226926}" srcOrd="2" destOrd="0" parTransId="{6359BA8B-7ADE-4297-996D-45318C8128D5}" sibTransId="{35C979E6-A630-4698-8283-F51481F7C38B}"/>
    <dgm:cxn modelId="{1C58D2D3-0788-416D-88C7-7DD301D7B593}" type="presOf" srcId="{7434E1C6-8ED4-444C-AA57-6E5CED226926}" destId="{DC0B16A2-4DF1-4255-AB57-FB834CE8FE45}" srcOrd="1" destOrd="0" presId="urn:microsoft.com/office/officeart/2005/8/layout/chart3"/>
    <dgm:cxn modelId="{EB7EDCDC-3D97-4A08-9A7B-FF3536A268D4}" type="presOf" srcId="{7434E1C6-8ED4-444C-AA57-6E5CED226926}" destId="{0B72618C-3CCC-4748-A347-1B08A2E579B0}" srcOrd="0" destOrd="0" presId="urn:microsoft.com/office/officeart/2005/8/layout/chart3"/>
    <dgm:cxn modelId="{6084F175-6445-4159-8BAA-C4C9D5016368}" type="presOf" srcId="{22C1B8FE-E4A2-417E-86D3-A25FC492F171}" destId="{3E3EBA00-9EDC-44B3-9F56-D55576E9FBB8}" srcOrd="1" destOrd="0" presId="urn:microsoft.com/office/officeart/2005/8/layout/chart3"/>
    <dgm:cxn modelId="{530AF591-B725-4F8F-97D0-07B0E1062F9D}" type="presOf" srcId="{22C1B8FE-E4A2-417E-86D3-A25FC492F171}" destId="{0A910A0F-C173-436B-80C0-DB1FCD53722D}" srcOrd="0" destOrd="0" presId="urn:microsoft.com/office/officeart/2005/8/layout/chart3"/>
    <dgm:cxn modelId="{6F0265AE-EE90-474A-A6E8-4ED56EDF6966}" srcId="{6DB96FE3-E84A-43F0-8BD0-00DF73F1A886}" destId="{22C1B8FE-E4A2-417E-86D3-A25FC492F171}" srcOrd="0" destOrd="0" parTransId="{D706D865-2AEA-445F-AB1E-F680A6212727}" sibTransId="{3046B5BB-B208-423B-9248-10B0AD146796}"/>
    <dgm:cxn modelId="{E1BCF159-09C6-4E7E-AB49-E60323C0DF29}" type="presParOf" srcId="{E501DF5D-3E07-4DFD-98F4-4723E55B6EA5}" destId="{0A910A0F-C173-436B-80C0-DB1FCD53722D}" srcOrd="0" destOrd="0" presId="urn:microsoft.com/office/officeart/2005/8/layout/chart3"/>
    <dgm:cxn modelId="{67E0B1C1-262E-4655-8E00-92595BF53851}" type="presParOf" srcId="{E501DF5D-3E07-4DFD-98F4-4723E55B6EA5}" destId="{3E3EBA00-9EDC-44B3-9F56-D55576E9FBB8}" srcOrd="1" destOrd="0" presId="urn:microsoft.com/office/officeart/2005/8/layout/chart3"/>
    <dgm:cxn modelId="{F000DAD2-2B99-4402-8F89-D3947A3D1F74}" type="presParOf" srcId="{E501DF5D-3E07-4DFD-98F4-4723E55B6EA5}" destId="{DBD9D255-7EEB-4312-AF8E-36D4C07608C2}" srcOrd="2" destOrd="0" presId="urn:microsoft.com/office/officeart/2005/8/layout/chart3"/>
    <dgm:cxn modelId="{9D5C9537-087E-4248-8298-457D7C0DD750}" type="presParOf" srcId="{E501DF5D-3E07-4DFD-98F4-4723E55B6EA5}" destId="{D41069BF-EB8C-4231-BCC9-8A5CA32894A9}" srcOrd="3" destOrd="0" presId="urn:microsoft.com/office/officeart/2005/8/layout/chart3"/>
    <dgm:cxn modelId="{D1454982-A0CE-47A7-8161-A7C536364DEE}" type="presParOf" srcId="{E501DF5D-3E07-4DFD-98F4-4723E55B6EA5}" destId="{0B72618C-3CCC-4748-A347-1B08A2E579B0}" srcOrd="4" destOrd="0" presId="urn:microsoft.com/office/officeart/2005/8/layout/chart3"/>
    <dgm:cxn modelId="{E2037064-51C2-42A9-8CC2-B2E70F545B87}" type="presParOf" srcId="{E501DF5D-3E07-4DFD-98F4-4723E55B6EA5}" destId="{DC0B16A2-4DF1-4255-AB57-FB834CE8FE45}"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10A0F-C173-436B-80C0-DB1FCD53722D}">
      <dsp:nvSpPr>
        <dsp:cNvPr id="0" name=""/>
        <dsp:cNvSpPr/>
      </dsp:nvSpPr>
      <dsp:spPr>
        <a:xfrm>
          <a:off x="1705075" y="222333"/>
          <a:ext cx="4647211" cy="4667786"/>
        </a:xfrm>
        <a:prstGeom prst="pie">
          <a:avLst>
            <a:gd name="adj1" fmla="val 16200000"/>
            <a:gd name="adj2" fmla="val 18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sv-SE" sz="2800" kern="1200" dirty="0" smtClean="0"/>
            <a:t>On page SEO</a:t>
          </a:r>
          <a:endParaRPr lang="sv-SE" sz="2800" kern="1200" dirty="0"/>
        </a:p>
      </dsp:txBody>
      <dsp:txXfrm>
        <a:off x="4231719" y="1083651"/>
        <a:ext cx="1576732" cy="1555928"/>
      </dsp:txXfrm>
    </dsp:sp>
    <dsp:sp modelId="{DBD9D255-7EEB-4312-AF8E-36D4C07608C2}">
      <dsp:nvSpPr>
        <dsp:cNvPr id="0" name=""/>
        <dsp:cNvSpPr/>
      </dsp:nvSpPr>
      <dsp:spPr>
        <a:xfrm>
          <a:off x="1681400" y="377103"/>
          <a:ext cx="4647211" cy="4667786"/>
        </a:xfrm>
        <a:prstGeom prst="pie">
          <a:avLst>
            <a:gd name="adj1" fmla="val 1800000"/>
            <a:gd name="adj2" fmla="val 90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sv-SE" sz="2800" kern="1200" dirty="0" smtClean="0"/>
            <a:t>Teknisk SEO</a:t>
          </a:r>
          <a:endParaRPr lang="sv-SE" sz="2800" kern="1200" dirty="0"/>
        </a:p>
      </dsp:txBody>
      <dsp:txXfrm>
        <a:off x="2953851" y="3322254"/>
        <a:ext cx="2102309" cy="1444791"/>
      </dsp:txXfrm>
    </dsp:sp>
    <dsp:sp modelId="{0B72618C-3CCC-4748-A347-1B08A2E579B0}">
      <dsp:nvSpPr>
        <dsp:cNvPr id="0" name=""/>
        <dsp:cNvSpPr/>
      </dsp:nvSpPr>
      <dsp:spPr>
        <a:xfrm>
          <a:off x="1665383" y="233119"/>
          <a:ext cx="4647211" cy="4667786"/>
        </a:xfrm>
        <a:prstGeom prst="pie">
          <a:avLst>
            <a:gd name="adj1" fmla="val 90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sv-SE" sz="2800" kern="1200" dirty="0" smtClean="0"/>
            <a:t>Off page SEO</a:t>
          </a:r>
          <a:endParaRPr lang="sv-SE" sz="2800" kern="1200" dirty="0"/>
        </a:p>
      </dsp:txBody>
      <dsp:txXfrm>
        <a:off x="2163298" y="1150005"/>
        <a:ext cx="1576732" cy="1555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10A0F-C173-436B-80C0-DB1FCD53722D}">
      <dsp:nvSpPr>
        <dsp:cNvPr id="0" name=""/>
        <dsp:cNvSpPr/>
      </dsp:nvSpPr>
      <dsp:spPr>
        <a:xfrm>
          <a:off x="1900988" y="138370"/>
          <a:ext cx="4647211" cy="4667786"/>
        </a:xfrm>
        <a:prstGeom prst="pie">
          <a:avLst>
            <a:gd name="adj1" fmla="val 16200000"/>
            <a:gd name="adj2" fmla="val 18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sv-SE" sz="2800" kern="1200" dirty="0" smtClean="0"/>
            <a:t>On page SEO</a:t>
          </a:r>
          <a:endParaRPr lang="sv-SE" sz="2800" kern="1200" dirty="0"/>
        </a:p>
      </dsp:txBody>
      <dsp:txXfrm>
        <a:off x="4427632" y="999688"/>
        <a:ext cx="1576732" cy="1555928"/>
      </dsp:txXfrm>
    </dsp:sp>
    <dsp:sp modelId="{DBD9D255-7EEB-4312-AF8E-36D4C07608C2}">
      <dsp:nvSpPr>
        <dsp:cNvPr id="0" name=""/>
        <dsp:cNvSpPr/>
      </dsp:nvSpPr>
      <dsp:spPr>
        <a:xfrm>
          <a:off x="1681400" y="265153"/>
          <a:ext cx="4647211" cy="4667786"/>
        </a:xfrm>
        <a:prstGeom prst="pie">
          <a:avLst>
            <a:gd name="adj1" fmla="val 1800000"/>
            <a:gd name="adj2" fmla="val 90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sv-SE" sz="2800" kern="1200" dirty="0" smtClean="0"/>
            <a:t>Teknisk SEO</a:t>
          </a:r>
          <a:endParaRPr lang="sv-SE" sz="2800" kern="1200" dirty="0"/>
        </a:p>
      </dsp:txBody>
      <dsp:txXfrm>
        <a:off x="2953851" y="3210304"/>
        <a:ext cx="2102309" cy="1444791"/>
      </dsp:txXfrm>
    </dsp:sp>
    <dsp:sp modelId="{0B72618C-3CCC-4748-A347-1B08A2E579B0}">
      <dsp:nvSpPr>
        <dsp:cNvPr id="0" name=""/>
        <dsp:cNvSpPr/>
      </dsp:nvSpPr>
      <dsp:spPr>
        <a:xfrm>
          <a:off x="1665383" y="233119"/>
          <a:ext cx="4647211" cy="4667786"/>
        </a:xfrm>
        <a:prstGeom prst="pie">
          <a:avLst>
            <a:gd name="adj1" fmla="val 90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sv-SE" sz="2800" kern="1200" dirty="0" smtClean="0"/>
            <a:t>Off page SEO</a:t>
          </a:r>
          <a:endParaRPr lang="sv-SE" sz="2800" kern="1200" dirty="0"/>
        </a:p>
      </dsp:txBody>
      <dsp:txXfrm>
        <a:off x="2163298" y="1150005"/>
        <a:ext cx="1576732" cy="1555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10A0F-C173-436B-80C0-DB1FCD53722D}">
      <dsp:nvSpPr>
        <dsp:cNvPr id="0" name=""/>
        <dsp:cNvSpPr/>
      </dsp:nvSpPr>
      <dsp:spPr>
        <a:xfrm>
          <a:off x="1714404" y="231662"/>
          <a:ext cx="4647211" cy="4667786"/>
        </a:xfrm>
        <a:prstGeom prst="pie">
          <a:avLst>
            <a:gd name="adj1" fmla="val 16200000"/>
            <a:gd name="adj2" fmla="val 18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sv-SE" sz="2800" kern="1200" dirty="0" smtClean="0"/>
            <a:t>On page SEO</a:t>
          </a:r>
          <a:endParaRPr lang="sv-SE" sz="2800" kern="1200" dirty="0"/>
        </a:p>
      </dsp:txBody>
      <dsp:txXfrm>
        <a:off x="4241049" y="1092980"/>
        <a:ext cx="1576732" cy="1555928"/>
      </dsp:txXfrm>
    </dsp:sp>
    <dsp:sp modelId="{DBD9D255-7EEB-4312-AF8E-36D4C07608C2}">
      <dsp:nvSpPr>
        <dsp:cNvPr id="0" name=""/>
        <dsp:cNvSpPr/>
      </dsp:nvSpPr>
      <dsp:spPr>
        <a:xfrm>
          <a:off x="1681400" y="265153"/>
          <a:ext cx="4647211" cy="4667786"/>
        </a:xfrm>
        <a:prstGeom prst="pie">
          <a:avLst>
            <a:gd name="adj1" fmla="val 1800000"/>
            <a:gd name="adj2" fmla="val 90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sv-SE" sz="2800" kern="1200" dirty="0" smtClean="0"/>
            <a:t>Teknisk SEO</a:t>
          </a:r>
          <a:endParaRPr lang="sv-SE" sz="2800" kern="1200" dirty="0"/>
        </a:p>
      </dsp:txBody>
      <dsp:txXfrm>
        <a:off x="2953851" y="3210304"/>
        <a:ext cx="2102309" cy="1444791"/>
      </dsp:txXfrm>
    </dsp:sp>
    <dsp:sp modelId="{0B72618C-3CCC-4748-A347-1B08A2E579B0}">
      <dsp:nvSpPr>
        <dsp:cNvPr id="0" name=""/>
        <dsp:cNvSpPr/>
      </dsp:nvSpPr>
      <dsp:spPr>
        <a:xfrm>
          <a:off x="1516116" y="121168"/>
          <a:ext cx="4647211" cy="4667786"/>
        </a:xfrm>
        <a:prstGeom prst="pie">
          <a:avLst>
            <a:gd name="adj1" fmla="val 9000000"/>
            <a:gd name="adj2" fmla="val 162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sv-SE" sz="2800" kern="1200" dirty="0" smtClean="0"/>
            <a:t>Off page SEO</a:t>
          </a:r>
          <a:endParaRPr lang="sv-SE" sz="2800" kern="1200" dirty="0"/>
        </a:p>
      </dsp:txBody>
      <dsp:txXfrm>
        <a:off x="2014031" y="1038055"/>
        <a:ext cx="1576732" cy="155592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2E1FF-896A-9246-A275-F93F2C979298}" type="datetimeFigureOut">
              <a:rPr lang="sv-SE" smtClean="0"/>
              <a:t>2016-11-21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79312-60E2-7842-AE54-317F1725CADA}" type="slidenum">
              <a:rPr lang="sv-SE" smtClean="0"/>
              <a:t>‹#›</a:t>
            </a:fld>
            <a:endParaRPr lang="sv-SE"/>
          </a:p>
        </p:txBody>
      </p:sp>
    </p:spTree>
    <p:extLst>
      <p:ext uri="{BB962C8B-B14F-4D97-AF65-F5344CB8AC3E}">
        <p14:creationId xmlns:p14="http://schemas.microsoft.com/office/powerpoint/2010/main" val="38090829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eliablesoft.net/how-often-should-you-publish-new-content/"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onlineincometeacher.com/get-started-today/" TargetMode="External"/><Relationship Id="rId5" Type="http://schemas.openxmlformats.org/officeDocument/2006/relationships/hyperlink" Target="http://onlineincometeacher.com/traffic/how-to-drive-traffic-to-your-blog/" TargetMode="External"/><Relationship Id="rId4" Type="http://schemas.openxmlformats.org/officeDocument/2006/relationships/hyperlink" Target="http://onlineincometeacher.com/tag/seo/"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etupdated.se/seo-verktyg/seo-ordlista/googl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smtClean="0"/>
              <a:t>SLU:s publicerarnätverk</a:t>
            </a:r>
          </a:p>
          <a:p>
            <a:r>
              <a:rPr lang="sv-SE" dirty="0" smtClean="0"/>
              <a:t>Vi är</a:t>
            </a:r>
            <a:r>
              <a:rPr lang="sv-SE" baseline="0" dirty="0" smtClean="0"/>
              <a:t> nu ganska precis 200 personer som jobbar med Episerver. </a:t>
            </a:r>
            <a:r>
              <a:rPr lang="sv-SE" dirty="0" smtClean="0"/>
              <a:t>Använd varandra som stöd! T ex Umeå har tidigare ordnat egna webbträffar</a:t>
            </a:r>
            <a:r>
              <a:rPr lang="sv-SE" baseline="0" dirty="0" smtClean="0"/>
              <a:t> då man kan sitta och jobba tillsammans. Webbredaktionen kan vara med via Skype om man vill. Riktade sidor. </a:t>
            </a:r>
            <a:endParaRPr lang="sv-SE" dirty="0" smtClean="0"/>
          </a:p>
          <a:p>
            <a:endParaRPr lang="sv-SE" dirty="0" smtClean="0"/>
          </a:p>
          <a:p>
            <a:endParaRPr lang="sv-SE" b="1" dirty="0" smtClean="0"/>
          </a:p>
          <a:p>
            <a:r>
              <a:rPr lang="sv-SE" b="1" dirty="0" smtClean="0"/>
              <a:t>Introduktion till verktygen i Vizzit under vårterminen</a:t>
            </a:r>
          </a:p>
          <a:p>
            <a:r>
              <a:rPr lang="sv-SE" dirty="0" smtClean="0"/>
              <a:t>Har du sett att du kan nå Vizzit när</a:t>
            </a:r>
            <a:r>
              <a:rPr lang="sv-SE" baseline="0" dirty="0" smtClean="0"/>
              <a:t> du är inloggad i Episerver, som en gadget antingen under trädstrukturen eller i resursfönstret?</a:t>
            </a:r>
            <a:br>
              <a:rPr lang="sv-SE" baseline="0" dirty="0" smtClean="0"/>
            </a:br>
            <a:r>
              <a:rPr lang="sv-SE" baseline="0" dirty="0" smtClean="0"/>
              <a:t>För ganska precis ett år sen var Ulf Risberg och berättade om Vizzit. Den föreläsningen finns inspelad och du når den under sidorna för webbpublicerare. I vår kommer vi följa upp med en introduktion i Vizzit för alla webbpublicerare. </a:t>
            </a:r>
          </a:p>
          <a:p>
            <a:r>
              <a:rPr lang="sv-SE" dirty="0" smtClean="0"/>
              <a:t>Du</a:t>
            </a:r>
            <a:r>
              <a:rPr lang="sv-SE" baseline="0" dirty="0" smtClean="0"/>
              <a:t> som inte vill och orkar vänta till i vår kan själv lägga till Vizzit som gadget i Episerver. Funkar med </a:t>
            </a:r>
            <a:r>
              <a:rPr lang="sv-SE" baseline="0" dirty="0" err="1" smtClean="0"/>
              <a:t>Chrome</a:t>
            </a:r>
            <a:r>
              <a:rPr lang="sv-SE" baseline="0" dirty="0" smtClean="0"/>
              <a:t> och </a:t>
            </a:r>
            <a:r>
              <a:rPr lang="sv-SE" baseline="0" dirty="0" err="1" smtClean="0"/>
              <a:t>Firefox</a:t>
            </a:r>
            <a:r>
              <a:rPr lang="sv-SE" baseline="0" dirty="0" smtClean="0"/>
              <a:t>, dock inte Internet Explorer</a:t>
            </a:r>
            <a:endParaRPr lang="sv-SE" dirty="0" smtClean="0"/>
          </a:p>
          <a:p>
            <a:endParaRPr lang="sv-SE" dirty="0" smtClean="0"/>
          </a:p>
          <a:p>
            <a:r>
              <a:rPr lang="sv-SE" b="1" dirty="0" smtClean="0"/>
              <a:t>Prioriterad utveckling 2017</a:t>
            </a:r>
            <a:r>
              <a:rPr lang="sv-SE" dirty="0" smtClean="0"/>
              <a:t/>
            </a:r>
            <a:br>
              <a:rPr lang="sv-SE" dirty="0" smtClean="0"/>
            </a:br>
            <a:r>
              <a:rPr lang="sv-SE" dirty="0" smtClean="0"/>
              <a:t>För</a:t>
            </a:r>
            <a:r>
              <a:rPr lang="sv-SE" baseline="0" dirty="0" smtClean="0"/>
              <a:t>ra veckan gjorde vi en första prioritering av vad som ska utvecklas under 2017. Vi har i dagsläget ungefär 40 önskemål på vår lista för nyutveckling. De prioriteringskriterier som gäller har varit uppe för diskussion i webbkommittén, som är vår referensgrupp för SLU:s webbarbete. </a:t>
            </a:r>
            <a:br>
              <a:rPr lang="sv-SE" baseline="0" dirty="0" smtClean="0"/>
            </a:br>
            <a:r>
              <a:rPr lang="sv-SE" baseline="0" dirty="0" smtClean="0"/>
              <a:t>	1. </a:t>
            </a:r>
            <a:r>
              <a:rPr lang="sv-SE" sz="1200" dirty="0" smtClean="0"/>
              <a:t>Lagkrav och tillgänglighetsförbättringar	</a:t>
            </a:r>
            <a:br>
              <a:rPr lang="sv-SE" sz="1200" dirty="0" smtClean="0"/>
            </a:br>
            <a:r>
              <a:rPr lang="sv-SE" sz="1200" dirty="0" smtClean="0"/>
              <a:t>	2. Nytta för många före nytta för få		</a:t>
            </a:r>
            <a:br>
              <a:rPr lang="sv-SE" sz="1200" dirty="0" smtClean="0"/>
            </a:br>
            <a:r>
              <a:rPr lang="sv-SE" sz="1200" dirty="0" smtClean="0"/>
              <a:t>	3. Funktion före design			</a:t>
            </a:r>
          </a:p>
          <a:p>
            <a:endParaRPr lang="sv-SE" sz="1200" dirty="0" smtClean="0"/>
          </a:p>
          <a:p>
            <a:endParaRPr lang="sv-SE" sz="1200" dirty="0" smtClean="0"/>
          </a:p>
          <a:p>
            <a:r>
              <a:rPr lang="sv-SE" dirty="0" smtClean="0"/>
              <a:t/>
            </a:r>
            <a:br>
              <a:rPr lang="sv-SE" dirty="0" smtClean="0"/>
            </a:br>
            <a:endParaRPr lang="sv-SE" dirty="0" smtClean="0"/>
          </a:p>
          <a:p>
            <a:r>
              <a:rPr lang="sv-SE" b="1" dirty="0" err="1" smtClean="0"/>
              <a:t>Ev</a:t>
            </a:r>
            <a:r>
              <a:rPr lang="sv-SE" b="1" dirty="0" smtClean="0"/>
              <a:t> mätningar med WSA</a:t>
            </a:r>
          </a:p>
          <a:p>
            <a:r>
              <a:rPr lang="sv-SE" dirty="0" smtClean="0"/>
              <a:t>När</a:t>
            </a:r>
            <a:r>
              <a:rPr lang="sv-SE" baseline="0" dirty="0" smtClean="0"/>
              <a:t> och om vi får pengar att genomföra en användarenkät ska vi mäta hur nöjda besökarna är med externwebben och Medarbetarwebben, med Web Service Award. Vi har gjort nollmätningar med WSA tidigare, och genom att mäta igen kan vi se om vi har förbättrat oss och på vilka områden. Vi får också en jämförelse med andra lärosäten. Studentwebben har tidigare mätts i </a:t>
            </a:r>
            <a:r>
              <a:rPr lang="sv-SE" baseline="0" dirty="0" err="1" smtClean="0"/>
              <a:t>Netigate</a:t>
            </a:r>
            <a:r>
              <a:rPr lang="sv-SE" baseline="0" dirty="0" smtClean="0"/>
              <a:t> och en nollmätning bör även göras där, med samma eller liknande frågor som förra gången.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2</a:t>
            </a:fld>
            <a:endParaRPr lang="sv-SE"/>
          </a:p>
        </p:txBody>
      </p:sp>
    </p:spTree>
    <p:extLst>
      <p:ext uri="{BB962C8B-B14F-4D97-AF65-F5344CB8AC3E}">
        <p14:creationId xmlns:p14="http://schemas.microsoft.com/office/powerpoint/2010/main" val="1314217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15</a:t>
            </a:fld>
            <a:endParaRPr lang="sv-SE"/>
          </a:p>
        </p:txBody>
      </p:sp>
    </p:spTree>
    <p:extLst>
      <p:ext uri="{BB962C8B-B14F-4D97-AF65-F5344CB8AC3E}">
        <p14:creationId xmlns:p14="http://schemas.microsoft.com/office/powerpoint/2010/main" val="573029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Så</a:t>
            </a:r>
            <a:r>
              <a:rPr lang="sv-SE" baseline="0" dirty="0" smtClean="0"/>
              <a:t> om vi håller oss till </a:t>
            </a:r>
            <a:r>
              <a:rPr lang="sv-SE" baseline="0" dirty="0" err="1" smtClean="0"/>
              <a:t>SEOn</a:t>
            </a:r>
            <a:r>
              <a:rPr lang="sv-SE" baseline="0" dirty="0" smtClean="0"/>
              <a:t>. Enkelt indelat finns det tre typer av sökmotoroptimering. </a:t>
            </a:r>
          </a:p>
          <a:p>
            <a:endParaRPr lang="sv-SE" baseline="0" dirty="0" smtClean="0"/>
          </a:p>
          <a:p>
            <a:r>
              <a:rPr lang="sv-SE" baseline="0" dirty="0" smtClean="0"/>
              <a:t>Jag har behållit de engelska termerna off och on page. Ska ni fördjupa er i vad som är vad så används nästan alltid dessa, även av svenska företag. </a:t>
            </a:r>
          </a:p>
          <a:p>
            <a:endParaRPr lang="sv-SE" baseline="0" dirty="0" smtClean="0"/>
          </a:p>
        </p:txBody>
      </p:sp>
      <p:sp>
        <p:nvSpPr>
          <p:cNvPr id="4" name="Platshållare för bildnummer 3"/>
          <p:cNvSpPr>
            <a:spLocks noGrp="1"/>
          </p:cNvSpPr>
          <p:nvPr>
            <p:ph type="sldNum" sz="quarter" idx="10"/>
          </p:nvPr>
        </p:nvSpPr>
        <p:spPr/>
        <p:txBody>
          <a:bodyPr/>
          <a:lstStyle/>
          <a:p>
            <a:fld id="{52379312-60E2-7842-AE54-317F1725CADA}" type="slidenum">
              <a:rPr lang="sv-SE" smtClean="0"/>
              <a:t>16</a:t>
            </a:fld>
            <a:endParaRPr lang="sv-SE"/>
          </a:p>
        </p:txBody>
      </p:sp>
    </p:spTree>
    <p:extLst>
      <p:ext uri="{BB962C8B-B14F-4D97-AF65-F5344CB8AC3E}">
        <p14:creationId xmlns:p14="http://schemas.microsoft.com/office/powerpoint/2010/main" val="2282254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1" dirty="0" smtClean="0"/>
              <a:t>Robots.txt</a:t>
            </a:r>
            <a:r>
              <a:rPr lang="sv-SE" dirty="0" smtClean="0"/>
              <a:t>, en fil på servern som berättar för sökspindlar vilken info sökmotorn har tillgång till.</a:t>
            </a:r>
          </a:p>
          <a:p>
            <a:pPr marL="171450" lvl="0" indent="-171450">
              <a:spcBef>
                <a:spcPts val="0"/>
              </a:spcBef>
              <a:buClrTx/>
              <a:buFont typeface="Arial" panose="020B0604020202020204" pitchFamily="34" charset="0"/>
              <a:buChar char="•"/>
              <a:defRPr/>
            </a:pPr>
            <a:r>
              <a:rPr lang="sv-SE" b="1" dirty="0" smtClean="0"/>
              <a:t>Googles index</a:t>
            </a:r>
            <a:r>
              <a:rPr lang="sv-SE" dirty="0" smtClean="0"/>
              <a:t>, vilken info som Google har om våra webbplatser. Man testar genom att skriva </a:t>
            </a:r>
            <a:r>
              <a:rPr lang="sv-SE" dirty="0" err="1" smtClean="0"/>
              <a:t>site:www.slu.se</a:t>
            </a:r>
            <a:r>
              <a:rPr lang="sv-SE" dirty="0" smtClean="0"/>
              <a:t> i </a:t>
            </a:r>
            <a:r>
              <a:rPr lang="sv-SE" dirty="0" err="1" smtClean="0"/>
              <a:t>googles</a:t>
            </a:r>
            <a:r>
              <a:rPr lang="sv-SE" dirty="0" smtClean="0"/>
              <a:t> sökruta. </a:t>
            </a:r>
          </a:p>
          <a:p>
            <a:pPr marL="171450" lvl="0" indent="-171450">
              <a:spcBef>
                <a:spcPts val="0"/>
              </a:spcBef>
              <a:buClrTx/>
              <a:buFont typeface="Arial" panose="020B0604020202020204" pitchFamily="34" charset="0"/>
              <a:buChar char="•"/>
              <a:defRPr/>
            </a:pPr>
            <a:r>
              <a:rPr lang="sv-SE" b="1" dirty="0" err="1" smtClean="0"/>
              <a:t>Sitemap</a:t>
            </a:r>
            <a:r>
              <a:rPr lang="sv-SE" dirty="0" smtClean="0"/>
              <a:t>, en </a:t>
            </a:r>
            <a:r>
              <a:rPr lang="sv-SE" dirty="0" err="1" smtClean="0"/>
              <a:t>xml</a:t>
            </a:r>
            <a:r>
              <a:rPr lang="sv-SE" dirty="0" smtClean="0"/>
              <a:t>-fil som är en sorts karta som man skickar in till Google för att indexeringen ska</a:t>
            </a:r>
            <a:r>
              <a:rPr lang="sv-SE" baseline="0" dirty="0" smtClean="0"/>
              <a:t> fungera bättre</a:t>
            </a:r>
            <a:r>
              <a:rPr lang="sv-SE" dirty="0" smtClean="0"/>
              <a:t>. </a:t>
            </a:r>
          </a:p>
          <a:p>
            <a:pPr marL="171450" lvl="0" indent="-171450">
              <a:spcBef>
                <a:spcPts val="0"/>
              </a:spcBef>
              <a:buClrTx/>
              <a:buFont typeface="Arial" panose="020B0604020202020204" pitchFamily="34" charset="0"/>
              <a:buChar char="•"/>
              <a:defRPr/>
            </a:pPr>
            <a:r>
              <a:rPr lang="sv-SE" b="1" dirty="0" smtClean="0"/>
              <a:t>Nedladdningstider </a:t>
            </a:r>
            <a:r>
              <a:rPr lang="sv-SE" b="0" dirty="0" smtClean="0"/>
              <a:t>- Korta </a:t>
            </a:r>
            <a:r>
              <a:rPr lang="sv-SE" b="0" dirty="0" err="1" smtClean="0"/>
              <a:t>laddtider</a:t>
            </a:r>
            <a:r>
              <a:rPr lang="sv-SE" b="0" dirty="0" smtClean="0"/>
              <a:t> </a:t>
            </a:r>
            <a:r>
              <a:rPr lang="sv-SE" dirty="0" smtClean="0"/>
              <a:t>ger Google en hint om hur bra byggd en webbplats är och det har betydelse för hur våra sidor rankas. Kontrolleras med Google Pagespeed.</a:t>
            </a:r>
          </a:p>
          <a:p>
            <a:pPr marL="171450" lvl="0" indent="-171450">
              <a:spcBef>
                <a:spcPts val="0"/>
              </a:spcBef>
              <a:buClrTx/>
              <a:buFont typeface="Arial" panose="020B0604020202020204" pitchFamily="34" charset="0"/>
              <a:buChar char="•"/>
              <a:defRPr/>
            </a:pPr>
            <a:r>
              <a:rPr lang="sv-SE" b="1" dirty="0" smtClean="0"/>
              <a:t>Responsiva/mobilvänliga sidor</a:t>
            </a:r>
            <a:r>
              <a:rPr lang="sv-SE" dirty="0" smtClean="0"/>
              <a:t>, viktig aspekt för rankning i Google sen april 2015.</a:t>
            </a:r>
          </a:p>
          <a:p>
            <a:pPr marL="171450" lvl="0" indent="-171450">
              <a:spcBef>
                <a:spcPts val="0"/>
              </a:spcBef>
              <a:buClrTx/>
              <a:buFont typeface="Arial" panose="020B0604020202020204" pitchFamily="34" charset="0"/>
              <a:buChar char="•"/>
              <a:defRPr/>
            </a:pPr>
            <a:r>
              <a:rPr lang="sv-SE" b="1" dirty="0" smtClean="0"/>
              <a:t>URL-adresser </a:t>
            </a:r>
            <a:r>
              <a:rPr lang="sv-SE" dirty="0" smtClean="0"/>
              <a:t>påverkar också rankingen. T ex hjälper det att placera sökord i URL:en eftersom detta visar Google hur relevant sidan är för ett specifikt ord.</a:t>
            </a:r>
          </a:p>
          <a:p>
            <a:pPr marL="171450" lvl="0" indent="-171450">
              <a:spcBef>
                <a:spcPts val="0"/>
              </a:spcBef>
              <a:buClrTx/>
              <a:buFont typeface="Arial" panose="020B0604020202020204" pitchFamily="34" charset="0"/>
              <a:buChar char="•"/>
              <a:defRPr/>
            </a:pPr>
            <a:r>
              <a:rPr lang="sv-SE" b="1" dirty="0" smtClean="0"/>
              <a:t>SSL-certifikat</a:t>
            </a:r>
            <a:r>
              <a:rPr lang="sv-SE" dirty="0" smtClean="0"/>
              <a:t>, en </a:t>
            </a:r>
            <a:r>
              <a:rPr lang="sv-SE" dirty="0" err="1" smtClean="0"/>
              <a:t>rakningfaktor</a:t>
            </a:r>
            <a:r>
              <a:rPr lang="sv-SE" dirty="0" smtClean="0"/>
              <a:t> hos Google är om en webb använder </a:t>
            </a:r>
            <a:r>
              <a:rPr lang="sv-SE" dirty="0" err="1" smtClean="0"/>
              <a:t>https</a:t>
            </a:r>
            <a:r>
              <a:rPr lang="sv-SE" dirty="0" smtClean="0"/>
              <a:t>. </a:t>
            </a:r>
          </a:p>
          <a:p>
            <a:endParaRPr lang="sv-SE" dirty="0" smtClean="0"/>
          </a:p>
        </p:txBody>
      </p:sp>
      <p:sp>
        <p:nvSpPr>
          <p:cNvPr id="4" name="Platshållare för bildnummer 3"/>
          <p:cNvSpPr>
            <a:spLocks noGrp="1"/>
          </p:cNvSpPr>
          <p:nvPr>
            <p:ph type="sldNum" sz="quarter" idx="10"/>
          </p:nvPr>
        </p:nvSpPr>
        <p:spPr/>
        <p:txBody>
          <a:bodyPr/>
          <a:lstStyle/>
          <a:p>
            <a:fld id="{52379312-60E2-7842-AE54-317F1725CADA}" type="slidenum">
              <a:rPr lang="sv-SE" smtClean="0"/>
              <a:t>17</a:t>
            </a:fld>
            <a:endParaRPr lang="sv-SE"/>
          </a:p>
        </p:txBody>
      </p:sp>
    </p:spTree>
    <p:extLst>
      <p:ext uri="{BB962C8B-B14F-4D97-AF65-F5344CB8AC3E}">
        <p14:creationId xmlns:p14="http://schemas.microsoft.com/office/powerpoint/2010/main" val="390942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Så</a:t>
            </a:r>
            <a:r>
              <a:rPr lang="sv-SE" baseline="0" dirty="0" smtClean="0"/>
              <a:t> om vi håller oss till </a:t>
            </a:r>
            <a:r>
              <a:rPr lang="sv-SE" baseline="0" dirty="0" err="1" smtClean="0"/>
              <a:t>SEOn</a:t>
            </a:r>
            <a:r>
              <a:rPr lang="sv-SE" baseline="0" dirty="0" smtClean="0"/>
              <a:t>.</a:t>
            </a:r>
          </a:p>
          <a:p>
            <a:endParaRPr lang="sv-SE" baseline="0" dirty="0" smtClean="0"/>
          </a:p>
          <a:p>
            <a:r>
              <a:rPr lang="sv-SE" baseline="0" dirty="0" smtClean="0"/>
              <a:t>Enkelt indelat finns det tre typer av sökmotoroptimering. </a:t>
            </a:r>
          </a:p>
          <a:p>
            <a:endParaRPr lang="sv-SE" baseline="0" dirty="0" smtClean="0"/>
          </a:p>
        </p:txBody>
      </p:sp>
      <p:sp>
        <p:nvSpPr>
          <p:cNvPr id="4" name="Platshållare för bildnummer 3"/>
          <p:cNvSpPr>
            <a:spLocks noGrp="1"/>
          </p:cNvSpPr>
          <p:nvPr>
            <p:ph type="sldNum" sz="quarter" idx="10"/>
          </p:nvPr>
        </p:nvSpPr>
        <p:spPr/>
        <p:txBody>
          <a:bodyPr/>
          <a:lstStyle/>
          <a:p>
            <a:fld id="{52379312-60E2-7842-AE54-317F1725CADA}" type="slidenum">
              <a:rPr lang="sv-SE" smtClean="0"/>
              <a:t>18</a:t>
            </a:fld>
            <a:endParaRPr lang="sv-SE"/>
          </a:p>
        </p:txBody>
      </p:sp>
    </p:spTree>
    <p:extLst>
      <p:ext uri="{BB962C8B-B14F-4D97-AF65-F5344CB8AC3E}">
        <p14:creationId xmlns:p14="http://schemas.microsoft.com/office/powerpoint/2010/main" val="2500763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kern="1200" dirty="0" smtClean="0">
                <a:solidFill>
                  <a:schemeClr val="tx1"/>
                </a:solidFill>
                <a:effectLst/>
                <a:latin typeface="+mn-lt"/>
                <a:ea typeface="+mn-ea"/>
                <a:cs typeface="+mn-cs"/>
              </a:rPr>
              <a:t>Bra </a:t>
            </a:r>
            <a:r>
              <a:rPr lang="en-US" sz="1200" b="1" i="0" kern="1200" dirty="0" err="1" smtClean="0">
                <a:solidFill>
                  <a:schemeClr val="tx1"/>
                </a:solidFill>
                <a:effectLst/>
                <a:latin typeface="+mn-lt"/>
                <a:ea typeface="+mn-ea"/>
                <a:cs typeface="+mn-cs"/>
              </a:rPr>
              <a:t>innehåll</a:t>
            </a:r>
            <a:r>
              <a:rPr lang="en-US" sz="1200" b="1" i="0" kern="1200" dirty="0" smtClean="0">
                <a:solidFill>
                  <a:schemeClr val="tx1"/>
                </a:solidFill>
                <a:effectLst/>
                <a:latin typeface="+mn-lt"/>
                <a:ea typeface="+mn-ea"/>
                <a:cs typeface="+mn-cs"/>
              </a:rPr>
              <a:t> – </a:t>
            </a:r>
            <a:r>
              <a:rPr lang="en-US" sz="1200" b="1" i="0" kern="1200" dirty="0" err="1" smtClean="0">
                <a:solidFill>
                  <a:schemeClr val="tx1"/>
                </a:solidFill>
                <a:effectLst/>
                <a:latin typeface="+mn-lt"/>
                <a:ea typeface="+mn-ea"/>
                <a:cs typeface="+mn-cs"/>
              </a:rPr>
              <a:t>vad</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är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det</a:t>
            </a:r>
            <a:r>
              <a:rPr lang="en-US" sz="1200" b="1"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 website with brilliant content can do great with or without SEO, a website with bad content will not survive with or without SEO, a website with good content can become even better with SEO!</a:t>
            </a:r>
          </a:p>
          <a:p>
            <a:r>
              <a:rPr lang="en-US" sz="1200" b="0" i="0" kern="1200" dirty="0" smtClean="0">
                <a:solidFill>
                  <a:schemeClr val="tx1"/>
                </a:solidFill>
                <a:effectLst/>
                <a:latin typeface="+mn-lt"/>
                <a:ea typeface="+mn-ea"/>
                <a:cs typeface="+mn-cs"/>
              </a:rPr>
              <a:t>So, what is considered good content?</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Original Content</a:t>
            </a:r>
            <a:r>
              <a:rPr lang="en-US" sz="1200" b="0" i="0" kern="1200" dirty="0" smtClean="0">
                <a:solidFill>
                  <a:schemeClr val="tx1"/>
                </a:solidFill>
                <a:effectLst/>
                <a:latin typeface="+mn-lt"/>
                <a:ea typeface="+mn-ea"/>
                <a:cs typeface="+mn-cs"/>
              </a:rPr>
              <a:t> (articles, text, images, videos, presentations, infographics, comments etc.) – No copies or re-writes of existing articles</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Content published on your website first</a:t>
            </a:r>
            <a:r>
              <a:rPr lang="en-US" sz="1200" b="0" i="0" kern="1200" dirty="0" smtClean="0">
                <a:solidFill>
                  <a:schemeClr val="tx1"/>
                </a:solidFill>
                <a:effectLst/>
                <a:latin typeface="+mn-lt"/>
                <a:ea typeface="+mn-ea"/>
                <a:cs typeface="+mn-cs"/>
              </a:rPr>
              <a:t> – Even if it’s your own content, if you have already published it on another website then it’s not good for your site.</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Content that includes text as well</a:t>
            </a:r>
            <a:r>
              <a:rPr lang="en-US" sz="1200" b="0" i="0" kern="1200" dirty="0" smtClean="0">
                <a:solidFill>
                  <a:schemeClr val="tx1"/>
                </a:solidFill>
                <a:effectLst/>
                <a:latin typeface="+mn-lt"/>
                <a:ea typeface="+mn-ea"/>
                <a:cs typeface="+mn-cs"/>
              </a:rPr>
              <a:t> – Try to have text to accompany your non-text content. For example if you post videos on your website try to add a text description as well. If you add images try to describe in words what the image is all about.</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Content that is useful</a:t>
            </a:r>
            <a:r>
              <a:rPr lang="en-US" sz="1200" b="0" i="0" kern="1200" dirty="0" smtClean="0">
                <a:solidFill>
                  <a:schemeClr val="tx1"/>
                </a:solidFill>
                <a:effectLst/>
                <a:latin typeface="+mn-lt"/>
                <a:ea typeface="+mn-ea"/>
                <a:cs typeface="+mn-cs"/>
              </a:rPr>
              <a:t> – Don’t publish content for the sake of publishing. Before hitting the publish button make sure that what goes live adds value to your website.</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Content that is well researched</a:t>
            </a:r>
            <a:r>
              <a:rPr lang="en-US" sz="1200" b="0" i="0" kern="1200" dirty="0" smtClean="0">
                <a:solidFill>
                  <a:schemeClr val="tx1"/>
                </a:solidFill>
                <a:effectLst/>
                <a:latin typeface="+mn-lt"/>
                <a:ea typeface="+mn-ea"/>
                <a:cs typeface="+mn-cs"/>
              </a:rPr>
              <a:t> – Users don’t want to read quickly prepared posts and neither does search engines. If you are writing about a certain topic or answering a question make sure that what you write is justified and covers both sites of a story. Long articles are proven to rank better than short articles.</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Posting frequency – </a:t>
            </a:r>
            <a:r>
              <a:rPr lang="en-US" sz="1200" b="0" i="0" kern="1200" dirty="0" smtClean="0">
                <a:solidFill>
                  <a:schemeClr val="tx1"/>
                </a:solidFill>
                <a:effectLst/>
                <a:latin typeface="+mn-lt"/>
                <a:ea typeface="+mn-ea"/>
                <a:cs typeface="+mn-cs"/>
              </a:rPr>
              <a:t>2 things are important when it comes to posting frequency. First is to have fresh content on your website and second to </a:t>
            </a:r>
            <a:r>
              <a:rPr lang="en-US" sz="1200" b="1" i="0" u="none" strike="noStrike" kern="1200" dirty="0" smtClean="0">
                <a:solidFill>
                  <a:schemeClr val="tx1"/>
                </a:solidFill>
                <a:effectLst/>
                <a:latin typeface="+mn-lt"/>
                <a:ea typeface="+mn-ea"/>
                <a:cs typeface="+mn-cs"/>
                <a:hlinkClick r:id="rId3"/>
              </a:rPr>
              <a:t>establish a publishing strategy</a:t>
            </a:r>
            <a:r>
              <a:rPr lang="en-US" sz="1200" b="0" i="0" kern="1200" dirty="0" smtClean="0">
                <a:solidFill>
                  <a:schemeClr val="tx1"/>
                </a:solidFill>
                <a:effectLst/>
                <a:latin typeface="+mn-lt"/>
                <a:ea typeface="+mn-ea"/>
                <a:cs typeface="+mn-cs"/>
              </a:rPr>
              <a:t> and stick to it.</a:t>
            </a: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Bra metadata – </a:t>
            </a:r>
            <a:r>
              <a:rPr lang="en-US" sz="1200" b="1" i="0" kern="1200" dirty="0" err="1" smtClean="0">
                <a:solidFill>
                  <a:schemeClr val="tx1"/>
                </a:solidFill>
                <a:effectLst/>
                <a:latin typeface="+mn-lt"/>
                <a:ea typeface="+mn-ea"/>
                <a:cs typeface="+mn-cs"/>
              </a:rPr>
              <a:t>vad</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är</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det</a:t>
            </a:r>
            <a:r>
              <a:rPr lang="en-US" sz="1200" b="1" i="0" kern="1200" dirty="0" smtClean="0">
                <a:solidFill>
                  <a:schemeClr val="tx1"/>
                </a:solidFill>
                <a:effectLst/>
                <a:latin typeface="+mn-lt"/>
                <a:ea typeface="+mn-ea"/>
                <a:cs typeface="+mn-cs"/>
              </a:rPr>
              <a:t>?</a:t>
            </a:r>
          </a:p>
          <a:p>
            <a:r>
              <a:rPr lang="en-US" sz="1200" b="0" i="0" kern="1200" dirty="0" err="1" smtClean="0">
                <a:solidFill>
                  <a:schemeClr val="tx1"/>
                </a:solidFill>
                <a:effectLst/>
                <a:latin typeface="+mn-lt"/>
                <a:ea typeface="+mn-ea"/>
                <a:cs typeface="+mn-cs"/>
              </a:rPr>
              <a:t>Sidtiteln</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viktigaste</a:t>
            </a:r>
            <a:r>
              <a:rPr lang="en-US" sz="1200" b="0" i="0" kern="1200" baseline="0" dirty="0" smtClean="0">
                <a:solidFill>
                  <a:schemeClr val="tx1"/>
                </a:solidFill>
                <a:effectLst/>
                <a:latin typeface="+mn-lt"/>
                <a:ea typeface="+mn-ea"/>
                <a:cs typeface="+mn-cs"/>
              </a:rPr>
              <a:t> SEO-</a:t>
            </a:r>
            <a:r>
              <a:rPr lang="en-US" sz="1200" b="0" i="0" kern="1200" baseline="0" dirty="0" err="1" smtClean="0">
                <a:solidFill>
                  <a:schemeClr val="tx1"/>
                </a:solidFill>
                <a:effectLst/>
                <a:latin typeface="+mn-lt"/>
                <a:ea typeface="+mn-ea"/>
                <a:cs typeface="+mn-cs"/>
              </a:rPr>
              <a:t>faktorn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som</a:t>
            </a:r>
            <a:r>
              <a:rPr lang="en-US" sz="1200" b="0" i="0" kern="1200" baseline="0" dirty="0" smtClean="0">
                <a:solidFill>
                  <a:schemeClr val="tx1"/>
                </a:solidFill>
                <a:effectLst/>
                <a:latin typeface="+mn-lt"/>
                <a:ea typeface="+mn-ea"/>
                <a:cs typeface="+mn-cs"/>
              </a:rPr>
              <a:t> du </a:t>
            </a:r>
            <a:r>
              <a:rPr lang="en-US" sz="1200" b="0" i="0" kern="1200" baseline="0" dirty="0" err="1" smtClean="0">
                <a:solidFill>
                  <a:schemeClr val="tx1"/>
                </a:solidFill>
                <a:effectLst/>
                <a:latin typeface="+mn-lt"/>
                <a:ea typeface="+mn-ea"/>
                <a:cs typeface="+mn-cs"/>
              </a:rPr>
              <a:t>som</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redaktör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kan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påverka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Ska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innehåll</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nyckelord</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för</a:t>
            </a:r>
            <a:r>
              <a:rPr lang="en-US" sz="1200" b="0" i="0" kern="1200" baseline="0" dirty="0" smtClean="0">
                <a:solidFill>
                  <a:schemeClr val="tx1"/>
                </a:solidFill>
                <a:effectLst/>
                <a:latin typeface="+mn-lt"/>
                <a:ea typeface="+mn-ea"/>
                <a:cs typeface="+mn-cs"/>
              </a:rPr>
              <a:t> din </a:t>
            </a:r>
            <a:r>
              <a:rPr lang="en-US" sz="1200" b="0" i="0" kern="1200" baseline="0" dirty="0" err="1" smtClean="0">
                <a:solidFill>
                  <a:schemeClr val="tx1"/>
                </a:solidFill>
                <a:effectLst/>
                <a:latin typeface="+mn-lt"/>
                <a:ea typeface="+mn-ea"/>
                <a:cs typeface="+mn-cs"/>
              </a:rPr>
              <a:t>sida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och</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vara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unik</a:t>
            </a:r>
            <a:r>
              <a:rPr lang="en-US" sz="1200" b="0" i="0" kern="1200" baseline="0" dirty="0" smtClean="0">
                <a:solidFill>
                  <a:schemeClr val="tx1"/>
                </a:solidFill>
                <a:effectLst/>
                <a:latin typeface="+mn-lt"/>
                <a:ea typeface="+mn-ea"/>
                <a:cs typeface="+mn-cs"/>
              </a:rPr>
              <a:t>.</a:t>
            </a:r>
          </a:p>
          <a:p>
            <a:r>
              <a:rPr lang="en-US" sz="1200" b="0" i="0" kern="1200" baseline="0" dirty="0" err="1" smtClean="0">
                <a:solidFill>
                  <a:schemeClr val="tx1"/>
                </a:solidFill>
                <a:effectLst/>
                <a:latin typeface="+mn-lt"/>
                <a:ea typeface="+mn-ea"/>
                <a:cs typeface="+mn-cs"/>
              </a:rPr>
              <a:t>Nyckelord</a:t>
            </a:r>
            <a:r>
              <a:rPr lang="en-US" sz="1200" b="0" i="0" kern="1200" baseline="0" dirty="0" smtClean="0">
                <a:solidFill>
                  <a:schemeClr val="tx1"/>
                </a:solidFill>
                <a:effectLst/>
                <a:latin typeface="+mn-lt"/>
                <a:ea typeface="+mn-ea"/>
                <a:cs typeface="+mn-cs"/>
              </a:rPr>
              <a:t> – </a:t>
            </a:r>
            <a:r>
              <a:rPr lang="en-US" sz="1200" b="0" i="0" kern="1200" baseline="0" dirty="0" err="1" smtClean="0">
                <a:solidFill>
                  <a:schemeClr val="tx1"/>
                </a:solidFill>
                <a:effectLst/>
                <a:latin typeface="+mn-lt"/>
                <a:ea typeface="+mn-ea"/>
                <a:cs typeface="+mn-cs"/>
              </a:rPr>
              <a:t>relevanta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nyckelord</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för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ditt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innehåll</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vilket</a:t>
            </a:r>
            <a:r>
              <a:rPr lang="en-US" sz="1200" b="0" i="0" kern="1200" baseline="0" dirty="0" smtClean="0">
                <a:solidFill>
                  <a:schemeClr val="tx1"/>
                </a:solidFill>
                <a:effectLst/>
                <a:latin typeface="+mn-lt"/>
                <a:ea typeface="+mn-ea"/>
                <a:cs typeface="+mn-cs"/>
              </a:rPr>
              <a:t> du </a:t>
            </a:r>
            <a:r>
              <a:rPr lang="en-US" sz="1200" b="0" i="0" kern="1200" baseline="0" dirty="0" err="1" smtClean="0">
                <a:solidFill>
                  <a:schemeClr val="tx1"/>
                </a:solidFill>
                <a:effectLst/>
                <a:latin typeface="+mn-lt"/>
                <a:ea typeface="+mn-ea"/>
                <a:cs typeface="+mn-cs"/>
              </a:rPr>
              <a:t>kollar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upp</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genom</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att</a:t>
            </a:r>
            <a:r>
              <a:rPr lang="en-US" sz="1200" b="0" i="0" kern="1200" baseline="0" dirty="0" smtClean="0">
                <a:solidFill>
                  <a:schemeClr val="tx1"/>
                </a:solidFill>
                <a:effectLst/>
                <a:latin typeface="+mn-lt"/>
                <a:ea typeface="+mn-ea"/>
                <a:cs typeface="+mn-cs"/>
              </a:rPr>
              <a:t> t ex </a:t>
            </a:r>
            <a:r>
              <a:rPr lang="en-US" sz="1200" b="0" i="0" kern="1200" baseline="0" dirty="0" err="1" smtClean="0">
                <a:solidFill>
                  <a:schemeClr val="tx1"/>
                </a:solidFill>
                <a:effectLst/>
                <a:latin typeface="+mn-lt"/>
                <a:ea typeface="+mn-ea"/>
                <a:cs typeface="+mn-cs"/>
              </a:rPr>
              <a:t>titta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på</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webbstatistik</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på</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vad</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användare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söker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för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att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hamna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på</a:t>
            </a:r>
            <a:r>
              <a:rPr lang="en-US" sz="1200" b="0" i="0" kern="1200" baseline="0" dirty="0" smtClean="0">
                <a:solidFill>
                  <a:schemeClr val="tx1"/>
                </a:solidFill>
                <a:effectLst/>
                <a:latin typeface="+mn-lt"/>
                <a:ea typeface="+mn-ea"/>
                <a:cs typeface="+mn-cs"/>
              </a:rPr>
              <a:t> din </a:t>
            </a:r>
            <a:r>
              <a:rPr lang="en-US" sz="1200" b="0" i="0" kern="1200" baseline="0" dirty="0" err="1" smtClean="0">
                <a:solidFill>
                  <a:schemeClr val="tx1"/>
                </a:solidFill>
                <a:effectLst/>
                <a:latin typeface="+mn-lt"/>
                <a:ea typeface="+mn-ea"/>
                <a:cs typeface="+mn-cs"/>
              </a:rPr>
              <a:t>sida</a:t>
            </a:r>
            <a:r>
              <a:rPr lang="en-US" sz="1200" b="0" i="0" kern="1200" baseline="0" dirty="0" smtClean="0">
                <a:solidFill>
                  <a:schemeClr val="tx1"/>
                </a:solidFill>
                <a:effectLst/>
                <a:latin typeface="+mn-lt"/>
                <a:ea typeface="+mn-ea"/>
                <a:cs typeface="+mn-cs"/>
              </a:rPr>
              <a:t>)</a:t>
            </a:r>
          </a:p>
          <a:p>
            <a:r>
              <a:rPr lang="en-US" sz="1200" b="0" i="0" kern="1200" baseline="0" dirty="0" smtClean="0">
                <a:solidFill>
                  <a:schemeClr val="tx1"/>
                </a:solidFill>
                <a:effectLst/>
                <a:latin typeface="+mn-lt"/>
                <a:ea typeface="+mn-ea"/>
                <a:cs typeface="+mn-cs"/>
              </a:rPr>
              <a:t>Meta description – den text </a:t>
            </a:r>
            <a:r>
              <a:rPr lang="en-US" sz="1200" b="0" i="0" kern="1200" baseline="0" dirty="0" err="1" smtClean="0">
                <a:solidFill>
                  <a:schemeClr val="tx1"/>
                </a:solidFill>
                <a:effectLst/>
                <a:latin typeface="+mn-lt"/>
                <a:ea typeface="+mn-ea"/>
                <a:cs typeface="+mn-cs"/>
              </a:rPr>
              <a:t>som</a:t>
            </a:r>
            <a:r>
              <a:rPr lang="en-US" sz="1200" b="0" i="0" kern="1200" baseline="0" dirty="0" smtClean="0">
                <a:solidFill>
                  <a:schemeClr val="tx1"/>
                </a:solidFill>
                <a:effectLst/>
                <a:latin typeface="+mn-lt"/>
                <a:ea typeface="+mn-ea"/>
                <a:cs typeface="+mn-cs"/>
              </a:rPr>
              <a:t> visas </a:t>
            </a:r>
            <a:r>
              <a:rPr lang="en-US" sz="1200" b="0" i="0" kern="1200" baseline="0" dirty="0" err="1" smtClean="0">
                <a:solidFill>
                  <a:schemeClr val="tx1"/>
                </a:solidFill>
                <a:effectLst/>
                <a:latin typeface="+mn-lt"/>
                <a:ea typeface="+mn-ea"/>
                <a:cs typeface="+mn-cs"/>
              </a:rPr>
              <a:t>i</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resultatet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i</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sökmotorn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som</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ingresstext</a:t>
            </a:r>
            <a:r>
              <a:rPr lang="en-US" sz="1200" b="0" i="0" kern="1200" baseline="0" dirty="0" smtClean="0">
                <a:solidFill>
                  <a:schemeClr val="tx1"/>
                </a:solidFill>
                <a:effectLst/>
                <a:latin typeface="+mn-lt"/>
                <a:ea typeface="+mn-ea"/>
                <a:cs typeface="+mn-cs"/>
              </a:rPr>
              <a:t> under </a:t>
            </a:r>
            <a:r>
              <a:rPr lang="en-US" sz="1200" b="0" i="0" kern="1200" baseline="0" dirty="0" err="1" smtClean="0">
                <a:solidFill>
                  <a:schemeClr val="tx1"/>
                </a:solidFill>
                <a:effectLst/>
                <a:latin typeface="+mn-lt"/>
                <a:ea typeface="+mn-ea"/>
                <a:cs typeface="+mn-cs"/>
              </a:rPr>
              <a:t>sidtiteln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Fylls</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inget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i</a:t>
            </a:r>
            <a:r>
              <a:rPr lang="en-US" sz="1200" b="0" i="0" kern="1200" baseline="0" dirty="0" smtClean="0">
                <a:solidFill>
                  <a:schemeClr val="tx1"/>
                </a:solidFill>
                <a:effectLst/>
                <a:latin typeface="+mn-lt"/>
                <a:ea typeface="+mn-ea"/>
                <a:cs typeface="+mn-cs"/>
              </a:rPr>
              <a:t> visas </a:t>
            </a:r>
            <a:r>
              <a:rPr lang="en-US" sz="1200" b="0" i="0" kern="1200" baseline="0" dirty="0" err="1" smtClean="0">
                <a:solidFill>
                  <a:schemeClr val="tx1"/>
                </a:solidFill>
                <a:effectLst/>
                <a:latin typeface="+mn-lt"/>
                <a:ea typeface="+mn-ea"/>
                <a:cs typeface="+mn-cs"/>
              </a:rPr>
              <a:t>ingressen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på</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sidan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eller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översta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innehållet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Det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är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viktigt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att</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beskrivningen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också</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innehåller</a:t>
            </a:r>
            <a:r>
              <a:rPr lang="en-US" sz="1200" b="0" i="0" kern="1200" baseline="0" dirty="0" smtClean="0">
                <a:solidFill>
                  <a:schemeClr val="tx1"/>
                </a:solidFill>
                <a:effectLst/>
                <a:latin typeface="+mn-lt"/>
                <a:ea typeface="+mn-ea"/>
                <a:cs typeface="+mn-cs"/>
              </a:rPr>
              <a:t> de </a:t>
            </a:r>
            <a:r>
              <a:rPr lang="en-US" sz="1200" b="0" i="0" kern="1200" baseline="0" dirty="0" err="1" smtClean="0">
                <a:solidFill>
                  <a:schemeClr val="tx1"/>
                </a:solidFill>
                <a:effectLst/>
                <a:latin typeface="+mn-lt"/>
                <a:ea typeface="+mn-ea"/>
                <a:cs typeface="+mn-cs"/>
              </a:rPr>
              <a:t>specifika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nyckelorden</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för</a:t>
            </a:r>
            <a:r>
              <a:rPr lang="en-US" sz="1200" b="0" i="0" kern="1200" baseline="0" dirty="0" smtClean="0">
                <a:solidFill>
                  <a:schemeClr val="tx1"/>
                </a:solidFill>
                <a:effectLst/>
                <a:latin typeface="+mn-lt"/>
                <a:ea typeface="+mn-ea"/>
                <a:cs typeface="+mn-cs"/>
              </a:rPr>
              <a:t> din </a:t>
            </a:r>
            <a:r>
              <a:rPr lang="en-US" sz="1200" b="0" i="0" kern="1200" baseline="0" dirty="0" err="1" smtClean="0">
                <a:solidFill>
                  <a:schemeClr val="tx1"/>
                </a:solidFill>
                <a:effectLst/>
                <a:latin typeface="+mn-lt"/>
                <a:ea typeface="+mn-ea"/>
                <a:cs typeface="+mn-cs"/>
              </a:rPr>
              <a:t>sida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Gärna</a:t>
            </a:r>
            <a:r>
              <a:rPr lang="en-US" sz="1200" b="0" i="0" kern="1200" baseline="0" dirty="0" smtClean="0">
                <a:solidFill>
                  <a:schemeClr val="tx1"/>
                </a:solidFill>
                <a:effectLst/>
                <a:latin typeface="+mn-lt"/>
                <a:ea typeface="+mn-ea"/>
                <a:cs typeface="+mn-cs"/>
              </a:rPr>
              <a:t> med </a:t>
            </a:r>
            <a:r>
              <a:rPr lang="en-US" sz="1200" b="0" i="0" kern="1200" baseline="0" dirty="0" err="1" smtClean="0">
                <a:solidFill>
                  <a:schemeClr val="tx1"/>
                </a:solidFill>
                <a:effectLst/>
                <a:latin typeface="+mn-lt"/>
                <a:ea typeface="+mn-ea"/>
                <a:cs typeface="+mn-cs"/>
              </a:rPr>
              <a:t>synonymer</a:t>
            </a:r>
            <a:r>
              <a:rPr lang="en-US" sz="1200" b="0" i="0" kern="1200" baseline="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4. URL Structure</a:t>
            </a:r>
          </a:p>
          <a:p>
            <a:r>
              <a:rPr lang="en-US" sz="1200" b="0" i="0" kern="1200" dirty="0" smtClean="0">
                <a:solidFill>
                  <a:schemeClr val="tx1"/>
                </a:solidFill>
                <a:effectLst/>
                <a:latin typeface="+mn-lt"/>
                <a:ea typeface="+mn-ea"/>
                <a:cs typeface="+mn-cs"/>
              </a:rPr>
              <a:t>Including </a:t>
            </a:r>
            <a:r>
              <a:rPr lang="en-US" sz="1200" b="1" i="0" kern="1200" dirty="0" smtClean="0">
                <a:solidFill>
                  <a:schemeClr val="tx1"/>
                </a:solidFill>
                <a:effectLst/>
                <a:latin typeface="+mn-lt"/>
                <a:ea typeface="+mn-ea"/>
                <a:cs typeface="+mn-cs"/>
              </a:rPr>
              <a:t>search engine friendly URLs</a:t>
            </a:r>
            <a:r>
              <a:rPr lang="en-US" sz="1200" b="0" i="0" kern="1200" dirty="0" smtClean="0">
                <a:solidFill>
                  <a:schemeClr val="tx1"/>
                </a:solidFill>
                <a:effectLst/>
                <a:latin typeface="+mn-lt"/>
                <a:ea typeface="+mn-ea"/>
                <a:cs typeface="+mn-cs"/>
              </a:rPr>
              <a:t> for each of your pages is highly recommended, as these bring better crawling. Shorter URLs seem to perform better in </a:t>
            </a:r>
            <a:r>
              <a:rPr lang="en-US" sz="1200" b="1" i="0" kern="1200" dirty="0" smtClean="0">
                <a:solidFill>
                  <a:schemeClr val="tx1"/>
                </a:solidFill>
                <a:effectLst/>
                <a:latin typeface="+mn-lt"/>
                <a:ea typeface="+mn-ea"/>
                <a:cs typeface="+mn-cs"/>
              </a:rPr>
              <a:t>search engine results</a:t>
            </a:r>
            <a:r>
              <a:rPr lang="en-US" sz="1200" b="0" i="0" kern="1200" dirty="0" smtClean="0">
                <a:solidFill>
                  <a:schemeClr val="tx1"/>
                </a:solidFill>
                <a:effectLst/>
                <a:latin typeface="+mn-lt"/>
                <a:ea typeface="+mn-ea"/>
                <a:cs typeface="+mn-cs"/>
              </a:rPr>
              <a:t>, however that is not the only factor.</a:t>
            </a:r>
          </a:p>
          <a:p>
            <a:r>
              <a:rPr lang="en-US" sz="1200" b="0" i="0" kern="1200" dirty="0" smtClean="0">
                <a:solidFill>
                  <a:schemeClr val="tx1"/>
                </a:solidFill>
                <a:effectLst/>
                <a:latin typeface="+mn-lt"/>
                <a:ea typeface="+mn-ea"/>
                <a:cs typeface="+mn-cs"/>
              </a:rPr>
              <a:t>URLs that include targeted keywords, also perform better. The location of these keywords can also be a major influence. For example site.com/keyword would perform better than site.com/365/738/subfolder/keyword etc.</a:t>
            </a:r>
          </a:p>
          <a:p>
            <a:r>
              <a:rPr lang="en-US" sz="1200" b="0" i="0" kern="1200" dirty="0" smtClean="0">
                <a:solidFill>
                  <a:schemeClr val="tx1"/>
                </a:solidFill>
                <a:effectLst/>
                <a:latin typeface="+mn-lt"/>
                <a:ea typeface="+mn-ea"/>
                <a:cs typeface="+mn-cs"/>
              </a:rPr>
              <a:t>As you can see for this page, the URL is http://onlineincometeacher.com/traffic/on-page-seo-techniques/ I have included the keywords that are relevant for this post.</a:t>
            </a:r>
          </a:p>
          <a:p>
            <a:r>
              <a:rPr lang="en-US" sz="1200" b="1" i="0" kern="1200" dirty="0" smtClean="0">
                <a:solidFill>
                  <a:schemeClr val="tx1"/>
                </a:solidFill>
                <a:effectLst/>
                <a:latin typeface="+mn-lt"/>
                <a:ea typeface="+mn-ea"/>
                <a:cs typeface="+mn-cs"/>
              </a:rPr>
              <a:t>5. Body Tags (H1, H2, H3, H4, etc.)</a:t>
            </a:r>
          </a:p>
          <a:p>
            <a:r>
              <a:rPr lang="en-US" sz="1200" b="0" i="0" kern="1200" dirty="0" smtClean="0">
                <a:solidFill>
                  <a:schemeClr val="tx1"/>
                </a:solidFill>
                <a:effectLst/>
                <a:latin typeface="+mn-lt"/>
                <a:ea typeface="+mn-ea"/>
                <a:cs typeface="+mn-cs"/>
              </a:rPr>
              <a:t>When writing your articles, you should break up your content into smaller sections &amp; paragraphs to make it easier for people to read. These sections can be given heading, which is where </a:t>
            </a:r>
            <a:r>
              <a:rPr lang="en-US" sz="1200" b="1" i="0" kern="1200" dirty="0" smtClean="0">
                <a:solidFill>
                  <a:schemeClr val="tx1"/>
                </a:solidFill>
                <a:effectLst/>
                <a:latin typeface="+mn-lt"/>
                <a:ea typeface="+mn-ea"/>
                <a:cs typeface="+mn-cs"/>
              </a:rPr>
              <a:t>H1</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 H2</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 H3</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 H4</a:t>
            </a:r>
            <a:r>
              <a:rPr lang="en-US" sz="1200" b="0" i="0" kern="1200" dirty="0" smtClean="0">
                <a:solidFill>
                  <a:schemeClr val="tx1"/>
                </a:solidFill>
                <a:effectLst/>
                <a:latin typeface="+mn-lt"/>
                <a:ea typeface="+mn-ea"/>
                <a:cs typeface="+mn-cs"/>
              </a:rPr>
              <a:t>, etc.</a:t>
            </a:r>
            <a:r>
              <a:rPr lang="en-US" sz="1200" b="1" i="0" kern="1200" dirty="0" smtClean="0">
                <a:solidFill>
                  <a:schemeClr val="tx1"/>
                </a:solidFill>
                <a:effectLst/>
                <a:latin typeface="+mn-lt"/>
                <a:ea typeface="+mn-ea"/>
                <a:cs typeface="+mn-cs"/>
              </a:rPr>
              <a:t> tags</a:t>
            </a:r>
            <a:r>
              <a:rPr lang="en-US" sz="1200" b="0" i="0" kern="1200" dirty="0" smtClean="0">
                <a:solidFill>
                  <a:schemeClr val="tx1"/>
                </a:solidFill>
                <a:effectLst/>
                <a:latin typeface="+mn-lt"/>
                <a:ea typeface="+mn-ea"/>
                <a:cs typeface="+mn-cs"/>
              </a:rPr>
              <a:t> are used.</a:t>
            </a:r>
          </a:p>
          <a:p>
            <a:r>
              <a:rPr lang="en-US" sz="1200" b="0" i="0" kern="1200" dirty="0" smtClean="0">
                <a:solidFill>
                  <a:schemeClr val="tx1"/>
                </a:solidFill>
                <a:effectLst/>
                <a:latin typeface="+mn-lt"/>
                <a:ea typeface="+mn-ea"/>
                <a:cs typeface="+mn-cs"/>
              </a:rPr>
              <a:t>Generally H1 tags are reserved for your main page title, with subsequent headings (just like the ones I have used throughout this post) being issued H2, H3, etc. Search engines use these to determine what is important within your content. This is why </a:t>
            </a:r>
            <a:r>
              <a:rPr lang="en-US" sz="1200" b="1" i="0" kern="1200" dirty="0" smtClean="0">
                <a:solidFill>
                  <a:schemeClr val="tx1"/>
                </a:solidFill>
                <a:effectLst/>
                <a:latin typeface="+mn-lt"/>
                <a:ea typeface="+mn-ea"/>
                <a:cs typeface="+mn-cs"/>
              </a:rPr>
              <a:t>keyword rich </a:t>
            </a:r>
            <a:r>
              <a:rPr lang="en-US" sz="1200" b="1" i="0" kern="1200" dirty="0" err="1" smtClean="0">
                <a:solidFill>
                  <a:schemeClr val="tx1"/>
                </a:solidFill>
                <a:effectLst/>
                <a:latin typeface="+mn-lt"/>
                <a:ea typeface="+mn-ea"/>
                <a:cs typeface="+mn-cs"/>
              </a:rPr>
              <a:t>headines</a:t>
            </a:r>
            <a:r>
              <a:rPr lang="en-US" sz="1200" b="0" i="0" kern="1200" dirty="0" smtClean="0">
                <a:solidFill>
                  <a:schemeClr val="tx1"/>
                </a:solidFill>
                <a:effectLst/>
                <a:latin typeface="+mn-lt"/>
                <a:ea typeface="+mn-ea"/>
                <a:cs typeface="+mn-cs"/>
              </a:rPr>
              <a:t> are more useful than generic ones. Make sure you write keyword rich headings in the order of priority in H1, H2 and H3 title tags. They are used by many crawlers to differentiate important content.</a:t>
            </a:r>
          </a:p>
          <a:p>
            <a:r>
              <a:rPr lang="en-US" sz="1200" b="1" i="0" kern="1200" dirty="0" smtClean="0">
                <a:solidFill>
                  <a:schemeClr val="tx1"/>
                </a:solidFill>
                <a:effectLst/>
                <a:latin typeface="+mn-lt"/>
                <a:ea typeface="+mn-ea"/>
                <a:cs typeface="+mn-cs"/>
              </a:rPr>
              <a:t>6. Keyword Density</a:t>
            </a:r>
          </a:p>
          <a:p>
            <a:r>
              <a:rPr lang="en-US" sz="1200" b="0" i="0" kern="1200" dirty="0" smtClean="0">
                <a:solidFill>
                  <a:schemeClr val="tx1"/>
                </a:solidFill>
                <a:effectLst/>
                <a:latin typeface="+mn-lt"/>
                <a:ea typeface="+mn-ea"/>
                <a:cs typeface="+mn-cs"/>
              </a:rPr>
              <a:t>Including relevant keywords throughout your content is very important, as it helps search engines work out what your content is about. However, try not to excessively repeat and overuse keywords just for search engine robots. This can lead to your site being banned from search engines.</a:t>
            </a:r>
          </a:p>
          <a:p>
            <a:r>
              <a:rPr lang="en-US" sz="1200" b="0" i="0" kern="1200" dirty="0" smtClean="0">
                <a:solidFill>
                  <a:schemeClr val="tx1"/>
                </a:solidFill>
                <a:effectLst/>
                <a:latin typeface="+mn-lt"/>
                <a:ea typeface="+mn-ea"/>
                <a:cs typeface="+mn-cs"/>
              </a:rPr>
              <a:t>To avoid this, try to keep your keyword density to roughly 2-5%. If you find this hard, get out a thesaurus and broaden your writing vocabulary. This way, you are still writing about the same thing, without risk of being banned.</a:t>
            </a:r>
          </a:p>
          <a:p>
            <a:r>
              <a:rPr lang="en-US" sz="1200" b="1" i="0" kern="1200" dirty="0" smtClean="0">
                <a:solidFill>
                  <a:schemeClr val="tx1"/>
                </a:solidFill>
                <a:effectLst/>
                <a:latin typeface="+mn-lt"/>
                <a:ea typeface="+mn-ea"/>
                <a:cs typeface="+mn-cs"/>
              </a:rPr>
              <a:t>7. Image SEO</a:t>
            </a:r>
          </a:p>
          <a:p>
            <a:r>
              <a:rPr lang="en-US" sz="1200" b="0" i="0" kern="1200" dirty="0" smtClean="0">
                <a:solidFill>
                  <a:schemeClr val="tx1"/>
                </a:solidFill>
                <a:effectLst/>
                <a:latin typeface="+mn-lt"/>
                <a:ea typeface="+mn-ea"/>
                <a:cs typeface="+mn-cs"/>
              </a:rPr>
              <a:t>Using images within your content is a great way to make your site more visually appealing and break up boring chunks of text. You can </a:t>
            </a:r>
            <a:r>
              <a:rPr lang="en-US" sz="1200" b="0" i="0" kern="1200" dirty="0" err="1" smtClean="0">
                <a:solidFill>
                  <a:schemeClr val="tx1"/>
                </a:solidFill>
                <a:effectLst/>
                <a:latin typeface="+mn-lt"/>
                <a:ea typeface="+mn-ea"/>
                <a:cs typeface="+mn-cs"/>
              </a:rPr>
              <a:t>utilise</a:t>
            </a:r>
            <a:r>
              <a:rPr lang="en-US" sz="1200" b="0" i="0" kern="1200" dirty="0" smtClean="0">
                <a:solidFill>
                  <a:schemeClr val="tx1"/>
                </a:solidFill>
                <a:effectLst/>
                <a:latin typeface="+mn-lt"/>
                <a:ea typeface="+mn-ea"/>
                <a:cs typeface="+mn-cs"/>
              </a:rPr>
              <a:t> these images to help </a:t>
            </a:r>
            <a:r>
              <a:rPr lang="en-US" sz="1200" b="1" i="0" kern="1200" dirty="0" smtClean="0">
                <a:solidFill>
                  <a:schemeClr val="tx1"/>
                </a:solidFill>
                <a:effectLst/>
                <a:latin typeface="+mn-lt"/>
                <a:ea typeface="+mn-ea"/>
                <a:cs typeface="+mn-cs"/>
              </a:rPr>
              <a:t>improve your site SEO</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All your uploaded images have titles, so treat them just the same as your page titles. Including relevant keywords can help people find your site when searching on Google Images.</a:t>
            </a:r>
          </a:p>
          <a:p>
            <a:r>
              <a:rPr lang="en-US" sz="1200" b="0" i="0" kern="1200" dirty="0" smtClean="0">
                <a:solidFill>
                  <a:schemeClr val="tx1"/>
                </a:solidFill>
                <a:effectLst/>
                <a:latin typeface="+mn-lt"/>
                <a:ea typeface="+mn-ea"/>
                <a:cs typeface="+mn-cs"/>
              </a:rPr>
              <a:t>You can also include </a:t>
            </a:r>
            <a:r>
              <a:rPr lang="en-US" sz="1200" b="1" i="0" kern="1200" dirty="0" smtClean="0">
                <a:solidFill>
                  <a:schemeClr val="tx1"/>
                </a:solidFill>
                <a:effectLst/>
                <a:latin typeface="+mn-lt"/>
                <a:ea typeface="+mn-ea"/>
                <a:cs typeface="+mn-cs"/>
              </a:rPr>
              <a:t>Alt Text</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Descriptions</a:t>
            </a:r>
            <a:r>
              <a:rPr lang="en-US" sz="1200" b="0" i="0" kern="1200" dirty="0" smtClean="0">
                <a:solidFill>
                  <a:schemeClr val="tx1"/>
                </a:solidFill>
                <a:effectLst/>
                <a:latin typeface="+mn-lt"/>
                <a:ea typeface="+mn-ea"/>
                <a:cs typeface="+mn-cs"/>
              </a:rPr>
              <a:t> for your images, making them even more useful with </a:t>
            </a:r>
            <a:r>
              <a:rPr lang="en-US" sz="1200" b="1" i="0" kern="1200" dirty="0" smtClean="0">
                <a:solidFill>
                  <a:schemeClr val="tx1"/>
                </a:solidFill>
                <a:effectLst/>
                <a:latin typeface="+mn-lt"/>
                <a:ea typeface="+mn-ea"/>
                <a:cs typeface="+mn-cs"/>
              </a:rPr>
              <a:t>SEO</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8. Internal Linking</a:t>
            </a:r>
          </a:p>
          <a:p>
            <a:r>
              <a:rPr lang="en-US" sz="1200" b="0" i="0" kern="1200" dirty="0" smtClean="0">
                <a:solidFill>
                  <a:schemeClr val="tx1"/>
                </a:solidFill>
                <a:effectLst/>
                <a:latin typeface="+mn-lt"/>
                <a:ea typeface="+mn-ea"/>
                <a:cs typeface="+mn-cs"/>
              </a:rPr>
              <a:t>People often think that the only links that count are those from other websites. While these links are important, these are not the only important links!</a:t>
            </a:r>
          </a:p>
          <a:p>
            <a:r>
              <a:rPr lang="en-US" sz="1200" b="0" i="0" kern="1200" dirty="0" smtClean="0">
                <a:solidFill>
                  <a:schemeClr val="tx1"/>
                </a:solidFill>
                <a:effectLst/>
                <a:latin typeface="+mn-lt"/>
                <a:ea typeface="+mn-ea"/>
                <a:cs typeface="+mn-cs"/>
              </a:rPr>
              <a:t>Placing links to your other website pages, is a great way of improving your site and used properly,</a:t>
            </a:r>
            <a:r>
              <a:rPr lang="en-US" sz="1200" b="1" i="0" kern="1200" dirty="0" smtClean="0">
                <a:solidFill>
                  <a:schemeClr val="tx1"/>
                </a:solidFill>
                <a:effectLst/>
                <a:latin typeface="+mn-lt"/>
                <a:ea typeface="+mn-ea"/>
                <a:cs typeface="+mn-cs"/>
              </a:rPr>
              <a:t> internal links</a:t>
            </a:r>
            <a:r>
              <a:rPr lang="en-US" sz="1200" b="0" i="0" kern="1200" dirty="0" smtClean="0">
                <a:solidFill>
                  <a:schemeClr val="tx1"/>
                </a:solidFill>
                <a:effectLst/>
                <a:latin typeface="+mn-lt"/>
                <a:ea typeface="+mn-ea"/>
                <a:cs typeface="+mn-cs"/>
              </a:rPr>
              <a:t> can be a useful weapon in your </a:t>
            </a:r>
            <a:r>
              <a:rPr lang="en-US" sz="1200" b="0" i="0" kern="1200" dirty="0" smtClean="0">
                <a:solidFill>
                  <a:schemeClr val="tx1"/>
                </a:solidFill>
                <a:effectLst/>
                <a:latin typeface="+mn-lt"/>
                <a:ea typeface="+mn-ea"/>
                <a:cs typeface="+mn-cs"/>
                <a:hlinkClick r:id="rId4" tooltip="SEO"/>
              </a:rPr>
              <a:t>SEO</a:t>
            </a:r>
            <a:r>
              <a:rPr lang="en-US" sz="1200" b="0" i="0" kern="1200" dirty="0" smtClean="0">
                <a:solidFill>
                  <a:schemeClr val="tx1"/>
                </a:solidFill>
                <a:effectLst/>
                <a:latin typeface="+mn-lt"/>
                <a:ea typeface="+mn-ea"/>
                <a:cs typeface="+mn-cs"/>
              </a:rPr>
              <a:t> arsenal. Not only does it make it much easier for your visitors to navigate around your site and find all of your content, but it also ensures that your site gets properly crawled allowing the search engines to find all of your pages. It also helps to build the relevancy of a page to relevant keywords and phrases, whilst also helping to increase the </a:t>
            </a:r>
            <a:r>
              <a:rPr lang="en-US" sz="1200" b="1" i="0" kern="1200" dirty="0" smtClean="0">
                <a:solidFill>
                  <a:schemeClr val="tx1"/>
                </a:solidFill>
                <a:effectLst/>
                <a:latin typeface="+mn-lt"/>
                <a:ea typeface="+mn-ea"/>
                <a:cs typeface="+mn-cs"/>
              </a:rPr>
              <a:t>Google PageRank</a:t>
            </a:r>
            <a:r>
              <a:rPr lang="en-US" sz="1200" b="0" i="0" kern="1200" dirty="0" smtClean="0">
                <a:solidFill>
                  <a:schemeClr val="tx1"/>
                </a:solidFill>
                <a:effectLst/>
                <a:latin typeface="+mn-lt"/>
                <a:ea typeface="+mn-ea"/>
                <a:cs typeface="+mn-cs"/>
              </a:rPr>
              <a:t> of your pages.</a:t>
            </a:r>
          </a:p>
          <a:p>
            <a:r>
              <a:rPr lang="en-US" sz="1200" b="0" i="0" kern="1200" dirty="0" smtClean="0">
                <a:solidFill>
                  <a:schemeClr val="tx1"/>
                </a:solidFill>
                <a:effectLst/>
                <a:latin typeface="+mn-lt"/>
                <a:ea typeface="+mn-ea"/>
                <a:cs typeface="+mn-cs"/>
              </a:rPr>
              <a:t>There are a number of different methods that you can use to improve your </a:t>
            </a:r>
            <a:r>
              <a:rPr lang="en-US" sz="1200" b="1" i="0" kern="1200" dirty="0" smtClean="0">
                <a:solidFill>
                  <a:schemeClr val="tx1"/>
                </a:solidFill>
                <a:effectLst/>
                <a:latin typeface="+mn-lt"/>
                <a:ea typeface="+mn-ea"/>
                <a:cs typeface="+mn-cs"/>
              </a:rPr>
              <a:t>internal linking structure</a:t>
            </a:r>
            <a:r>
              <a:rPr lang="en-US" sz="1200" b="0" i="0" kern="1200" dirty="0" smtClean="0">
                <a:solidFill>
                  <a:schemeClr val="tx1"/>
                </a:solidFill>
                <a:effectLst/>
                <a:latin typeface="+mn-lt"/>
                <a:ea typeface="+mn-ea"/>
                <a:cs typeface="+mn-cs"/>
              </a:rPr>
              <a:t>. The main being; </a:t>
            </a:r>
            <a:r>
              <a:rPr lang="en-US" sz="1200" b="1" i="0" kern="1200" dirty="0" smtClean="0">
                <a:solidFill>
                  <a:schemeClr val="tx1"/>
                </a:solidFill>
                <a:effectLst/>
                <a:latin typeface="+mn-lt"/>
                <a:ea typeface="+mn-ea"/>
                <a:cs typeface="+mn-cs"/>
              </a:rPr>
              <a:t>content links</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permanent navigation links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For bloggers, content links are very useful when used properly. These are links that are placed within your article posts, which redirect people to other relevant pages on your site. For example, this post is focused on increasing traffic to your site, so readers may also find a post on ‘</a:t>
            </a:r>
            <a:r>
              <a:rPr lang="en-US" sz="1200" b="0" i="0" kern="1200" dirty="0" smtClean="0">
                <a:solidFill>
                  <a:schemeClr val="tx1"/>
                </a:solidFill>
                <a:effectLst/>
                <a:latin typeface="+mn-lt"/>
                <a:ea typeface="+mn-ea"/>
                <a:cs typeface="+mn-cs"/>
                <a:hlinkClick r:id="rId5" tooltip="How To Drive Traffic To Your Blog"/>
              </a:rPr>
              <a:t>How To Drive Traffic To Your Blog</a:t>
            </a:r>
            <a:r>
              <a:rPr lang="en-US" sz="1200" b="0" i="0" kern="1200" dirty="0" smtClean="0">
                <a:solidFill>
                  <a:schemeClr val="tx1"/>
                </a:solidFill>
                <a:effectLst/>
                <a:latin typeface="+mn-lt"/>
                <a:ea typeface="+mn-ea"/>
                <a:cs typeface="+mn-cs"/>
              </a:rPr>
              <a:t>‘ useful. Perhaps other people are </a:t>
            </a:r>
            <a:r>
              <a:rPr lang="en-US" sz="1200" b="0" i="0" kern="1200" dirty="0" smtClean="0">
                <a:solidFill>
                  <a:schemeClr val="tx1"/>
                </a:solidFill>
                <a:effectLst/>
                <a:latin typeface="+mn-lt"/>
                <a:ea typeface="+mn-ea"/>
                <a:cs typeface="+mn-cs"/>
                <a:hlinkClick r:id="rId6" tooltip="Build Your Blog Today!"/>
              </a:rPr>
              <a:t>just starting out blogging</a:t>
            </a:r>
            <a:r>
              <a:rPr lang="en-US" sz="1200" b="0" i="0" kern="1200" dirty="0" smtClean="0">
                <a:solidFill>
                  <a:schemeClr val="tx1"/>
                </a:solidFill>
                <a:effectLst/>
                <a:latin typeface="+mn-lt"/>
                <a:ea typeface="+mn-ea"/>
                <a:cs typeface="+mn-cs"/>
              </a:rPr>
              <a:t> and want to learn more.</a:t>
            </a:r>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19</a:t>
            </a:fld>
            <a:endParaRPr lang="sv-SE"/>
          </a:p>
        </p:txBody>
      </p:sp>
    </p:spTree>
    <p:extLst>
      <p:ext uri="{BB962C8B-B14F-4D97-AF65-F5344CB8AC3E}">
        <p14:creationId xmlns:p14="http://schemas.microsoft.com/office/powerpoint/2010/main" val="1087139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Titel – det viktigaste elementet</a:t>
            </a:r>
          </a:p>
          <a:p>
            <a:r>
              <a:rPr lang="sv-SE" sz="1200" b="0" i="0" kern="1200" dirty="0" smtClean="0">
                <a:solidFill>
                  <a:schemeClr val="tx1"/>
                </a:solidFill>
                <a:effectLst/>
                <a:latin typeface="+mn-lt"/>
                <a:ea typeface="+mn-ea"/>
                <a:cs typeface="+mn-cs"/>
              </a:rPr>
              <a:t>En sidas titel är det enskilt viktigaste elementet och ofta helt avgörande om din sida syns i sökresultatet eller inte. En sidtitel är inte synlig för besökaren på själva sajten, utan syns vanligtvis högst uppe i webbläsarramens fönster. Det är också sidans titel som vanligtvis är synlig som en länk i sökresultatet.</a:t>
            </a:r>
          </a:p>
          <a:p>
            <a:r>
              <a:rPr lang="sv-SE" sz="1200" b="0" i="0" kern="1200" dirty="0" smtClean="0">
                <a:solidFill>
                  <a:schemeClr val="tx1"/>
                </a:solidFill>
                <a:effectLst/>
                <a:latin typeface="+mn-lt"/>
                <a:ea typeface="+mn-ea"/>
                <a:cs typeface="+mn-cs"/>
              </a:rPr>
              <a:t>Följ dessa riktlinjer för att skriva en bra titel:</a:t>
            </a:r>
          </a:p>
          <a:p>
            <a:pPr lvl="1"/>
            <a:r>
              <a:rPr lang="sv-SE" sz="1200" b="1" i="0" kern="1200" dirty="0" smtClean="0">
                <a:solidFill>
                  <a:schemeClr val="tx1"/>
                </a:solidFill>
                <a:effectLst/>
                <a:latin typeface="+mn-lt"/>
                <a:ea typeface="+mn-ea"/>
                <a:cs typeface="+mn-cs"/>
              </a:rPr>
              <a:t>Titeln ska innehålla den sökfras du optimerar för</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Om du på din sajt säljer cyklar och har en undersida som handlar om gula cyklar är det viktigt att undersidans titeln innehåller ”gula cyklar”. </a:t>
            </a:r>
          </a:p>
          <a:p>
            <a:pPr lvl="1"/>
            <a:r>
              <a:rPr lang="sv-SE" sz="1200" b="1" i="0" kern="1200" dirty="0" smtClean="0">
                <a:solidFill>
                  <a:schemeClr val="tx1"/>
                </a:solidFill>
                <a:effectLst/>
                <a:latin typeface="+mn-lt"/>
                <a:ea typeface="+mn-ea"/>
                <a:cs typeface="+mn-cs"/>
              </a:rPr>
              <a:t>Den ska vara säljande</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I och med att titeln blir ditt skylfönster ut mot besökare i sökresultatet är det viktigt att den är säljande. Lyft upp fördelar och sammanfatta sidans innehåll. Om du exempelvis har fri frakt eller tre års garanti kan det vara en idé att lyfta upp något av detta i titeln. </a:t>
            </a:r>
          </a:p>
          <a:p>
            <a:pPr lvl="1"/>
            <a:r>
              <a:rPr lang="sv-SE" sz="1200" b="1" i="0" kern="1200" dirty="0" smtClean="0">
                <a:solidFill>
                  <a:schemeClr val="tx1"/>
                </a:solidFill>
                <a:effectLst/>
                <a:latin typeface="+mn-lt"/>
                <a:ea typeface="+mn-ea"/>
                <a:cs typeface="+mn-cs"/>
              </a:rPr>
              <a:t>Längden ska inte överstiga 68 tecken inklusive blanksteg</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Är titeln för lång kommer den att kapas av i sökresultatet och hela ditt budskap kommer inte framgå. Var därför noga med att fatta dig kort och koncist.</a:t>
            </a:r>
          </a:p>
          <a:p>
            <a:r>
              <a:rPr lang="sv-SE" sz="1200" b="0" i="0" kern="1200" dirty="0" smtClean="0">
                <a:solidFill>
                  <a:schemeClr val="tx1"/>
                </a:solidFill>
                <a:effectLst/>
                <a:latin typeface="+mn-lt"/>
                <a:ea typeface="+mn-ea"/>
                <a:cs typeface="+mn-cs"/>
              </a:rPr>
              <a:t> </a:t>
            </a:r>
          </a:p>
          <a:p>
            <a:r>
              <a:rPr lang="sv-SE" sz="1200" b="1" i="0" kern="1200" dirty="0" smtClean="0">
                <a:solidFill>
                  <a:schemeClr val="tx1"/>
                </a:solidFill>
                <a:effectLst/>
                <a:latin typeface="+mn-lt"/>
                <a:ea typeface="+mn-ea"/>
                <a:cs typeface="+mn-cs"/>
              </a:rPr>
              <a:t>Den ska vara unik för varje sida</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För att undvika att dina undersidor konkurrerar med varandra internt är det viktigt att du särskiljer titlarna åt. Om det uppstår en intern konkurrens kan det leda till att sökmotorerna blir ”förvirrade” och inte vet vilken sida som ska visas i sökresultatet. Det leder ofta till att dina positioner i sökresultatet försämras.</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Har du exempelvis en undersida på vilken du säljer gula cyklar och en där du säljer cykeldelar till gula cyklar är det viktigt att du formulerar titlarna på så vis att det inte uppstår någon konflikt de båda sidorna emellan på sökfrasen ”gula cyklar”.</a:t>
            </a:r>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20</a:t>
            </a:fld>
            <a:endParaRPr lang="sv-SE"/>
          </a:p>
        </p:txBody>
      </p:sp>
    </p:spTree>
    <p:extLst>
      <p:ext uri="{BB962C8B-B14F-4D97-AF65-F5344CB8AC3E}">
        <p14:creationId xmlns:p14="http://schemas.microsoft.com/office/powerpoint/2010/main" val="3086920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Sökmotorvänliga rubriker</a:t>
            </a:r>
          </a:p>
          <a:p>
            <a:r>
              <a:rPr lang="sv-SE" sz="1200" b="0" i="0" kern="1200" dirty="0" smtClean="0">
                <a:solidFill>
                  <a:schemeClr val="tx1"/>
                </a:solidFill>
                <a:effectLst/>
                <a:latin typeface="+mn-lt"/>
                <a:ea typeface="+mn-ea"/>
                <a:cs typeface="+mn-cs"/>
              </a:rPr>
              <a:t>Man kan se en webbsida som en tidningsartikel. En artikel har alltid endast en huvudrubrik och beroende på hur omfattande artikeln är kan den delas in i underrubriker.</a:t>
            </a:r>
          </a:p>
          <a:p>
            <a:r>
              <a:rPr lang="sv-SE" sz="1200" b="0" i="0" kern="1200" dirty="0" smtClean="0">
                <a:solidFill>
                  <a:schemeClr val="tx1"/>
                </a:solidFill>
                <a:effectLst/>
                <a:latin typeface="+mn-lt"/>
                <a:ea typeface="+mn-ea"/>
                <a:cs typeface="+mn-cs"/>
              </a:rPr>
              <a:t>Varje webbsida ska även den endast ha en huvudrubrik. Huvudrubriken ska omgärdas av html-taggen &lt;h1&gt;. Eventuella underrubriker bör få html-taggen &lt;h2&gt;, &lt;h3&gt;, etc. beroende på hur många nivåer av underrubriker som behövs.</a:t>
            </a:r>
          </a:p>
          <a:p>
            <a:r>
              <a:rPr lang="sv-SE" sz="1200" b="0" i="0" kern="1200" dirty="0" smtClean="0">
                <a:solidFill>
                  <a:schemeClr val="tx1"/>
                </a:solidFill>
                <a:effectLst/>
                <a:latin typeface="+mn-lt"/>
                <a:ea typeface="+mn-ea"/>
                <a:cs typeface="+mn-cs"/>
              </a:rPr>
              <a:t>En del sajtägare skriver ingresser som de taggar upp som en underrubrik. Detta ska undvikas då det kan leda till att du tappar positioner i sökresultaten. Följ dessa riktlinjer för att skriva en bra h1-rubrik:</a:t>
            </a:r>
          </a:p>
          <a:p>
            <a:r>
              <a:rPr lang="sv-SE" sz="1200" b="1" i="0" kern="1200" dirty="0" smtClean="0">
                <a:solidFill>
                  <a:schemeClr val="tx1"/>
                </a:solidFill>
                <a:effectLst/>
                <a:latin typeface="+mn-lt"/>
                <a:ea typeface="+mn-ea"/>
                <a:cs typeface="+mn-cs"/>
              </a:rPr>
              <a:t>Den ska innehålla den sökfras du optimerar för</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Rubriken behöver inte vara exakt densamma som sidans titel, utan får gärna vara variant av titeln för att på så vis öka möjligheten att synas på fler relaterade fraser kopplade till sökordet.</a:t>
            </a:r>
          </a:p>
          <a:p>
            <a:r>
              <a:rPr lang="sv-SE" sz="1200" b="1" i="0" kern="1200" dirty="0" smtClean="0">
                <a:solidFill>
                  <a:schemeClr val="tx1"/>
                </a:solidFill>
                <a:effectLst/>
                <a:latin typeface="+mn-lt"/>
                <a:ea typeface="+mn-ea"/>
                <a:cs typeface="+mn-cs"/>
              </a:rPr>
              <a:t>Den ska sammanfatta innehållet och vara säljande</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Se till att rubriken är kärnfull och säljande så att besökaren förstår att den har hittat till en sida som är relevant för det den letar efter och därför vill stanna kvar på sidan.</a:t>
            </a:r>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21</a:t>
            </a:fld>
            <a:endParaRPr lang="sv-SE"/>
          </a:p>
        </p:txBody>
      </p:sp>
    </p:spTree>
    <p:extLst>
      <p:ext uri="{BB962C8B-B14F-4D97-AF65-F5344CB8AC3E}">
        <p14:creationId xmlns:p14="http://schemas.microsoft.com/office/powerpoint/2010/main" val="515915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Meta </a:t>
            </a:r>
            <a:r>
              <a:rPr lang="sv-SE" sz="1200" b="0" i="0" kern="1200" dirty="0" err="1" smtClean="0">
                <a:solidFill>
                  <a:schemeClr val="tx1"/>
                </a:solidFill>
                <a:effectLst/>
                <a:latin typeface="+mn-lt"/>
                <a:ea typeface="+mn-ea"/>
                <a:cs typeface="+mn-cs"/>
              </a:rPr>
              <a:t>description</a:t>
            </a:r>
            <a:r>
              <a:rPr lang="sv-SE" sz="1200" b="0" i="0" kern="1200" dirty="0" smtClean="0">
                <a:solidFill>
                  <a:schemeClr val="tx1"/>
                </a:solidFill>
                <a:effectLst/>
                <a:latin typeface="+mn-lt"/>
                <a:ea typeface="+mn-ea"/>
                <a:cs typeface="+mn-cs"/>
              </a:rPr>
              <a:t> är en kort beskrivning av en webbsida. Den syns inte på själva sidan utan är den text som sökmotorn visar under den länkade rubriken i sökresultatet. Tillsammans med sidans titel hjälper den till att ”sälja in” klicket för dina besökare.</a:t>
            </a:r>
            <a:br>
              <a:rPr lang="sv-SE" sz="1200" b="0" i="0" kern="1200" dirty="0" smtClean="0">
                <a:solidFill>
                  <a:schemeClr val="tx1"/>
                </a:solidFill>
                <a:effectLst/>
                <a:latin typeface="+mn-lt"/>
                <a:ea typeface="+mn-ea"/>
                <a:cs typeface="+mn-cs"/>
              </a:rPr>
            </a:br>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Hur meta </a:t>
            </a:r>
            <a:r>
              <a:rPr lang="sv-SE" sz="1200" b="0" i="0" kern="1200" dirty="0" err="1" smtClean="0">
                <a:solidFill>
                  <a:schemeClr val="tx1"/>
                </a:solidFill>
                <a:effectLst/>
                <a:latin typeface="+mn-lt"/>
                <a:ea typeface="+mn-ea"/>
                <a:cs typeface="+mn-cs"/>
              </a:rPr>
              <a:t>description</a:t>
            </a:r>
            <a:r>
              <a:rPr lang="sv-SE" sz="1200" b="0" i="0" kern="1200" dirty="0" smtClean="0">
                <a:solidFill>
                  <a:schemeClr val="tx1"/>
                </a:solidFill>
                <a:effectLst/>
                <a:latin typeface="+mn-lt"/>
                <a:ea typeface="+mn-ea"/>
                <a:cs typeface="+mn-cs"/>
              </a:rPr>
              <a:t> påverkar en sidas position i sökresultatet är omdebatterat och Google har själva inte gett något tydliga svar på frågan. Oavsett vilket är vår rekommendation att skriva bra meta </a:t>
            </a:r>
            <a:r>
              <a:rPr lang="sv-SE" sz="1200" b="0" i="0" kern="1200" dirty="0" err="1" smtClean="0">
                <a:solidFill>
                  <a:schemeClr val="tx1"/>
                </a:solidFill>
                <a:effectLst/>
                <a:latin typeface="+mn-lt"/>
                <a:ea typeface="+mn-ea"/>
                <a:cs typeface="+mn-cs"/>
              </a:rPr>
              <a:t>descriptions</a:t>
            </a:r>
            <a:r>
              <a:rPr lang="sv-SE" sz="1200" b="0" i="0" kern="1200" dirty="0" smtClean="0">
                <a:solidFill>
                  <a:schemeClr val="tx1"/>
                </a:solidFill>
                <a:effectLst/>
                <a:latin typeface="+mn-lt"/>
                <a:ea typeface="+mn-ea"/>
                <a:cs typeface="+mn-cs"/>
              </a:rPr>
              <a:t> då det är en möjlighet att beskriva en sidas innehåll mer utförligt och lyfta in fler av sina unika egenskaper än vad som är möjligt i sidtiteln.</a:t>
            </a:r>
            <a:br>
              <a:rPr lang="sv-SE" sz="1200" b="0" i="0" kern="1200" dirty="0" smtClean="0">
                <a:solidFill>
                  <a:schemeClr val="tx1"/>
                </a:solidFill>
                <a:effectLst/>
                <a:latin typeface="+mn-lt"/>
                <a:ea typeface="+mn-ea"/>
                <a:cs typeface="+mn-cs"/>
              </a:rPr>
            </a:br>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Följ dessa riktlinjer för att skriva en bra meta </a:t>
            </a:r>
            <a:r>
              <a:rPr lang="sv-SE" sz="1200" b="0" i="0" kern="1200" dirty="0" err="1" smtClean="0">
                <a:solidFill>
                  <a:schemeClr val="tx1"/>
                </a:solidFill>
                <a:effectLst/>
                <a:latin typeface="+mn-lt"/>
                <a:ea typeface="+mn-ea"/>
                <a:cs typeface="+mn-cs"/>
              </a:rPr>
              <a:t>description</a:t>
            </a:r>
            <a:r>
              <a:rPr lang="sv-SE" sz="1200" b="0" i="0" kern="1200" dirty="0" smtClean="0">
                <a:solidFill>
                  <a:schemeClr val="tx1"/>
                </a:solidFill>
                <a:effectLst/>
                <a:latin typeface="+mn-lt"/>
                <a:ea typeface="+mn-ea"/>
                <a:cs typeface="+mn-cs"/>
              </a:rPr>
              <a:t>:</a:t>
            </a:r>
          </a:p>
          <a:p>
            <a:r>
              <a:rPr lang="sv-SE" sz="1200" b="1" i="0" kern="1200" dirty="0" smtClean="0">
                <a:solidFill>
                  <a:schemeClr val="tx1"/>
                </a:solidFill>
                <a:effectLst/>
                <a:latin typeface="+mn-lt"/>
                <a:ea typeface="+mn-ea"/>
                <a:cs typeface="+mn-cs"/>
              </a:rPr>
              <a:t>Den ska innehålla den sökfras du optimerar för</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Om du har med sökfrasen i din meta </a:t>
            </a:r>
            <a:r>
              <a:rPr lang="sv-SE" sz="1200" b="0" i="0" kern="1200" dirty="0" err="1" smtClean="0">
                <a:solidFill>
                  <a:schemeClr val="tx1"/>
                </a:solidFill>
                <a:effectLst/>
                <a:latin typeface="+mn-lt"/>
                <a:ea typeface="+mn-ea"/>
                <a:cs typeface="+mn-cs"/>
              </a:rPr>
              <a:t>description</a:t>
            </a:r>
            <a:r>
              <a:rPr lang="sv-SE" sz="1200" b="0" i="0" kern="1200" dirty="0" smtClean="0">
                <a:solidFill>
                  <a:schemeClr val="tx1"/>
                </a:solidFill>
                <a:effectLst/>
                <a:latin typeface="+mn-lt"/>
                <a:ea typeface="+mn-ea"/>
                <a:cs typeface="+mn-cs"/>
              </a:rPr>
              <a:t> kommer de orden fetmarkeras i sökresultatet. Det gör att du sticker ut ytterligare.</a:t>
            </a:r>
          </a:p>
          <a:p>
            <a:r>
              <a:rPr lang="sv-SE" sz="1200" b="1" i="0" kern="1200" dirty="0" smtClean="0">
                <a:solidFill>
                  <a:schemeClr val="tx1"/>
                </a:solidFill>
                <a:effectLst/>
                <a:latin typeface="+mn-lt"/>
                <a:ea typeface="+mn-ea"/>
                <a:cs typeface="+mn-cs"/>
              </a:rPr>
              <a:t>Den ska vara unik för varje sida</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I och med att varje enskild sida på din sajt ska behandla ett avgränsat ämne ska också varje meta </a:t>
            </a:r>
            <a:r>
              <a:rPr lang="sv-SE" sz="1200" b="0" i="0" kern="1200" dirty="0" err="1" smtClean="0">
                <a:solidFill>
                  <a:schemeClr val="tx1"/>
                </a:solidFill>
                <a:effectLst/>
                <a:latin typeface="+mn-lt"/>
                <a:ea typeface="+mn-ea"/>
                <a:cs typeface="+mn-cs"/>
              </a:rPr>
              <a:t>description</a:t>
            </a:r>
            <a:r>
              <a:rPr lang="sv-SE" sz="1200" b="0" i="0" kern="1200" dirty="0" smtClean="0">
                <a:solidFill>
                  <a:schemeClr val="tx1"/>
                </a:solidFill>
                <a:effectLst/>
                <a:latin typeface="+mn-lt"/>
                <a:ea typeface="+mn-ea"/>
                <a:cs typeface="+mn-cs"/>
              </a:rPr>
              <a:t> vara unik för varje undersida. ”Unik” i det här fallet behöver dock inte betyda att hela beskrivningen skrivs om för varje undersida. </a:t>
            </a:r>
          </a:p>
          <a:p>
            <a:r>
              <a:rPr lang="sv-SE" sz="1200" b="1" i="0" kern="1200" dirty="0" smtClean="0">
                <a:solidFill>
                  <a:schemeClr val="tx1"/>
                </a:solidFill>
                <a:effectLst/>
                <a:latin typeface="+mn-lt"/>
                <a:ea typeface="+mn-ea"/>
                <a:cs typeface="+mn-cs"/>
              </a:rPr>
              <a:t>Den ska vara mellan 130 – 156 tecken lång</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I sökresultatet har du en begränsad yta att synas på. Om din meta </a:t>
            </a:r>
            <a:r>
              <a:rPr lang="sv-SE" sz="1200" b="0" i="0" kern="1200" dirty="0" err="1" smtClean="0">
                <a:solidFill>
                  <a:schemeClr val="tx1"/>
                </a:solidFill>
                <a:effectLst/>
                <a:latin typeface="+mn-lt"/>
                <a:ea typeface="+mn-ea"/>
                <a:cs typeface="+mn-cs"/>
              </a:rPr>
              <a:t>description</a:t>
            </a:r>
            <a:r>
              <a:rPr lang="sv-SE" sz="1200" b="0" i="0" kern="1200" dirty="0" smtClean="0">
                <a:solidFill>
                  <a:schemeClr val="tx1"/>
                </a:solidFill>
                <a:effectLst/>
                <a:latin typeface="+mn-lt"/>
                <a:ea typeface="+mn-ea"/>
                <a:cs typeface="+mn-cs"/>
              </a:rPr>
              <a:t> överskrider 156 tecken kommer den att klippas av i sökresultatet och hela ditt budskap kommer inte att framgå.</a:t>
            </a:r>
          </a:p>
          <a:p>
            <a:r>
              <a:rPr lang="sv-SE" sz="1200" b="1" i="0" kern="1200" dirty="0" smtClean="0">
                <a:solidFill>
                  <a:schemeClr val="tx1"/>
                </a:solidFill>
                <a:effectLst/>
                <a:latin typeface="+mn-lt"/>
                <a:ea typeface="+mn-ea"/>
                <a:cs typeface="+mn-cs"/>
              </a:rPr>
              <a:t>Den ska innehålla fördelar, löften och en uppmaning</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Avsluta med en uppmaning till besökaren för att locka den att göra det du vill. Ska den kontakta dig, beställa online eller läsa för att få mer information? Skriv det i din meta </a:t>
            </a:r>
            <a:r>
              <a:rPr lang="sv-SE" sz="1200" b="0" i="0" kern="1200" dirty="0" err="1" smtClean="0">
                <a:solidFill>
                  <a:schemeClr val="tx1"/>
                </a:solidFill>
                <a:effectLst/>
                <a:latin typeface="+mn-lt"/>
                <a:ea typeface="+mn-ea"/>
                <a:cs typeface="+mn-cs"/>
              </a:rPr>
              <a:t>description</a:t>
            </a:r>
            <a:r>
              <a:rPr lang="sv-SE" sz="1200" b="0" i="0" kern="1200" dirty="0" smtClean="0">
                <a:solidFill>
                  <a:schemeClr val="tx1"/>
                </a:solidFill>
                <a:effectLst/>
                <a:latin typeface="+mn-lt"/>
                <a:ea typeface="+mn-ea"/>
                <a:cs typeface="+mn-cs"/>
              </a:rPr>
              <a:t>.</a:t>
            </a:r>
          </a:p>
        </p:txBody>
      </p:sp>
      <p:sp>
        <p:nvSpPr>
          <p:cNvPr id="4" name="Platshållare för bildnummer 3"/>
          <p:cNvSpPr>
            <a:spLocks noGrp="1"/>
          </p:cNvSpPr>
          <p:nvPr>
            <p:ph type="sldNum" sz="quarter" idx="10"/>
          </p:nvPr>
        </p:nvSpPr>
        <p:spPr/>
        <p:txBody>
          <a:bodyPr/>
          <a:lstStyle/>
          <a:p>
            <a:fld id="{52379312-60E2-7842-AE54-317F1725CADA}" type="slidenum">
              <a:rPr lang="sv-SE" smtClean="0"/>
              <a:t>22</a:t>
            </a:fld>
            <a:endParaRPr lang="sv-SE"/>
          </a:p>
        </p:txBody>
      </p:sp>
    </p:spTree>
    <p:extLst>
      <p:ext uri="{BB962C8B-B14F-4D97-AF65-F5344CB8AC3E}">
        <p14:creationId xmlns:p14="http://schemas.microsoft.com/office/powerpoint/2010/main" val="1607434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En av de bättre investeringarna du kan göra om du vill öka din sajts synlighet i sökmotorerna är att satsa på textinnehåll av bra kvalitet. Utgångspunkten bör vara att du skriver för en riktig besökare – det vill säga texten ska vara läsvärd, välskriven och skapa ett mervärde.</a:t>
            </a:r>
            <a:r>
              <a:rPr lang="sv-SE" sz="1200" b="0" i="0" kern="1200" baseline="0" dirty="0" smtClean="0">
                <a:solidFill>
                  <a:schemeClr val="tx1"/>
                </a:solidFill>
                <a:effectLst/>
                <a:latin typeface="+mn-lt"/>
                <a:ea typeface="+mn-ea"/>
                <a:cs typeface="+mn-cs"/>
              </a:rPr>
              <a:t> </a:t>
            </a:r>
            <a:r>
              <a:rPr lang="sv-SE" sz="1200" b="0" i="0" kern="1200" dirty="0" smtClean="0">
                <a:solidFill>
                  <a:schemeClr val="tx1"/>
                </a:solidFill>
                <a:effectLst/>
                <a:latin typeface="+mn-lt"/>
                <a:ea typeface="+mn-ea"/>
                <a:cs typeface="+mn-cs"/>
              </a:rPr>
              <a:t>Börja med att skriva dina texter för besökare, och säkerställ sedan att de även uppfyller följande krav:</a:t>
            </a:r>
          </a:p>
          <a:p>
            <a:pPr lvl="1"/>
            <a:r>
              <a:rPr lang="sv-SE" sz="1200" b="1" i="0" kern="1200" dirty="0" smtClean="0">
                <a:solidFill>
                  <a:schemeClr val="tx1"/>
                </a:solidFill>
                <a:effectLst/>
                <a:latin typeface="+mn-lt"/>
                <a:ea typeface="+mn-ea"/>
                <a:cs typeface="+mn-cs"/>
              </a:rPr>
              <a:t>Texten är unik</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Det är mycket viktigt att en webbsidas text är unik. Innehållet får inte vara kopierat (duplicerat) från andra delar av ens sajt eller från andra sajter. Sidor med kopierat innehåll nedvärderas nämligen av sökmotorer. Sökmotorerna strävar efter att presentera ett så varierat sökresultat som möjligt och visar därför hellre upp sidor som har unikt innehåll än flera sidor som visar upp exakt samma innehåll. </a:t>
            </a:r>
          </a:p>
          <a:p>
            <a:pPr lvl="1"/>
            <a:endParaRPr lang="sv-SE" sz="1200" b="0" i="0" kern="1200" dirty="0" smtClean="0">
              <a:solidFill>
                <a:schemeClr val="tx1"/>
              </a:solidFill>
              <a:effectLst/>
              <a:latin typeface="+mn-lt"/>
              <a:ea typeface="+mn-ea"/>
              <a:cs typeface="+mn-cs"/>
            </a:endParaRPr>
          </a:p>
          <a:p>
            <a:pPr lvl="1"/>
            <a:r>
              <a:rPr lang="sv-SE" sz="1200" b="0" i="0" kern="1200" dirty="0" smtClean="0">
                <a:solidFill>
                  <a:srgbClr val="FF0000"/>
                </a:solidFill>
                <a:effectLst/>
                <a:latin typeface="+mn-lt"/>
                <a:ea typeface="+mn-ea"/>
                <a:cs typeface="+mn-cs"/>
              </a:rPr>
              <a:t>Mer om detta under våren, när vi ska jobba mer med att förbättra det</a:t>
            </a:r>
            <a:r>
              <a:rPr lang="sv-SE" sz="1200" b="0" i="0" kern="1200" baseline="0" dirty="0" smtClean="0">
                <a:solidFill>
                  <a:srgbClr val="FF0000"/>
                </a:solidFill>
                <a:effectLst/>
                <a:latin typeface="+mn-lt"/>
                <a:ea typeface="+mn-ea"/>
                <a:cs typeface="+mn-cs"/>
              </a:rPr>
              <a:t> interna söket!!!</a:t>
            </a:r>
            <a:endParaRPr lang="sv-SE" sz="1200" b="0" i="0" kern="1200" dirty="0" smtClean="0">
              <a:solidFill>
                <a:srgbClr val="FF0000"/>
              </a:solidFill>
              <a:effectLst/>
              <a:latin typeface="+mn-lt"/>
              <a:ea typeface="+mn-ea"/>
              <a:cs typeface="+mn-cs"/>
            </a:endParaRPr>
          </a:p>
          <a:p>
            <a:r>
              <a:rPr lang="sv-SE" sz="1200" b="0" i="0" kern="1200" dirty="0" smtClean="0">
                <a:solidFill>
                  <a:schemeClr val="tx1"/>
                </a:solidFill>
                <a:effectLst/>
                <a:latin typeface="+mn-lt"/>
                <a:ea typeface="+mn-ea"/>
                <a:cs typeface="+mn-cs"/>
              </a:rPr>
              <a:t> </a:t>
            </a:r>
          </a:p>
          <a:p>
            <a:pPr lvl="1"/>
            <a:r>
              <a:rPr lang="sv-SE" sz="1200" b="1" i="0" kern="1200" dirty="0" smtClean="0">
                <a:solidFill>
                  <a:schemeClr val="tx1"/>
                </a:solidFill>
                <a:effectLst/>
                <a:latin typeface="+mn-lt"/>
                <a:ea typeface="+mn-ea"/>
                <a:cs typeface="+mn-cs"/>
              </a:rPr>
              <a:t>Det finns en bra mängd text</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Ju mer text du skriver på en sida desto mer innehåll har sökmotorerna att avläsa när de utvärderar sidans relevans. Hur mycket text som är rimligt att fylla en sida med beror naturligtvis på vad sidan handlar om och hur mycket som faktiskt finns att säga om ämnet eller produkten. Driver du en blogg är det naturligt att varje sida innehåller mer text än om du driver en e-handel med många produktsidor där texten endast utgörs av produktbeskrivningen. Ett riktmärke att gå efter är att försöka fylla en sida med omkring 300 ord text, men som sagt; en bra faktasida kan innehålla betydligt mer och på en produktsida kan det räcka med att skriva 100 – 200 ord.</a:t>
            </a:r>
          </a:p>
          <a:p>
            <a:r>
              <a:rPr lang="sv-SE" sz="1200" b="0" i="0" kern="1200" dirty="0" smtClean="0">
                <a:solidFill>
                  <a:schemeClr val="tx1"/>
                </a:solidFill>
                <a:effectLst/>
                <a:latin typeface="+mn-lt"/>
                <a:ea typeface="+mn-ea"/>
                <a:cs typeface="+mn-cs"/>
              </a:rPr>
              <a:t> </a:t>
            </a:r>
          </a:p>
          <a:p>
            <a:pPr lvl="1"/>
            <a:r>
              <a:rPr lang="sv-SE" sz="1200" b="1" i="0" kern="1200" dirty="0" smtClean="0">
                <a:solidFill>
                  <a:schemeClr val="tx1"/>
                </a:solidFill>
                <a:effectLst/>
                <a:latin typeface="+mn-lt"/>
                <a:ea typeface="+mn-ea"/>
                <a:cs typeface="+mn-cs"/>
              </a:rPr>
              <a:t>Den innehåller synonymer och böjningar</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Sökmotorerna blir allt bättre på att förstå synonymer och olika böjningar på ord. Använd därför gärna synonymer när du skriver dina texter om du upplever att flytet i texten förbättras. </a:t>
            </a:r>
          </a:p>
          <a:p>
            <a:pPr lvl="1"/>
            <a:r>
              <a:rPr lang="sv-SE" sz="1200" b="0" i="0" kern="1200" dirty="0" smtClean="0">
                <a:solidFill>
                  <a:schemeClr val="tx1"/>
                </a:solidFill>
                <a:effectLst/>
                <a:latin typeface="+mn-lt"/>
                <a:ea typeface="+mn-ea"/>
                <a:cs typeface="+mn-cs"/>
              </a:rPr>
              <a:t>Det klassiska exemplet</a:t>
            </a:r>
            <a:r>
              <a:rPr lang="sv-SE" sz="1200" b="0" i="0" kern="1200" baseline="0" dirty="0" smtClean="0">
                <a:solidFill>
                  <a:schemeClr val="tx1"/>
                </a:solidFill>
                <a:effectLst/>
                <a:latin typeface="+mn-lt"/>
                <a:ea typeface="+mn-ea"/>
                <a:cs typeface="+mn-cs"/>
              </a:rPr>
              <a:t> är hur många kommuner har skrivit om förskolor men nämner inte dagis. Om användarna söker på ett begrepp som inte är vedertaget, fundera ändå på om det ska nämnas nånstans i texten. </a:t>
            </a:r>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 </a:t>
            </a:r>
          </a:p>
          <a:p>
            <a:r>
              <a:rPr lang="sv-SE" sz="1200" b="1" i="0" kern="1200" dirty="0" smtClean="0">
                <a:solidFill>
                  <a:schemeClr val="tx1"/>
                </a:solidFill>
                <a:effectLst/>
                <a:latin typeface="+mn-lt"/>
                <a:ea typeface="+mn-ea"/>
                <a:cs typeface="+mn-cs"/>
              </a:rPr>
              <a:t>Undvik</a:t>
            </a:r>
            <a:r>
              <a:rPr lang="sv-SE" sz="1200" b="1" i="0" kern="1200" baseline="0" dirty="0" smtClean="0">
                <a:solidFill>
                  <a:schemeClr val="tx1"/>
                </a:solidFill>
                <a:effectLst/>
                <a:latin typeface="+mn-lt"/>
                <a:ea typeface="+mn-ea"/>
                <a:cs typeface="+mn-cs"/>
              </a:rPr>
              <a:t> </a:t>
            </a:r>
            <a:r>
              <a:rPr lang="sv-SE" sz="1200" b="1" i="0" kern="1200" dirty="0" err="1" smtClean="0">
                <a:solidFill>
                  <a:schemeClr val="tx1"/>
                </a:solidFill>
                <a:effectLst/>
                <a:latin typeface="+mn-lt"/>
                <a:ea typeface="+mn-ea"/>
                <a:cs typeface="+mn-cs"/>
              </a:rPr>
              <a:t>keyword</a:t>
            </a:r>
            <a:r>
              <a:rPr lang="sv-SE" sz="1200" b="1" i="0" kern="1200" dirty="0" smtClean="0">
                <a:solidFill>
                  <a:schemeClr val="tx1"/>
                </a:solidFill>
                <a:effectLst/>
                <a:latin typeface="+mn-lt"/>
                <a:ea typeface="+mn-ea"/>
                <a:cs typeface="+mn-cs"/>
              </a:rPr>
              <a:t> </a:t>
            </a:r>
            <a:r>
              <a:rPr lang="sv-SE" sz="1200" b="1" i="0" kern="1200" dirty="0" err="1" smtClean="0">
                <a:solidFill>
                  <a:schemeClr val="tx1"/>
                </a:solidFill>
                <a:effectLst/>
                <a:latin typeface="+mn-lt"/>
                <a:ea typeface="+mn-ea"/>
                <a:cs typeface="+mn-cs"/>
              </a:rPr>
              <a:t>stuffing</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Att fylla brödtexten till bredden med ett sökord kallas ”</a:t>
            </a:r>
            <a:r>
              <a:rPr lang="sv-SE" sz="1200" b="0" i="0" kern="1200" dirty="0" err="1" smtClean="0">
                <a:solidFill>
                  <a:schemeClr val="tx1"/>
                </a:solidFill>
                <a:effectLst/>
                <a:latin typeface="+mn-lt"/>
                <a:ea typeface="+mn-ea"/>
                <a:cs typeface="+mn-cs"/>
              </a:rPr>
              <a:t>keyword</a:t>
            </a:r>
            <a:r>
              <a:rPr lang="sv-SE" sz="1200" b="0" i="0" kern="1200" dirty="0" smtClean="0">
                <a:solidFill>
                  <a:schemeClr val="tx1"/>
                </a:solidFill>
                <a:effectLst/>
                <a:latin typeface="+mn-lt"/>
                <a:ea typeface="+mn-ea"/>
                <a:cs typeface="+mn-cs"/>
              </a:rPr>
              <a:t> </a:t>
            </a:r>
            <a:r>
              <a:rPr lang="sv-SE" sz="1200" b="0" i="0" kern="1200" dirty="0" err="1" smtClean="0">
                <a:solidFill>
                  <a:schemeClr val="tx1"/>
                </a:solidFill>
                <a:effectLst/>
                <a:latin typeface="+mn-lt"/>
                <a:ea typeface="+mn-ea"/>
                <a:cs typeface="+mn-cs"/>
              </a:rPr>
              <a:t>stuffing</a:t>
            </a:r>
            <a:r>
              <a:rPr lang="sv-SE" sz="1200" b="0" i="0" kern="1200" dirty="0" smtClean="0">
                <a:solidFill>
                  <a:schemeClr val="tx1"/>
                </a:solidFill>
                <a:effectLst/>
                <a:latin typeface="+mn-lt"/>
                <a:ea typeface="+mn-ea"/>
                <a:cs typeface="+mn-cs"/>
              </a:rPr>
              <a:t>” och kan vara direkt skadligt för sidan. Undvik därför att nämna ditt sökord allt för många gånger på sidan. Det är en metod som historiskt sett fungerade väldigt bra för att ta positioner i äldre sökmotorer, men i och med att de idag fokuserar på att visa sidor av hög kvalité nedvärderas sidor som har en allt för hög densitet av sökord. Den naturliga följdfrågan blir då – hur ofta får man använda ett sökord utan att det blir skadligt? Naturligtvis går det inte ge en exakt siffra, utan du får helt enkelt gå efter hur pass väl texten flyter när du läser den. Skriver du hundra ord om ett ämne kanske du nämner ämnet en till tre gånger. Skriver du femtio ord kommer du antagligen nämna ordet ungefär lika många gånger, men det innebär inte att texten är för tät med nyckelord.</a:t>
            </a:r>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23</a:t>
            </a:fld>
            <a:endParaRPr lang="sv-SE"/>
          </a:p>
        </p:txBody>
      </p:sp>
    </p:spTree>
    <p:extLst>
      <p:ext uri="{BB962C8B-B14F-4D97-AF65-F5344CB8AC3E}">
        <p14:creationId xmlns:p14="http://schemas.microsoft.com/office/powerpoint/2010/main" val="721568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En av de bättre investeringarna du kan göra om du vill öka din sajts synlighet i sökmotorerna är att satsa på textinnehåll av bra kvalitet. Utgångspunkten bör vara att du skriver för en riktig besökare – det vill säga texten ska vara läsvärd, välskriven och skapa ett mervärde.</a:t>
            </a:r>
            <a:r>
              <a:rPr lang="sv-SE" sz="1200" b="0" i="0" kern="1200" baseline="0" dirty="0" smtClean="0">
                <a:solidFill>
                  <a:schemeClr val="tx1"/>
                </a:solidFill>
                <a:effectLst/>
                <a:latin typeface="+mn-lt"/>
                <a:ea typeface="+mn-ea"/>
                <a:cs typeface="+mn-cs"/>
              </a:rPr>
              <a:t> </a:t>
            </a:r>
            <a:r>
              <a:rPr lang="sv-SE" sz="1200" b="0" i="0" kern="1200" dirty="0" smtClean="0">
                <a:solidFill>
                  <a:schemeClr val="tx1"/>
                </a:solidFill>
                <a:effectLst/>
                <a:latin typeface="+mn-lt"/>
                <a:ea typeface="+mn-ea"/>
                <a:cs typeface="+mn-cs"/>
              </a:rPr>
              <a:t>Börja med att skriva dina texter för besökare, och säkerställ sedan att de även uppfyller följande krav:</a:t>
            </a:r>
          </a:p>
          <a:p>
            <a:pPr lvl="1"/>
            <a:r>
              <a:rPr lang="sv-SE" sz="1200" b="1" i="0" kern="1200" dirty="0" smtClean="0">
                <a:solidFill>
                  <a:schemeClr val="tx1"/>
                </a:solidFill>
                <a:effectLst/>
                <a:latin typeface="+mn-lt"/>
                <a:ea typeface="+mn-ea"/>
                <a:cs typeface="+mn-cs"/>
              </a:rPr>
              <a:t>Texten är unik</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Det är mycket viktigt att en webbsidas text är unik. Innehållet får inte vara kopierat (duplicerat) från andra delar av ens sajt eller från andra sajter. Sidor med kopierat innehåll nedvärderas nämligen av sökmotorer. Sökmotorerna strävar efter att presentera ett så varierat sökresultat som möjligt och visar därför hellre upp sidor som har unikt innehåll än flera sidor som visar upp exakt samma innehåll. </a:t>
            </a:r>
          </a:p>
          <a:p>
            <a:r>
              <a:rPr lang="sv-SE" sz="1200" b="0" i="0" kern="1200" dirty="0" smtClean="0">
                <a:solidFill>
                  <a:schemeClr val="tx1"/>
                </a:solidFill>
                <a:effectLst/>
                <a:latin typeface="+mn-lt"/>
                <a:ea typeface="+mn-ea"/>
                <a:cs typeface="+mn-cs"/>
              </a:rPr>
              <a:t> </a:t>
            </a:r>
          </a:p>
          <a:p>
            <a:pPr lvl="1"/>
            <a:r>
              <a:rPr lang="sv-SE" sz="1200" b="1" i="0" kern="1200" dirty="0" smtClean="0">
                <a:solidFill>
                  <a:schemeClr val="tx1"/>
                </a:solidFill>
                <a:effectLst/>
                <a:latin typeface="+mn-lt"/>
                <a:ea typeface="+mn-ea"/>
                <a:cs typeface="+mn-cs"/>
              </a:rPr>
              <a:t>Det finns en bra mängd text</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Ju mer text du skriver på en sida desto mer innehåll har sökmotorerna att avläsa när de utvärderar sidans relevans. Hur mycket text som är rimligt att fylla en sida med beror naturligtvis på vad sidan handlar om och hur mycket som faktiskt finns att säga om ämnet eller produkten. Driver du en blogg är det naturligt att varje sida innehåller mer text än om du driver en e-handel med många produktsidor där texten endast utgörs av produktbeskrivningen. Ett riktmärke att gå efter är att försöka fylla en sida med omkring 300 ord text, men som sagt; en bra faktasida kan innehålla betydligt mer och på en produktsida kan det räcka med att skriva 100 – 200 ord.</a:t>
            </a:r>
          </a:p>
          <a:p>
            <a:r>
              <a:rPr lang="sv-SE" sz="1200" b="0" i="0" kern="1200" dirty="0" smtClean="0">
                <a:solidFill>
                  <a:schemeClr val="tx1"/>
                </a:solidFill>
                <a:effectLst/>
                <a:latin typeface="+mn-lt"/>
                <a:ea typeface="+mn-ea"/>
                <a:cs typeface="+mn-cs"/>
              </a:rPr>
              <a:t> </a:t>
            </a:r>
          </a:p>
          <a:p>
            <a:pPr lvl="1"/>
            <a:r>
              <a:rPr lang="sv-SE" sz="1200" b="1" i="0" kern="1200" dirty="0" smtClean="0">
                <a:solidFill>
                  <a:schemeClr val="tx1"/>
                </a:solidFill>
                <a:effectLst/>
                <a:latin typeface="+mn-lt"/>
                <a:ea typeface="+mn-ea"/>
                <a:cs typeface="+mn-cs"/>
              </a:rPr>
              <a:t>Den innehåller synonymer och böjningar</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Sökmotorerna blir allt bättre på att förstå synonymer och olika böjningar på ord. Använd därför gärna synonymer när du skriver dina texter om du upplever att flytet i texten förbättras. </a:t>
            </a:r>
          </a:p>
          <a:p>
            <a:r>
              <a:rPr lang="sv-SE" sz="1200" b="0" i="0" kern="1200" dirty="0" smtClean="0">
                <a:solidFill>
                  <a:schemeClr val="tx1"/>
                </a:solidFill>
                <a:effectLst/>
                <a:latin typeface="+mn-lt"/>
                <a:ea typeface="+mn-ea"/>
                <a:cs typeface="+mn-cs"/>
              </a:rPr>
              <a:t> </a:t>
            </a:r>
          </a:p>
          <a:p>
            <a:r>
              <a:rPr lang="sv-SE" sz="1200" b="1" i="0" kern="1200" dirty="0" smtClean="0">
                <a:solidFill>
                  <a:schemeClr val="tx1"/>
                </a:solidFill>
                <a:effectLst/>
                <a:latin typeface="+mn-lt"/>
                <a:ea typeface="+mn-ea"/>
                <a:cs typeface="+mn-cs"/>
              </a:rPr>
              <a:t>Den innehåller inte </a:t>
            </a:r>
            <a:r>
              <a:rPr lang="sv-SE" sz="1200" b="1" i="0" kern="1200" dirty="0" err="1" smtClean="0">
                <a:solidFill>
                  <a:schemeClr val="tx1"/>
                </a:solidFill>
                <a:effectLst/>
                <a:latin typeface="+mn-lt"/>
                <a:ea typeface="+mn-ea"/>
                <a:cs typeface="+mn-cs"/>
              </a:rPr>
              <a:t>keyword</a:t>
            </a:r>
            <a:r>
              <a:rPr lang="sv-SE" sz="1200" b="1" i="0" kern="1200" dirty="0" smtClean="0">
                <a:solidFill>
                  <a:schemeClr val="tx1"/>
                </a:solidFill>
                <a:effectLst/>
                <a:latin typeface="+mn-lt"/>
                <a:ea typeface="+mn-ea"/>
                <a:cs typeface="+mn-cs"/>
              </a:rPr>
              <a:t> </a:t>
            </a:r>
            <a:r>
              <a:rPr lang="sv-SE" sz="1200" b="1" i="0" kern="1200" dirty="0" err="1" smtClean="0">
                <a:solidFill>
                  <a:schemeClr val="tx1"/>
                </a:solidFill>
                <a:effectLst/>
                <a:latin typeface="+mn-lt"/>
                <a:ea typeface="+mn-ea"/>
                <a:cs typeface="+mn-cs"/>
              </a:rPr>
              <a:t>stuffing</a:t>
            </a:r>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Att fylla brödtexten till bredden med ett sökord kallas ”</a:t>
            </a:r>
            <a:r>
              <a:rPr lang="sv-SE" sz="1200" b="0" i="0" kern="1200" dirty="0" err="1" smtClean="0">
                <a:solidFill>
                  <a:schemeClr val="tx1"/>
                </a:solidFill>
                <a:effectLst/>
                <a:latin typeface="+mn-lt"/>
                <a:ea typeface="+mn-ea"/>
                <a:cs typeface="+mn-cs"/>
              </a:rPr>
              <a:t>keyword</a:t>
            </a:r>
            <a:r>
              <a:rPr lang="sv-SE" sz="1200" b="0" i="0" kern="1200" dirty="0" smtClean="0">
                <a:solidFill>
                  <a:schemeClr val="tx1"/>
                </a:solidFill>
                <a:effectLst/>
                <a:latin typeface="+mn-lt"/>
                <a:ea typeface="+mn-ea"/>
                <a:cs typeface="+mn-cs"/>
              </a:rPr>
              <a:t> </a:t>
            </a:r>
            <a:r>
              <a:rPr lang="sv-SE" sz="1200" b="0" i="0" kern="1200" dirty="0" err="1" smtClean="0">
                <a:solidFill>
                  <a:schemeClr val="tx1"/>
                </a:solidFill>
                <a:effectLst/>
                <a:latin typeface="+mn-lt"/>
                <a:ea typeface="+mn-ea"/>
                <a:cs typeface="+mn-cs"/>
              </a:rPr>
              <a:t>stuffing</a:t>
            </a:r>
            <a:r>
              <a:rPr lang="sv-SE" sz="1200" b="0" i="0" kern="1200" dirty="0" smtClean="0">
                <a:solidFill>
                  <a:schemeClr val="tx1"/>
                </a:solidFill>
                <a:effectLst/>
                <a:latin typeface="+mn-lt"/>
                <a:ea typeface="+mn-ea"/>
                <a:cs typeface="+mn-cs"/>
              </a:rPr>
              <a:t>” och kan vara direkt skadligt för sidan. Undvik därför att nämna ditt sökord allt för många gånger på sidan. Det är en metod som historiskt sett fungerade väldigt bra för att ta positioner i äldre sökmotorer, men i och med att de idag fokuserar på att visa sidor av hög kvalité nedvärderas sidor som har en allt för hög densitet av sökord. Den naturliga följdfrågan blir då – hur ofta får man använda ett sökord utan att det blir skadligt? Naturligtvis går det inte ge en exakt siffra, utan du får helt enkelt gå efter hur pass väl texten flyter när du läser den. Skriver du hundra ord om ett ämne kanske du nämner ämnet en till tre gånger. Skriver du femtio ord kommer du antagligen nämna ordet ungefär lika många gånger, men det innebär inte att texten är för tät med nyckelord.</a:t>
            </a:r>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24</a:t>
            </a:fld>
            <a:endParaRPr lang="sv-SE"/>
          </a:p>
        </p:txBody>
      </p:sp>
    </p:spTree>
    <p:extLst>
      <p:ext uri="{BB962C8B-B14F-4D97-AF65-F5344CB8AC3E}">
        <p14:creationId xmlns:p14="http://schemas.microsoft.com/office/powerpoint/2010/main" val="263060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mj-lt"/>
              <a:buAutoNum type="arabicPeriod"/>
            </a:pPr>
            <a:r>
              <a:rPr lang="sv-SE" dirty="0" smtClean="0"/>
              <a:t>Lagkrav				Går före i prioriteringsordningen. </a:t>
            </a:r>
          </a:p>
          <a:p>
            <a:pPr marL="342900" indent="-342900">
              <a:buFont typeface="+mj-lt"/>
              <a:buAutoNum type="arabicPeriod"/>
            </a:pPr>
            <a:r>
              <a:rPr lang="sv-SE" dirty="0" smtClean="0"/>
              <a:t>Nytta för många 		Om utvecklingen</a:t>
            </a:r>
            <a:r>
              <a:rPr lang="sv-SE" baseline="0" dirty="0" smtClean="0"/>
              <a:t> gynnar många användare </a:t>
            </a:r>
            <a:endParaRPr lang="sv-SE" dirty="0" smtClean="0"/>
          </a:p>
          <a:p>
            <a:pPr marL="342900" indent="-342900">
              <a:buFont typeface="+mj-lt"/>
              <a:buAutoNum type="arabicPeriod"/>
            </a:pPr>
            <a:r>
              <a:rPr lang="sv-SE" dirty="0" smtClean="0"/>
              <a:t>Ökar tillgängligheten		Viktigt för oss som offentlig myndighet.</a:t>
            </a:r>
            <a:r>
              <a:rPr lang="sv-SE" baseline="0" dirty="0" smtClean="0"/>
              <a:t> Idag en förordning, men efter ett nyss antaget EU-direktiv blir förordningen lagkrav inom kort.</a:t>
            </a:r>
            <a:endParaRPr lang="sv-SE" dirty="0" smtClean="0"/>
          </a:p>
          <a:p>
            <a:pPr marL="342900" indent="-342900">
              <a:buFont typeface="+mj-lt"/>
              <a:buAutoNum type="arabicPeriod"/>
            </a:pPr>
            <a:r>
              <a:rPr lang="sv-SE" dirty="0" smtClean="0"/>
              <a:t>Effektiviserar för </a:t>
            </a:r>
            <a:r>
              <a:rPr lang="sv-SE" dirty="0" err="1" smtClean="0"/>
              <a:t>webbpubl</a:t>
            </a:r>
            <a:r>
              <a:rPr lang="sv-SE" dirty="0" smtClean="0"/>
              <a:t>	Den tid ni har i ert webbarbete ska användas till sånt som ger mest nytta för besökarna. Identifierar</a:t>
            </a:r>
            <a:r>
              <a:rPr lang="sv-SE" baseline="0" dirty="0" smtClean="0"/>
              <a:t> vi onödiga moment och åtgärdar dem, blir jobbet mer effektivt. </a:t>
            </a:r>
            <a:endParaRPr lang="sv-SE" dirty="0" smtClean="0"/>
          </a:p>
          <a:p>
            <a:pPr marL="342900" indent="-342900">
              <a:buFont typeface="+mj-lt"/>
              <a:buAutoNum type="arabicPeriod"/>
            </a:pPr>
            <a:r>
              <a:rPr lang="sv-SE" dirty="0" smtClean="0"/>
              <a:t>Funktion före design		Ett viktigt kriterium under hösten då vi har rättat buggar i befintliga</a:t>
            </a:r>
            <a:r>
              <a:rPr lang="sv-SE" baseline="0" dirty="0" smtClean="0"/>
              <a:t> funktioner. </a:t>
            </a:r>
            <a:endParaRPr lang="sv-SE" dirty="0" smtClean="0"/>
          </a:p>
          <a:p>
            <a:pPr marL="342900" indent="-342900">
              <a:buFont typeface="+mj-lt"/>
              <a:buAutoNum type="arabicPeriod"/>
            </a:pPr>
            <a:r>
              <a:rPr lang="sv-SE" dirty="0" smtClean="0"/>
              <a:t>Ökar återanvändningen 	T ex återanvändning av block på andra sidtyper, men även innehåll producerat i</a:t>
            </a:r>
            <a:r>
              <a:rPr lang="sv-SE" baseline="0" dirty="0" smtClean="0"/>
              <a:t> andra kanaler, t ex i sociala medier och rörligt material.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7</a:t>
            </a:fld>
            <a:endParaRPr lang="sv-SE"/>
          </a:p>
        </p:txBody>
      </p:sp>
    </p:spTree>
    <p:extLst>
      <p:ext uri="{BB962C8B-B14F-4D97-AF65-F5344CB8AC3E}">
        <p14:creationId xmlns:p14="http://schemas.microsoft.com/office/powerpoint/2010/main" val="1146885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fld id="{52379312-60E2-7842-AE54-317F1725CADA}" type="slidenum">
              <a:rPr lang="sv-SE" smtClean="0"/>
              <a:t>25</a:t>
            </a:fld>
            <a:endParaRPr lang="sv-SE"/>
          </a:p>
        </p:txBody>
      </p:sp>
    </p:spTree>
    <p:extLst>
      <p:ext uri="{BB962C8B-B14F-4D97-AF65-F5344CB8AC3E}">
        <p14:creationId xmlns:p14="http://schemas.microsoft.com/office/powerpoint/2010/main" val="1909369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För att Google snabbt och enkelt ska kunna bilda sig en uppfattning om din webbsajt tar den dina referenser. Den kollar vad andra webbsajter säger om dig genom de länkar som leder till dig. Förenklat kan man säga att en länk från en annan webbsajt skulle kunna vara en röst på dig i valet om vem som ska synas högst upp.</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Off-page SEO berör allt som händer utanför din sida. Om du har två exakt lika sidor (On Page, ålder, URL etc.) så är det dom utomstående faktorerna, antalet länkar, sociala flöden och kvalitén på dessa som avgör den organiska placeringen för respektive sida.</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i="0" kern="1200" dirty="0" smtClean="0">
              <a:solidFill>
                <a:schemeClr val="tx1"/>
              </a:solidFill>
              <a:effectLst/>
              <a:latin typeface="+mn-lt"/>
              <a:ea typeface="+mn-ea"/>
              <a:cs typeface="+mn-cs"/>
            </a:endParaRPr>
          </a:p>
          <a:p>
            <a:r>
              <a:rPr lang="sv-SE" sz="1200" b="1" i="0" kern="1200" dirty="0" smtClean="0">
                <a:solidFill>
                  <a:schemeClr val="tx1"/>
                </a:solidFill>
                <a:effectLst/>
                <a:latin typeface="+mn-lt"/>
                <a:ea typeface="+mn-ea"/>
                <a:cs typeface="+mn-cs"/>
              </a:rPr>
              <a:t>Extern </a:t>
            </a:r>
            <a:r>
              <a:rPr lang="sv-SE" sz="1200" b="1" i="0" kern="1200" dirty="0" err="1" smtClean="0">
                <a:solidFill>
                  <a:schemeClr val="tx1"/>
                </a:solidFill>
                <a:effectLst/>
                <a:latin typeface="+mn-lt"/>
                <a:ea typeface="+mn-ea"/>
                <a:cs typeface="+mn-cs"/>
              </a:rPr>
              <a:t>inlänkning</a:t>
            </a:r>
            <a:r>
              <a:rPr lang="sv-SE" sz="1200" b="1" i="0" kern="1200" dirty="0" smtClean="0">
                <a:solidFill>
                  <a:schemeClr val="tx1"/>
                </a:solidFill>
                <a:effectLst/>
                <a:latin typeface="+mn-lt"/>
                <a:ea typeface="+mn-ea"/>
                <a:cs typeface="+mn-cs"/>
              </a:rPr>
              <a:t> – värdet av </a:t>
            </a:r>
            <a:r>
              <a:rPr lang="sv-SE" sz="1200" b="1" i="0" kern="1200" dirty="0" err="1" smtClean="0">
                <a:solidFill>
                  <a:schemeClr val="tx1"/>
                </a:solidFill>
                <a:effectLst/>
                <a:latin typeface="+mn-lt"/>
                <a:ea typeface="+mn-ea"/>
                <a:cs typeface="+mn-cs"/>
              </a:rPr>
              <a:t>inlänkar</a:t>
            </a:r>
            <a:endParaRPr lang="sv-SE" sz="1200" b="1"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Enkelt beskrivet kan man säga att sökmotorer ser dina externa </a:t>
            </a:r>
            <a:r>
              <a:rPr lang="sv-SE" sz="1200" b="0" i="0" kern="1200" dirty="0" err="1" smtClean="0">
                <a:solidFill>
                  <a:schemeClr val="tx1"/>
                </a:solidFill>
                <a:effectLst/>
                <a:latin typeface="+mn-lt"/>
                <a:ea typeface="+mn-ea"/>
                <a:cs typeface="+mn-cs"/>
              </a:rPr>
              <a:t>inlänkar</a:t>
            </a:r>
            <a:r>
              <a:rPr lang="sv-SE" sz="1200" b="0" i="0" kern="1200" dirty="0" smtClean="0">
                <a:solidFill>
                  <a:schemeClr val="tx1"/>
                </a:solidFill>
                <a:effectLst/>
                <a:latin typeface="+mn-lt"/>
                <a:ea typeface="+mn-ea"/>
                <a:cs typeface="+mn-cs"/>
              </a:rPr>
              <a:t> som röster på din sajt. En länk från någon betyder att någon tycker att din sajt är bra. Många </a:t>
            </a:r>
            <a:r>
              <a:rPr lang="sv-SE" sz="1200" b="0" i="0" kern="1200" dirty="0" err="1" smtClean="0">
                <a:solidFill>
                  <a:schemeClr val="tx1"/>
                </a:solidFill>
                <a:effectLst/>
                <a:latin typeface="+mn-lt"/>
                <a:ea typeface="+mn-ea"/>
                <a:cs typeface="+mn-cs"/>
              </a:rPr>
              <a:t>inlänkar</a:t>
            </a:r>
            <a:r>
              <a:rPr lang="sv-SE" sz="1200" b="0" i="0" kern="1200" dirty="0" smtClean="0">
                <a:solidFill>
                  <a:schemeClr val="tx1"/>
                </a:solidFill>
                <a:effectLst/>
                <a:latin typeface="+mn-lt"/>
                <a:ea typeface="+mn-ea"/>
                <a:cs typeface="+mn-cs"/>
              </a:rPr>
              <a:t> betyder att många tycker om din sajt. Extern </a:t>
            </a:r>
            <a:r>
              <a:rPr lang="sv-SE" sz="1200" b="0" i="0" kern="1200" dirty="0" err="1" smtClean="0">
                <a:solidFill>
                  <a:schemeClr val="tx1"/>
                </a:solidFill>
                <a:effectLst/>
                <a:latin typeface="+mn-lt"/>
                <a:ea typeface="+mn-ea"/>
                <a:cs typeface="+mn-cs"/>
              </a:rPr>
              <a:t>inlänkning</a:t>
            </a:r>
            <a:r>
              <a:rPr lang="sv-SE" sz="1200" b="0" i="0" kern="1200" dirty="0" smtClean="0">
                <a:solidFill>
                  <a:schemeClr val="tx1"/>
                </a:solidFill>
                <a:effectLst/>
                <a:latin typeface="+mn-lt"/>
                <a:ea typeface="+mn-ea"/>
                <a:cs typeface="+mn-cs"/>
              </a:rPr>
              <a:t> är därför en stor rankingfaktor och mängden och framför allt kvaliteten på </a:t>
            </a:r>
            <a:r>
              <a:rPr lang="sv-SE" sz="1200" b="0" i="0" kern="1200" dirty="0" err="1" smtClean="0">
                <a:solidFill>
                  <a:schemeClr val="tx1"/>
                </a:solidFill>
                <a:effectLst/>
                <a:latin typeface="+mn-lt"/>
                <a:ea typeface="+mn-ea"/>
                <a:cs typeface="+mn-cs"/>
              </a:rPr>
              <a:t>inlänkar</a:t>
            </a:r>
            <a:r>
              <a:rPr lang="sv-SE" sz="1200" b="0" i="0" kern="1200" dirty="0" smtClean="0">
                <a:solidFill>
                  <a:schemeClr val="tx1"/>
                </a:solidFill>
                <a:effectLst/>
                <a:latin typeface="+mn-lt"/>
                <a:ea typeface="+mn-ea"/>
                <a:cs typeface="+mn-cs"/>
              </a:rPr>
              <a:t> till din sajt är något som i allra högsta grad påverkar dina placeringar i sökmotorer.</a:t>
            </a:r>
          </a:p>
          <a:p>
            <a:endParaRPr lang="sv-SE" sz="1200" b="0" i="0" kern="1200" dirty="0" smtClean="0">
              <a:solidFill>
                <a:schemeClr val="tx1"/>
              </a:solidFill>
              <a:effectLst/>
              <a:latin typeface="+mn-lt"/>
              <a:ea typeface="+mn-ea"/>
              <a:cs typeface="+mn-cs"/>
            </a:endParaRPr>
          </a:p>
          <a:p>
            <a:r>
              <a:rPr lang="sv-SE" sz="1200" b="1" i="0" kern="1200" dirty="0" smtClean="0">
                <a:solidFill>
                  <a:schemeClr val="tx1"/>
                </a:solidFill>
                <a:effectLst/>
                <a:latin typeface="+mn-lt"/>
                <a:ea typeface="+mn-ea"/>
                <a:cs typeface="+mn-cs"/>
              </a:rPr>
              <a:t>Inte bara mängden som räknas</a:t>
            </a:r>
          </a:p>
          <a:p>
            <a:r>
              <a:rPr lang="sv-SE" sz="1200" b="0" i="0" kern="1200" dirty="0" smtClean="0">
                <a:solidFill>
                  <a:schemeClr val="tx1"/>
                </a:solidFill>
                <a:effectLst/>
                <a:latin typeface="+mn-lt"/>
                <a:ea typeface="+mn-ea"/>
                <a:cs typeface="+mn-cs"/>
              </a:rPr>
              <a:t>När kvaliteten på en extern </a:t>
            </a:r>
            <a:r>
              <a:rPr lang="sv-SE" sz="1200" b="0" i="0" kern="1200" dirty="0" err="1" smtClean="0">
                <a:solidFill>
                  <a:schemeClr val="tx1"/>
                </a:solidFill>
                <a:effectLst/>
                <a:latin typeface="+mn-lt"/>
                <a:ea typeface="+mn-ea"/>
                <a:cs typeface="+mn-cs"/>
              </a:rPr>
              <a:t>inlänk</a:t>
            </a:r>
            <a:r>
              <a:rPr lang="sv-SE" sz="1200" b="0" i="0" kern="1200" dirty="0" smtClean="0">
                <a:solidFill>
                  <a:schemeClr val="tx1"/>
                </a:solidFill>
                <a:effectLst/>
                <a:latin typeface="+mn-lt"/>
                <a:ea typeface="+mn-ea"/>
                <a:cs typeface="+mn-cs"/>
              </a:rPr>
              <a:t> bedöms av sökmotorer och inte minst </a:t>
            </a:r>
            <a:r>
              <a:rPr lang="sv-SE" sz="1200" b="0" i="0" u="none" strike="noStrike" kern="1200" dirty="0" smtClean="0">
                <a:solidFill>
                  <a:schemeClr val="tx1"/>
                </a:solidFill>
                <a:effectLst/>
                <a:latin typeface="+mn-lt"/>
                <a:ea typeface="+mn-ea"/>
                <a:cs typeface="+mn-cs"/>
                <a:hlinkClick r:id="rId3"/>
              </a:rPr>
              <a:t>Google</a:t>
            </a:r>
            <a:r>
              <a:rPr lang="sv-SE" sz="1200" b="0" i="0" kern="1200" dirty="0" smtClean="0">
                <a:solidFill>
                  <a:schemeClr val="tx1"/>
                </a:solidFill>
                <a:effectLst/>
                <a:latin typeface="+mn-lt"/>
                <a:ea typeface="+mn-ea"/>
                <a:cs typeface="+mn-cs"/>
              </a:rPr>
              <a:t> är det många saker det tittas på. Några exempel kan vara:</a:t>
            </a:r>
          </a:p>
          <a:p>
            <a:pPr lvl="1"/>
            <a:r>
              <a:rPr lang="sv-SE" sz="1200" b="0" i="0" kern="1200" dirty="0" smtClean="0">
                <a:solidFill>
                  <a:schemeClr val="tx1"/>
                </a:solidFill>
                <a:effectLst/>
                <a:latin typeface="+mn-lt"/>
                <a:ea typeface="+mn-ea"/>
                <a:cs typeface="+mn-cs"/>
              </a:rPr>
              <a:t>Vem länkar?</a:t>
            </a:r>
          </a:p>
          <a:p>
            <a:pPr lvl="1"/>
            <a:r>
              <a:rPr lang="sv-SE" sz="1200" b="0" i="0" kern="1200" dirty="0" smtClean="0">
                <a:solidFill>
                  <a:schemeClr val="tx1"/>
                </a:solidFill>
                <a:effectLst/>
                <a:latin typeface="+mn-lt"/>
                <a:ea typeface="+mn-ea"/>
                <a:cs typeface="+mn-cs"/>
              </a:rPr>
              <a:t>Har den sajten funnits i flera år eller bara en dag?</a:t>
            </a:r>
          </a:p>
          <a:p>
            <a:pPr lvl="1"/>
            <a:r>
              <a:rPr lang="sv-SE" sz="1200" b="0" i="0" kern="1200" dirty="0" smtClean="0">
                <a:solidFill>
                  <a:schemeClr val="tx1"/>
                </a:solidFill>
                <a:effectLst/>
                <a:latin typeface="+mn-lt"/>
                <a:ea typeface="+mn-ea"/>
                <a:cs typeface="+mn-cs"/>
              </a:rPr>
              <a:t>Har den själv hög </a:t>
            </a:r>
            <a:r>
              <a:rPr lang="sv-SE" sz="1200" b="0" i="0" kern="1200" dirty="0" err="1" smtClean="0">
                <a:solidFill>
                  <a:schemeClr val="tx1"/>
                </a:solidFill>
                <a:effectLst/>
                <a:latin typeface="+mn-lt"/>
                <a:ea typeface="+mn-ea"/>
                <a:cs typeface="+mn-cs"/>
              </a:rPr>
              <a:t>TrustRank</a:t>
            </a:r>
            <a:r>
              <a:rPr lang="sv-SE" sz="1200" b="0" i="0" kern="1200" dirty="0" smtClean="0">
                <a:solidFill>
                  <a:schemeClr val="tx1"/>
                </a:solidFill>
                <a:effectLst/>
                <a:latin typeface="+mn-lt"/>
                <a:ea typeface="+mn-ea"/>
                <a:cs typeface="+mn-cs"/>
              </a:rPr>
              <a:t> och </a:t>
            </a:r>
            <a:r>
              <a:rPr lang="sv-SE" sz="1200" b="0" i="0" kern="1200" dirty="0" err="1" smtClean="0">
                <a:solidFill>
                  <a:schemeClr val="tx1"/>
                </a:solidFill>
                <a:effectLst/>
                <a:latin typeface="+mn-lt"/>
                <a:ea typeface="+mn-ea"/>
                <a:cs typeface="+mn-cs"/>
              </a:rPr>
              <a:t>PageRank</a:t>
            </a:r>
            <a:r>
              <a:rPr lang="sv-SE" sz="1200" b="0" i="0" kern="1200" dirty="0" smtClean="0">
                <a:solidFill>
                  <a:schemeClr val="tx1"/>
                </a:solidFill>
                <a:effectLst/>
                <a:latin typeface="+mn-lt"/>
                <a:ea typeface="+mn-ea"/>
                <a:cs typeface="+mn-cs"/>
              </a:rPr>
              <a:t>?</a:t>
            </a:r>
          </a:p>
          <a:p>
            <a:pPr lvl="1"/>
            <a:r>
              <a:rPr lang="sv-SE" sz="1200" b="0" i="0" kern="1200" dirty="0" smtClean="0">
                <a:solidFill>
                  <a:schemeClr val="tx1"/>
                </a:solidFill>
                <a:effectLst/>
                <a:latin typeface="+mn-lt"/>
                <a:ea typeface="+mn-ea"/>
                <a:cs typeface="+mn-cs"/>
              </a:rPr>
              <a:t>Hur många andra länkar den till?</a:t>
            </a:r>
          </a:p>
          <a:p>
            <a:pPr lvl="1"/>
            <a:r>
              <a:rPr lang="sv-SE" sz="1200" b="0" i="0" kern="1200" dirty="0" smtClean="0">
                <a:solidFill>
                  <a:schemeClr val="tx1"/>
                </a:solidFill>
                <a:effectLst/>
                <a:latin typeface="+mn-lt"/>
                <a:ea typeface="+mn-ea"/>
                <a:cs typeface="+mn-cs"/>
              </a:rPr>
              <a:t>Hur många andra länkar till den?</a:t>
            </a:r>
          </a:p>
          <a:p>
            <a:pPr lvl="1"/>
            <a:r>
              <a:rPr lang="sv-SE" sz="1200" b="0" i="0" kern="1200" dirty="0" smtClean="0">
                <a:solidFill>
                  <a:schemeClr val="tx1"/>
                </a:solidFill>
                <a:effectLst/>
                <a:latin typeface="+mn-lt"/>
                <a:ea typeface="+mn-ea"/>
                <a:cs typeface="+mn-cs"/>
              </a:rPr>
              <a:t>Vad handlar den länkande sajten om – är länken till dig ens relevant på den sajten?</a:t>
            </a:r>
          </a:p>
          <a:p>
            <a:pPr lvl="1"/>
            <a:r>
              <a:rPr lang="sv-SE" sz="1200" b="0" i="0" kern="1200" dirty="0" smtClean="0">
                <a:solidFill>
                  <a:schemeClr val="tx1"/>
                </a:solidFill>
                <a:effectLst/>
                <a:latin typeface="+mn-lt"/>
                <a:ea typeface="+mn-ea"/>
                <a:cs typeface="+mn-cs"/>
              </a:rPr>
              <a:t>Länkar den från en dold undersida eller från startsidan?</a:t>
            </a:r>
          </a:p>
          <a:p>
            <a:pPr lvl="1"/>
            <a:r>
              <a:rPr lang="sv-SE" sz="1200" b="0" i="0" kern="1200" dirty="0" smtClean="0">
                <a:solidFill>
                  <a:schemeClr val="tx1"/>
                </a:solidFill>
                <a:effectLst/>
                <a:latin typeface="+mn-lt"/>
                <a:ea typeface="+mn-ea"/>
                <a:cs typeface="+mn-cs"/>
              </a:rPr>
              <a:t>Hur länkas det – är det en bra länktext eller bara en länkad bild?</a:t>
            </a:r>
          </a:p>
          <a:p>
            <a:pPr lvl="1"/>
            <a:r>
              <a:rPr lang="sv-SE" sz="1200" b="0" i="0" kern="1200" dirty="0" smtClean="0">
                <a:solidFill>
                  <a:schemeClr val="tx1"/>
                </a:solidFill>
                <a:effectLst/>
                <a:latin typeface="+mn-lt"/>
                <a:ea typeface="+mn-ea"/>
                <a:cs typeface="+mn-cs"/>
              </a:rPr>
              <a:t>Är det ens</a:t>
            </a:r>
            <a:r>
              <a:rPr lang="sv-SE" sz="1200" b="0" i="1" kern="1200" dirty="0" smtClean="0">
                <a:solidFill>
                  <a:schemeClr val="tx1"/>
                </a:solidFill>
                <a:effectLst/>
                <a:latin typeface="+mn-lt"/>
                <a:ea typeface="+mn-ea"/>
                <a:cs typeface="+mn-cs"/>
              </a:rPr>
              <a:t> ”</a:t>
            </a:r>
            <a:r>
              <a:rPr lang="sv-SE" sz="1200" b="0" i="1" kern="1200" dirty="0" err="1" smtClean="0">
                <a:solidFill>
                  <a:schemeClr val="tx1"/>
                </a:solidFill>
                <a:effectLst/>
                <a:latin typeface="+mn-lt"/>
                <a:ea typeface="+mn-ea"/>
                <a:cs typeface="+mn-cs"/>
              </a:rPr>
              <a:t>follow</a:t>
            </a:r>
            <a:r>
              <a:rPr lang="sv-SE" sz="1200" b="0" i="1" kern="1200" dirty="0" smtClean="0">
                <a:solidFill>
                  <a:schemeClr val="tx1"/>
                </a:solidFill>
                <a:effectLst/>
                <a:latin typeface="+mn-lt"/>
                <a:ea typeface="+mn-ea"/>
                <a:cs typeface="+mn-cs"/>
              </a:rPr>
              <a:t>”</a:t>
            </a:r>
            <a:r>
              <a:rPr lang="sv-SE" sz="1200" b="0" i="0" kern="1200" dirty="0" smtClean="0">
                <a:solidFill>
                  <a:schemeClr val="tx1"/>
                </a:solidFill>
                <a:effectLst/>
                <a:latin typeface="+mn-lt"/>
                <a:ea typeface="+mn-ea"/>
                <a:cs typeface="+mn-cs"/>
              </a:rPr>
              <a:t> på länken?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i="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26</a:t>
            </a:fld>
            <a:endParaRPr lang="sv-SE"/>
          </a:p>
        </p:txBody>
      </p:sp>
    </p:spTree>
    <p:extLst>
      <p:ext uri="{BB962C8B-B14F-4D97-AF65-F5344CB8AC3E}">
        <p14:creationId xmlns:p14="http://schemas.microsoft.com/office/powerpoint/2010/main" val="2752836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De 10 000</a:t>
            </a:r>
            <a:r>
              <a:rPr lang="sv-SE" baseline="0" dirty="0" smtClean="0"/>
              <a:t> mest använda sökorden utgör mindre än 20 % av all söktrafik. </a:t>
            </a:r>
            <a:br>
              <a:rPr lang="sv-SE" baseline="0" dirty="0" smtClean="0"/>
            </a:br>
            <a:r>
              <a:rPr lang="sv-SE" baseline="0" dirty="0" smtClean="0"/>
              <a:t>70 % kommer från det man brukar kalla ”the long </a:t>
            </a:r>
            <a:r>
              <a:rPr lang="sv-SE" baseline="0" dirty="0" err="1" smtClean="0"/>
              <a:t>tail</a:t>
            </a:r>
            <a:r>
              <a:rPr lang="sv-SE" baseline="0" dirty="0" smtClean="0"/>
              <a:t>”, dvs specifika sökord och sökfraser med i snitt 4-6 ord per sökning.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27</a:t>
            </a:fld>
            <a:endParaRPr lang="sv-SE"/>
          </a:p>
        </p:txBody>
      </p:sp>
    </p:spTree>
    <p:extLst>
      <p:ext uri="{BB962C8B-B14F-4D97-AF65-F5344CB8AC3E}">
        <p14:creationId xmlns:p14="http://schemas.microsoft.com/office/powerpoint/2010/main" val="3810554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De 10 000</a:t>
            </a:r>
            <a:r>
              <a:rPr lang="sv-SE" baseline="0" dirty="0" smtClean="0"/>
              <a:t> mest använda sökorden utgör mindre än 20 % av all söktrafik. </a:t>
            </a:r>
            <a:br>
              <a:rPr lang="sv-SE" baseline="0" dirty="0" smtClean="0"/>
            </a:br>
            <a:r>
              <a:rPr lang="sv-SE" baseline="0" dirty="0" smtClean="0"/>
              <a:t>70 % kommer från det man brukar kalla ”the long </a:t>
            </a:r>
            <a:r>
              <a:rPr lang="sv-SE" baseline="0" dirty="0" err="1" smtClean="0"/>
              <a:t>tail</a:t>
            </a:r>
            <a:r>
              <a:rPr lang="sv-SE" baseline="0" dirty="0" smtClean="0"/>
              <a:t>”, dvs specifika sökord och sökfraser med i snitt 4-6 ord per sökning.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28</a:t>
            </a:fld>
            <a:endParaRPr lang="sv-SE"/>
          </a:p>
        </p:txBody>
      </p:sp>
    </p:spTree>
    <p:extLst>
      <p:ext uri="{BB962C8B-B14F-4D97-AF65-F5344CB8AC3E}">
        <p14:creationId xmlns:p14="http://schemas.microsoft.com/office/powerpoint/2010/main" val="3495331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Prata</a:t>
            </a:r>
            <a:r>
              <a:rPr lang="sv-SE" baseline="0" dirty="0" smtClean="0"/>
              <a:t> två och två eller i grupp där ni sitter. Ni behöver inte redovisa. Det viktigaste är att ni har funderat. </a:t>
            </a:r>
            <a:endParaRPr lang="sv-SE" dirty="0" smtClean="0"/>
          </a:p>
          <a:p>
            <a:endParaRPr lang="sv-SE" dirty="0" smtClean="0"/>
          </a:p>
          <a:p>
            <a:r>
              <a:rPr lang="sv-SE" dirty="0" smtClean="0"/>
              <a:t>EV: Berätta om </a:t>
            </a:r>
            <a:r>
              <a:rPr lang="sv-SE" dirty="0" err="1" smtClean="0"/>
              <a:t>Botox</a:t>
            </a:r>
            <a:r>
              <a:rPr lang="sv-SE" dirty="0" smtClean="0"/>
              <a:t>-läkaren.</a:t>
            </a:r>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29</a:t>
            </a:fld>
            <a:endParaRPr lang="sv-SE"/>
          </a:p>
        </p:txBody>
      </p:sp>
    </p:spTree>
    <p:extLst>
      <p:ext uri="{BB962C8B-B14F-4D97-AF65-F5344CB8AC3E}">
        <p14:creationId xmlns:p14="http://schemas.microsoft.com/office/powerpoint/2010/main" val="349902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Prioriteringen förankras och diskuteras i webbkommittén</a:t>
            </a:r>
          </a:p>
          <a:p>
            <a:endParaRPr lang="sv-SE" b="1" dirty="0" smtClean="0"/>
          </a:p>
          <a:p>
            <a:endParaRPr lang="sv-SE" b="1" dirty="0" smtClean="0"/>
          </a:p>
          <a:p>
            <a:r>
              <a:rPr lang="sv-SE" b="1" dirty="0" smtClean="0"/>
              <a:t>Sökfunktionen </a:t>
            </a:r>
            <a:r>
              <a:rPr lang="sv-SE" b="0" dirty="0" smtClean="0"/>
              <a:t>– nytta för många, tidsbesparande</a:t>
            </a:r>
          </a:p>
          <a:p>
            <a:endParaRPr lang="sv-SE" b="1" dirty="0" smtClean="0"/>
          </a:p>
          <a:p>
            <a:r>
              <a:rPr lang="sv-SE" b="1" dirty="0" smtClean="0"/>
              <a:t>Nya block </a:t>
            </a:r>
            <a:r>
              <a:rPr lang="sv-SE" dirty="0" smtClean="0"/>
              <a:t>– ökar tillgängligheten till producerat innehåll, tidsbesparande för många</a:t>
            </a:r>
            <a:r>
              <a:rPr lang="sv-SE" baseline="0" dirty="0" smtClean="0"/>
              <a:t> (slipper göra lösningar i html-läget, </a:t>
            </a:r>
            <a:r>
              <a:rPr lang="sv-SE" baseline="0" dirty="0" err="1" smtClean="0"/>
              <a:t>workarounds</a:t>
            </a:r>
            <a:r>
              <a:rPr lang="sv-SE" baseline="0" dirty="0" smtClean="0"/>
              <a:t>)</a:t>
            </a:r>
            <a:endParaRPr lang="sv-SE" dirty="0" smtClean="0"/>
          </a:p>
          <a:p>
            <a:endParaRPr lang="sv-SE" dirty="0" smtClean="0"/>
          </a:p>
          <a:p>
            <a:r>
              <a:rPr lang="sv-SE" b="1" dirty="0" smtClean="0"/>
              <a:t>Förbättringar i CV-sidorna </a:t>
            </a:r>
            <a:r>
              <a:rPr lang="sv-SE" b="0" dirty="0" smtClean="0"/>
              <a:t>– tidsbesparande för alla webbpublicerare och forskare som vill göra </a:t>
            </a:r>
            <a:r>
              <a:rPr lang="sv-SE" b="0" dirty="0" err="1" smtClean="0"/>
              <a:t>rss-flöden</a:t>
            </a:r>
            <a:r>
              <a:rPr lang="sv-SE" b="0" baseline="0" dirty="0" smtClean="0"/>
              <a:t>.</a:t>
            </a:r>
            <a:endParaRPr lang="sv-SE" b="0" dirty="0" smtClean="0"/>
          </a:p>
          <a:p>
            <a:pPr marL="171450" indent="-171450">
              <a:buFontTx/>
              <a:buChar char="-"/>
            </a:pPr>
            <a:r>
              <a:rPr lang="sv-SE" dirty="0" smtClean="0"/>
              <a:t>Språkhantering</a:t>
            </a:r>
            <a:r>
              <a:rPr lang="sv-SE" baseline="0" dirty="0" smtClean="0"/>
              <a:t> och språkjusteringar</a:t>
            </a:r>
            <a:endParaRPr lang="sv-SE" dirty="0" smtClean="0"/>
          </a:p>
          <a:p>
            <a:pPr marL="171450" indent="-171450">
              <a:buFontTx/>
              <a:buChar char="-"/>
            </a:pPr>
            <a:r>
              <a:rPr lang="sv-SE" dirty="0" smtClean="0"/>
              <a:t>Fält för miljöanalys och samverkan</a:t>
            </a:r>
          </a:p>
          <a:p>
            <a:pPr marL="171450" indent="-171450">
              <a:buFontTx/>
              <a:buChar char="-"/>
            </a:pPr>
            <a:r>
              <a:rPr lang="sv-SE" dirty="0" smtClean="0"/>
              <a:t>Forskarna</a:t>
            </a:r>
            <a:r>
              <a:rPr lang="sv-SE" baseline="0" dirty="0" smtClean="0"/>
              <a:t> ska själva kunna göra </a:t>
            </a:r>
            <a:r>
              <a:rPr lang="sv-SE" baseline="0" dirty="0" err="1" smtClean="0"/>
              <a:t>rss-flöden</a:t>
            </a:r>
            <a:r>
              <a:rPr lang="sv-SE" baseline="0" dirty="0" smtClean="0"/>
              <a:t> från Epsilon/</a:t>
            </a:r>
            <a:r>
              <a:rPr lang="sv-SE" baseline="0" dirty="0" err="1" smtClean="0"/>
              <a:t>slupub</a:t>
            </a:r>
            <a:endParaRPr lang="sv-SE" baseline="0" dirty="0" smtClean="0"/>
          </a:p>
          <a:p>
            <a:endParaRPr lang="sv-SE" dirty="0" smtClean="0"/>
          </a:p>
          <a:p>
            <a:r>
              <a:rPr lang="sv-SE" b="1" dirty="0" smtClean="0"/>
              <a:t>Sidtyp för kampanjwebbar och större evenemang </a:t>
            </a:r>
            <a:r>
              <a:rPr lang="sv-SE" b="0" dirty="0" smtClean="0"/>
              <a:t>– säkerställer att vi följer lagkraven på oss som offentlig myndighet, tids-</a:t>
            </a:r>
            <a:r>
              <a:rPr lang="sv-SE" b="0" baseline="0" dirty="0" smtClean="0"/>
              <a:t> och resurssparande för SLU som helhet</a:t>
            </a:r>
            <a:r>
              <a:rPr lang="sv-SE" dirty="0" smtClean="0"/>
              <a:t/>
            </a:r>
            <a:br>
              <a:rPr lang="sv-SE" dirty="0" smtClean="0"/>
            </a:br>
            <a:r>
              <a:rPr lang="sv-SE" dirty="0" smtClean="0"/>
              <a:t>-</a:t>
            </a:r>
            <a:r>
              <a:rPr lang="sv-SE" baseline="0" dirty="0" smtClean="0"/>
              <a:t> T ex för jubileumsåret, stora konferenser med SLU som huvudarrangör. Dvs såna webbplatser som man idag beställer webbutveckling utanför SLU:s vanliga webbplattform. Här kan vi säkerställa att SLU som varumärke inte spretar, att vi som offentlig myndighet uppfyller lagkraven och att SLU:s verksamheter sparar pengar på att inte köpa externa lösningar. </a:t>
            </a:r>
          </a:p>
          <a:p>
            <a:r>
              <a:rPr lang="sv-SE" baseline="0" dirty="0" smtClean="0"/>
              <a:t>- Mer info om hur det här kommer att kunna användas kommer under nästa år. </a:t>
            </a:r>
            <a:r>
              <a:rPr lang="sv-SE" dirty="0" smtClean="0"/>
              <a:t/>
            </a:r>
            <a:br>
              <a:rPr lang="sv-SE" dirty="0" smtClean="0"/>
            </a:br>
            <a:r>
              <a:rPr lang="sv-SE" dirty="0" smtClean="0"/>
              <a:t/>
            </a:r>
            <a:br>
              <a:rPr lang="sv-SE" dirty="0" smtClean="0"/>
            </a:br>
            <a:r>
              <a:rPr lang="sv-SE" b="1" dirty="0" smtClean="0"/>
              <a:t>Prenumerationsfunktion på sidlistningar</a:t>
            </a:r>
            <a:r>
              <a:rPr lang="sv-SE" b="0" dirty="0" smtClean="0"/>
              <a:t> – tidsbesparande för alla som gör </a:t>
            </a:r>
            <a:r>
              <a:rPr lang="sv-SE" b="0" dirty="0" err="1" smtClean="0"/>
              <a:t>nyhetsbrev+för</a:t>
            </a:r>
            <a:r>
              <a:rPr lang="sv-SE" b="0" baseline="0" dirty="0" smtClean="0"/>
              <a:t> besökarna</a:t>
            </a:r>
            <a:r>
              <a:rPr lang="sv-SE" dirty="0" smtClean="0"/>
              <a:t/>
            </a:r>
            <a:br>
              <a:rPr lang="sv-SE" dirty="0" smtClean="0"/>
            </a:br>
            <a:r>
              <a:rPr lang="sv-SE" dirty="0" smtClean="0"/>
              <a:t>Besökare ska kunna prenumerera på</a:t>
            </a:r>
            <a:r>
              <a:rPr lang="sv-SE" baseline="0" dirty="0" smtClean="0"/>
              <a:t> nytt innehåll i t ex kunskapsbanken, nyhetsflöden osv. Många gör idag nyhetsbrev och skickar ut dessa till olika utskicksgrupper, men den här funktionen är alltså något som besökaren själv går in och väljer att prenumerera på. Kommer att spara tid för er som jobbar med nyhetsbrev, men även massor av tid för besökare som kan välja metod att ta till sig information.</a:t>
            </a:r>
            <a:endParaRPr lang="sv-SE" dirty="0" smtClean="0"/>
          </a:p>
          <a:p>
            <a:endParaRPr lang="sv-SE" dirty="0" smtClean="0"/>
          </a:p>
          <a:p>
            <a:r>
              <a:rPr lang="sv-SE" b="1" dirty="0" smtClean="0"/>
              <a:t>Förbättringar i navigering och megamenyer </a:t>
            </a:r>
            <a:r>
              <a:rPr lang="sv-SE" dirty="0" smtClean="0"/>
              <a:t>– bättre</a:t>
            </a:r>
            <a:r>
              <a:rPr lang="sv-SE" baseline="0" dirty="0" smtClean="0"/>
              <a:t> tillgänglighet på olika enheter, </a:t>
            </a:r>
          </a:p>
          <a:p>
            <a:r>
              <a:rPr lang="sv-SE" baseline="0" dirty="0" smtClean="0"/>
              <a:t>T ex möjligheten till direktlänkar i toppnavigeringen, förbättrad mobil navigering</a:t>
            </a:r>
            <a:endParaRPr lang="sv-SE" dirty="0" smtClean="0"/>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8</a:t>
            </a:fld>
            <a:endParaRPr lang="sv-SE"/>
          </a:p>
        </p:txBody>
      </p:sp>
    </p:spTree>
    <p:extLst>
      <p:ext uri="{BB962C8B-B14F-4D97-AF65-F5344CB8AC3E}">
        <p14:creationId xmlns:p14="http://schemas.microsoft.com/office/powerpoint/2010/main" val="155563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kommer att gå igenom några olika begrepp inom sökmotoroptimering.</a:t>
            </a:r>
            <a:r>
              <a:rPr lang="sv-SE" baseline="0" dirty="0" smtClean="0"/>
              <a:t> SEO är ett stort område! Du behöver inte ha koll på allt. Men har du koll på vissa saker så kommer du att förstå lite bättre vad som syns och inte i Google och andra sökmotorer. </a:t>
            </a:r>
          </a:p>
          <a:p>
            <a:endParaRPr lang="sv-SE" dirty="0" smtClean="0"/>
          </a:p>
          <a:p>
            <a:r>
              <a:rPr lang="sv-SE" dirty="0" smtClean="0"/>
              <a:t>Det finns en väsentlig</a:t>
            </a:r>
            <a:r>
              <a:rPr lang="sv-SE" baseline="0" dirty="0" smtClean="0"/>
              <a:t> skillnad i vem som gör vad i optimeringen. Vissa saker kan göras och görs centralt. Kommer att berätta lite om det på slutet om vi hinner. Men det viktiga jobbet just för att era verksamheter ska synas, gör ni själva!</a:t>
            </a:r>
          </a:p>
          <a:p>
            <a:endParaRPr lang="sv-SE" dirty="0" smtClean="0"/>
          </a:p>
          <a:p>
            <a:r>
              <a:rPr lang="sv-SE" dirty="0" smtClean="0"/>
              <a:t>Jag vet att tiden för webbarbete är begränsad för de flesta.</a:t>
            </a:r>
            <a:r>
              <a:rPr lang="sv-SE" baseline="0" dirty="0" smtClean="0"/>
              <a:t> Och som i allt handlar det om prioriteringar. Genom att göra den redaktionella optimeringen till en del av publiceringsarbetet, behöver du inte avsätta särskild tid för optimering. Men slarvar man från början blir efterarbetet jobbigare. </a:t>
            </a:r>
          </a:p>
          <a:p>
            <a:endParaRPr lang="sv-SE" baseline="0" dirty="0" smtClean="0"/>
          </a:p>
          <a:p>
            <a:r>
              <a:rPr lang="sv-SE" baseline="0" dirty="0" smtClean="0"/>
              <a:t>Nu har vi redan massor med sidor att underhålla, så se till att lägga tiden på att optimera innehållet på de sidor som har flest besök. </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9</a:t>
            </a:fld>
            <a:endParaRPr lang="sv-SE"/>
          </a:p>
        </p:txBody>
      </p:sp>
    </p:spTree>
    <p:extLst>
      <p:ext uri="{BB962C8B-B14F-4D97-AF65-F5344CB8AC3E}">
        <p14:creationId xmlns:p14="http://schemas.microsoft.com/office/powerpoint/2010/main" val="166924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b="1" baseline="0" dirty="0" smtClean="0"/>
              <a:t>Lite statistik (2015)</a:t>
            </a:r>
          </a:p>
          <a:p>
            <a:pPr marL="0" indent="0">
              <a:buFontTx/>
              <a:buNone/>
            </a:pPr>
            <a:r>
              <a:rPr lang="sv-SE" baseline="0" dirty="0" smtClean="0"/>
              <a:t>Ca 96 % av sökningar i Sverige görs med Google</a:t>
            </a:r>
          </a:p>
          <a:p>
            <a:pPr marL="0" indent="0">
              <a:buFontTx/>
              <a:buNone/>
            </a:pPr>
            <a:r>
              <a:rPr lang="sv-SE" baseline="0" dirty="0" smtClean="0"/>
              <a:t>Svenska företag lägger sammantaget ca 4 miljarder på sökmotorannonsering per år i Google</a:t>
            </a:r>
          </a:p>
          <a:p>
            <a:pPr marL="0" indent="0">
              <a:buFontTx/>
              <a:buNone/>
            </a:pPr>
            <a:r>
              <a:rPr lang="sv-SE" sz="1200" b="0" i="0" kern="1200" dirty="0" smtClean="0">
                <a:solidFill>
                  <a:schemeClr val="tx1"/>
                </a:solidFill>
                <a:effectLst/>
                <a:latin typeface="+mn-lt"/>
                <a:ea typeface="+mn-ea"/>
                <a:cs typeface="+mn-cs"/>
              </a:rPr>
              <a:t>45 miljoner sökningar görs dagligen i Sverige</a:t>
            </a:r>
          </a:p>
          <a:p>
            <a:pPr marL="0" indent="0">
              <a:buFontTx/>
              <a:buNone/>
            </a:pPr>
            <a:endParaRPr lang="sv-SE" baseline="0" dirty="0" smtClean="0"/>
          </a:p>
          <a:p>
            <a:pPr marL="0" indent="0">
              <a:buFontTx/>
              <a:buNone/>
            </a:pPr>
            <a:endParaRPr lang="sv-SE" baseline="0" dirty="0" smtClean="0"/>
          </a:p>
          <a:p>
            <a:pPr marL="171450" indent="-171450">
              <a:buFontTx/>
              <a:buChar char="-"/>
            </a:pPr>
            <a:endParaRPr lang="sv-SE" baseline="0" dirty="0" smtClean="0"/>
          </a:p>
          <a:p>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fld id="{52379312-60E2-7842-AE54-317F1725CADA}" type="slidenum">
              <a:rPr lang="sv-SE" smtClean="0"/>
              <a:t>10</a:t>
            </a:fld>
            <a:endParaRPr lang="sv-SE"/>
          </a:p>
        </p:txBody>
      </p:sp>
    </p:spTree>
    <p:extLst>
      <p:ext uri="{BB962C8B-B14F-4D97-AF65-F5344CB8AC3E}">
        <p14:creationId xmlns:p14="http://schemas.microsoft.com/office/powerpoint/2010/main" val="284842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Fundera på den här frågan</a:t>
            </a:r>
            <a:r>
              <a:rPr lang="sv-SE" baseline="0" dirty="0" smtClean="0"/>
              <a:t> under presentationen. Vi kommer att återkomma till den och prata en kort stund i grupper eller två och två, som vi sitter. </a:t>
            </a:r>
          </a:p>
        </p:txBody>
      </p:sp>
      <p:sp>
        <p:nvSpPr>
          <p:cNvPr id="4" name="Platshållare för bildnummer 3"/>
          <p:cNvSpPr>
            <a:spLocks noGrp="1"/>
          </p:cNvSpPr>
          <p:nvPr>
            <p:ph type="sldNum" sz="quarter" idx="10"/>
          </p:nvPr>
        </p:nvSpPr>
        <p:spPr/>
        <p:txBody>
          <a:bodyPr/>
          <a:lstStyle/>
          <a:p>
            <a:fld id="{52379312-60E2-7842-AE54-317F1725CADA}" type="slidenum">
              <a:rPr lang="sv-SE" smtClean="0"/>
              <a:t>11</a:t>
            </a:fld>
            <a:endParaRPr lang="sv-SE"/>
          </a:p>
        </p:txBody>
      </p:sp>
    </p:spTree>
    <p:extLst>
      <p:ext uri="{BB962C8B-B14F-4D97-AF65-F5344CB8AC3E}">
        <p14:creationId xmlns:p14="http://schemas.microsoft.com/office/powerpoint/2010/main" val="338066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Det första som du behöver kunna skilja på,</a:t>
            </a:r>
            <a:r>
              <a:rPr lang="sv-SE" baseline="0" dirty="0" smtClean="0"/>
              <a:t> är organiska och köpta sökträffar. Idag kommer vi bara prata om </a:t>
            </a:r>
            <a:r>
              <a:rPr lang="sv-SE" b="1" baseline="0" dirty="0" smtClean="0"/>
              <a:t>organisk</a:t>
            </a:r>
            <a:r>
              <a:rPr lang="sv-SE" baseline="0" dirty="0" smtClean="0"/>
              <a:t> trafik.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smtClean="0"/>
              <a:t>SEO står för </a:t>
            </a:r>
            <a:r>
              <a:rPr lang="sv-SE" b="1" baseline="0" dirty="0" smtClean="0"/>
              <a:t>sökmotoroptimering</a:t>
            </a:r>
            <a:r>
              <a:rPr lang="sv-SE" baseline="0" dirty="0" smtClean="0"/>
              <a:t>, </a:t>
            </a:r>
            <a:r>
              <a:rPr lang="sv-SE" sz="1200" b="0" i="0" kern="1200" dirty="0" smtClean="0">
                <a:solidFill>
                  <a:schemeClr val="tx1"/>
                </a:solidFill>
                <a:effectLst/>
                <a:latin typeface="+mn-lt"/>
                <a:ea typeface="+mn-ea"/>
                <a:cs typeface="+mn-cs"/>
              </a:rPr>
              <a:t>det du gör för att få din webbplats att synas högre upp i sökmotorer.</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Man brukar prata om att förbättra sitt organiska sökresultat. Detta kan du Inte betala för utan det handlar enbart om hur respektive sökmotors algoritmer väljer att värdera din sida i jämförelse med andra sidor och på så sätt bestämmer vilken plats du ska hamna på utifrån specifika söktermer.</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 </a:t>
            </a:r>
            <a:r>
              <a:rPr lang="sv-SE" baseline="0" dirty="0" smtClean="0"/>
              <a:t/>
            </a:r>
            <a:br>
              <a:rPr lang="sv-SE" baseline="0" dirty="0" smtClean="0"/>
            </a:br>
            <a:r>
              <a:rPr lang="sv-SE" baseline="0" dirty="0" smtClean="0"/>
              <a:t>SEM för </a:t>
            </a:r>
            <a:r>
              <a:rPr lang="sv-SE" b="1" baseline="0" dirty="0" smtClean="0"/>
              <a:t>sökmotormarknadsföring</a:t>
            </a:r>
            <a:r>
              <a:rPr lang="sv-SE" baseline="0" dirty="0" smtClean="0"/>
              <a:t>. </a:t>
            </a:r>
            <a:br>
              <a:rPr lang="sv-SE" baseline="0" dirty="0" smtClean="0"/>
            </a:br>
            <a:r>
              <a:rPr lang="sv-SE" sz="1200" b="0" i="0" kern="1200" dirty="0" smtClean="0">
                <a:solidFill>
                  <a:schemeClr val="tx1"/>
                </a:solidFill>
                <a:effectLst/>
                <a:latin typeface="+mn-lt"/>
                <a:ea typeface="+mn-ea"/>
                <a:cs typeface="+mn-cs"/>
              </a:rPr>
              <a:t>SEM eller </a:t>
            </a:r>
            <a:r>
              <a:rPr lang="sv-SE" sz="1200" b="0" i="0" kern="1200" dirty="0" err="1" smtClean="0">
                <a:solidFill>
                  <a:schemeClr val="tx1"/>
                </a:solidFill>
                <a:effectLst/>
                <a:latin typeface="+mn-lt"/>
                <a:ea typeface="+mn-ea"/>
                <a:cs typeface="+mn-cs"/>
              </a:rPr>
              <a:t>Search</a:t>
            </a:r>
            <a:r>
              <a:rPr lang="sv-SE" sz="1200" b="0" i="0" kern="1200" dirty="0" smtClean="0">
                <a:solidFill>
                  <a:schemeClr val="tx1"/>
                </a:solidFill>
                <a:effectLst/>
                <a:latin typeface="+mn-lt"/>
                <a:ea typeface="+mn-ea"/>
                <a:cs typeface="+mn-cs"/>
              </a:rPr>
              <a:t> Engine Marketing (</a:t>
            </a:r>
            <a:r>
              <a:rPr lang="sv-SE" sz="1200" b="0" i="0" kern="1200" dirty="0" err="1" smtClean="0">
                <a:solidFill>
                  <a:schemeClr val="tx1"/>
                </a:solidFill>
                <a:effectLst/>
                <a:latin typeface="+mn-lt"/>
                <a:ea typeface="+mn-ea"/>
                <a:cs typeface="+mn-cs"/>
              </a:rPr>
              <a:t>sökmotorsmarknadsföring</a:t>
            </a:r>
            <a:r>
              <a:rPr lang="sv-SE" sz="1200" b="0" i="0" kern="1200" dirty="0" smtClean="0">
                <a:solidFill>
                  <a:schemeClr val="tx1"/>
                </a:solidFill>
                <a:effectLst/>
                <a:latin typeface="+mn-lt"/>
                <a:ea typeface="+mn-ea"/>
                <a:cs typeface="+mn-cs"/>
              </a:rPr>
              <a:t> på svenska) handlar om att marknadsföra sig med hjälp av sökmotorer (så som Google, Bing, Yahoo). Oavsett om man betalar för det eller arbetar med sin egen webbplats för att komma högt upp i det organiska sökresultatet.</a:t>
            </a:r>
          </a:p>
          <a:p>
            <a:r>
              <a:rPr lang="sv-SE" baseline="0" dirty="0" smtClean="0"/>
              <a:t/>
            </a:r>
            <a:br>
              <a:rPr lang="sv-SE" baseline="0" dirty="0" smtClean="0"/>
            </a:br>
            <a:r>
              <a:rPr lang="sv-SE" dirty="0" smtClean="0"/>
              <a:t>SEA,</a:t>
            </a:r>
            <a:r>
              <a:rPr lang="sv-SE" baseline="0" dirty="0" smtClean="0"/>
              <a:t> </a:t>
            </a:r>
            <a:r>
              <a:rPr lang="sv-SE" b="1" baseline="0" dirty="0" smtClean="0"/>
              <a:t>sökmotorannonsering</a:t>
            </a:r>
            <a:r>
              <a:rPr lang="sv-SE" baseline="0" dirty="0" smtClean="0"/>
              <a:t>, </a:t>
            </a:r>
            <a:r>
              <a:rPr lang="sv-SE" sz="1200" b="0" i="0" kern="1200" dirty="0" smtClean="0">
                <a:solidFill>
                  <a:schemeClr val="tx1"/>
                </a:solidFill>
                <a:effectLst/>
                <a:latin typeface="+mn-lt"/>
                <a:ea typeface="+mn-ea"/>
                <a:cs typeface="+mn-cs"/>
              </a:rPr>
              <a:t>omfattar alla sätt du kan betala för att annonsera i en sökmotor. </a:t>
            </a:r>
          </a:p>
          <a:p>
            <a:endParaRPr lang="sv-SE" baseline="0" dirty="0" smtClean="0"/>
          </a:p>
          <a:p>
            <a:r>
              <a:rPr lang="sv-SE" sz="1200" b="0" i="0" kern="1200" dirty="0" smtClean="0">
                <a:solidFill>
                  <a:schemeClr val="tx1"/>
                </a:solidFill>
                <a:effectLst/>
                <a:latin typeface="+mn-lt"/>
                <a:ea typeface="+mn-ea"/>
                <a:cs typeface="+mn-cs"/>
              </a:rPr>
              <a:t>Mest populärt är att annonsera via Google </a:t>
            </a:r>
            <a:r>
              <a:rPr lang="sv-SE" sz="1200" b="0" i="0" kern="1200" dirty="0" err="1" smtClean="0">
                <a:solidFill>
                  <a:schemeClr val="tx1"/>
                </a:solidFill>
                <a:effectLst/>
                <a:latin typeface="+mn-lt"/>
                <a:ea typeface="+mn-ea"/>
                <a:cs typeface="+mn-cs"/>
              </a:rPr>
              <a:t>Adwords</a:t>
            </a:r>
            <a:r>
              <a:rPr lang="sv-SE" sz="1200" b="0" i="0" kern="1200" dirty="0" smtClean="0">
                <a:solidFill>
                  <a:schemeClr val="tx1"/>
                </a:solidFill>
                <a:effectLst/>
                <a:latin typeface="+mn-lt"/>
                <a:ea typeface="+mn-ea"/>
                <a:cs typeface="+mn-cs"/>
              </a:rPr>
              <a:t> för att synas på viktiga sökord. Med hjälp av </a:t>
            </a:r>
            <a:r>
              <a:rPr lang="sv-SE" sz="1200" b="0" i="0" kern="1200" dirty="0" err="1" smtClean="0">
                <a:solidFill>
                  <a:schemeClr val="tx1"/>
                </a:solidFill>
                <a:effectLst/>
                <a:latin typeface="+mn-lt"/>
                <a:ea typeface="+mn-ea"/>
                <a:cs typeface="+mn-cs"/>
              </a:rPr>
              <a:t>Adwords</a:t>
            </a:r>
            <a:r>
              <a:rPr lang="sv-SE" sz="1200" b="0" i="0" kern="1200" dirty="0" smtClean="0">
                <a:solidFill>
                  <a:schemeClr val="tx1"/>
                </a:solidFill>
                <a:effectLst/>
                <a:latin typeface="+mn-lt"/>
                <a:ea typeface="+mn-ea"/>
                <a:cs typeface="+mn-cs"/>
              </a:rPr>
              <a:t> kan du själv bestämma vad det ska stå i annonsen och sen väljer du ett bud som du är villig att betala för ett klick. Det finns även andra typer av annonsering i sökmotorer där du kan betala per tusen visningar (CPM – </a:t>
            </a:r>
            <a:r>
              <a:rPr lang="sv-SE" sz="1200" b="0" i="0" kern="1200" dirty="0" err="1" smtClean="0">
                <a:solidFill>
                  <a:schemeClr val="tx1"/>
                </a:solidFill>
                <a:effectLst/>
                <a:latin typeface="+mn-lt"/>
                <a:ea typeface="+mn-ea"/>
                <a:cs typeface="+mn-cs"/>
              </a:rPr>
              <a:t>Cost</a:t>
            </a:r>
            <a:r>
              <a:rPr lang="sv-SE" sz="1200" b="0" i="0" kern="1200" dirty="0" smtClean="0">
                <a:solidFill>
                  <a:schemeClr val="tx1"/>
                </a:solidFill>
                <a:effectLst/>
                <a:latin typeface="+mn-lt"/>
                <a:ea typeface="+mn-ea"/>
                <a:cs typeface="+mn-cs"/>
              </a:rPr>
              <a:t> Per </a:t>
            </a:r>
            <a:r>
              <a:rPr lang="sv-SE" sz="1200" b="0" i="0" kern="1200" dirty="0" err="1" smtClean="0">
                <a:solidFill>
                  <a:schemeClr val="tx1"/>
                </a:solidFill>
                <a:effectLst/>
                <a:latin typeface="+mn-lt"/>
                <a:ea typeface="+mn-ea"/>
                <a:cs typeface="+mn-cs"/>
              </a:rPr>
              <a:t>Thousand</a:t>
            </a:r>
            <a:r>
              <a:rPr lang="sv-SE" sz="1200" b="0" i="0" kern="1200" dirty="0" smtClean="0">
                <a:solidFill>
                  <a:schemeClr val="tx1"/>
                </a:solidFill>
                <a:effectLst/>
                <a:latin typeface="+mn-lt"/>
                <a:ea typeface="+mn-ea"/>
                <a:cs typeface="+mn-cs"/>
              </a:rPr>
              <a:t>, där M:et i CPM är den romerska siffran för tusen).</a:t>
            </a:r>
          </a:p>
          <a:p>
            <a:r>
              <a:rPr lang="sv-SE" sz="1200" b="0" i="0" kern="1200" dirty="0" smtClean="0">
                <a:solidFill>
                  <a:schemeClr val="tx1"/>
                </a:solidFill>
                <a:effectLst/>
                <a:latin typeface="+mn-lt"/>
                <a:ea typeface="+mn-ea"/>
                <a:cs typeface="+mn-cs"/>
              </a:rPr>
              <a:t>Så SEA är alltså all betald marknadsföring i sökmotorer.</a:t>
            </a:r>
          </a:p>
          <a:p>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Vad är SEM</a:t>
            </a:r>
          </a:p>
          <a:p>
            <a:r>
              <a:rPr lang="sv-SE" sz="1200" b="0" i="0" kern="1200" dirty="0" smtClean="0">
                <a:solidFill>
                  <a:schemeClr val="tx1"/>
                </a:solidFill>
                <a:effectLst/>
                <a:latin typeface="+mn-lt"/>
                <a:ea typeface="+mn-ea"/>
                <a:cs typeface="+mn-cs"/>
              </a:rPr>
              <a:t>SEM är den övergripande benämningen för allting som handlar om att marknadsföra sig i sökmotorer. Både SEO och SEA ligger alltså under SEM (SEM = SEA &amp; SEO).</a:t>
            </a:r>
          </a:p>
          <a:p>
            <a:endParaRPr lang="sv-SE"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smtClean="0"/>
          </a:p>
          <a:p>
            <a:r>
              <a:rPr lang="sv-SE" baseline="0" dirty="0" smtClean="0"/>
              <a:t>Men gå till dig själv – när du söker på Google, vilken sorts länkar litar du mest på. Det som finns i annonsytorna eller i den organiska träfflistan?</a:t>
            </a:r>
          </a:p>
          <a:p>
            <a:endParaRPr lang="sv-SE" sz="1200" b="0" i="0" kern="1200" dirty="0" smtClean="0">
              <a:solidFill>
                <a:schemeClr val="tx1"/>
              </a:solidFill>
              <a:effectLst/>
              <a:latin typeface="+mn-lt"/>
              <a:ea typeface="+mn-ea"/>
              <a:cs typeface="+mn-cs"/>
            </a:endParaRP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12</a:t>
            </a:fld>
            <a:endParaRPr lang="sv-SE"/>
          </a:p>
        </p:txBody>
      </p:sp>
    </p:spTree>
    <p:extLst>
      <p:ext uri="{BB962C8B-B14F-4D97-AF65-F5344CB8AC3E}">
        <p14:creationId xmlns:p14="http://schemas.microsoft.com/office/powerpoint/2010/main" val="414210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Google</a:t>
            </a:r>
            <a:r>
              <a:rPr lang="sv-SE" baseline="0" dirty="0" smtClean="0"/>
              <a:t> uppdaterar sina sökalgoritmer 5-600 gånger per år. Större uppdateringar namnges. Den största förändringen kom förra året i april, </a:t>
            </a:r>
            <a:r>
              <a:rPr lang="sv-SE" baseline="0" dirty="0" err="1" smtClean="0"/>
              <a:t>mobilegeddon</a:t>
            </a:r>
            <a:r>
              <a:rPr lang="sv-SE" baseline="0" dirty="0" smtClean="0"/>
              <a:t>, och rankade då upp mobilanpassade sajter mycket högre än andra. Flera stora nyhetssajter tappade ranking snabbt. Senaste heter Penguin 4.0, om nån vill grotta ner sig i detaljer. </a:t>
            </a:r>
          </a:p>
          <a:p>
            <a:endParaRPr lang="sv-SE" sz="1200" b="0" i="0" kern="1200" baseline="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Genom alla dessa uppdateringar finns det några aspekter</a:t>
            </a:r>
            <a:r>
              <a:rPr lang="sv-SE" sz="1200" b="0" i="0" kern="1200" baseline="0" dirty="0" smtClean="0">
                <a:solidFill>
                  <a:schemeClr val="tx1"/>
                </a:solidFill>
                <a:effectLst/>
                <a:latin typeface="+mn-lt"/>
                <a:ea typeface="+mn-ea"/>
                <a:cs typeface="+mn-cs"/>
              </a:rPr>
              <a:t> i optimeringen som verkar stå sig relativt bra, i förhållande till andra åtgärder. Det är såna förbättringar vi ska gå igenom idag. </a:t>
            </a:r>
            <a:endParaRPr lang="sv-SE" sz="1200" b="0" i="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13</a:t>
            </a:fld>
            <a:endParaRPr lang="sv-SE"/>
          </a:p>
        </p:txBody>
      </p:sp>
    </p:spTree>
    <p:extLst>
      <p:ext uri="{BB962C8B-B14F-4D97-AF65-F5344CB8AC3E}">
        <p14:creationId xmlns:p14="http://schemas.microsoft.com/office/powerpoint/2010/main" val="1210978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Varför är det då viktigt att jobba</a:t>
            </a:r>
            <a:r>
              <a:rPr lang="sv-SE" baseline="0" dirty="0" smtClean="0"/>
              <a:t> med SEO? Jo, för att nära hälften av all trafik kommer från organisk sök.</a:t>
            </a:r>
            <a:endParaRPr lang="sv-SE" dirty="0" smtClean="0"/>
          </a:p>
          <a:p>
            <a:r>
              <a:rPr lang="sv-SE" dirty="0" smtClean="0"/>
              <a:t>Så</a:t>
            </a:r>
            <a:r>
              <a:rPr lang="sv-SE" baseline="0" dirty="0" smtClean="0"/>
              <a:t> här ser trafiken ut just nu på slu.se. </a:t>
            </a:r>
          </a:p>
          <a:p>
            <a:endParaRPr lang="sv-SE" baseline="0" dirty="0" smtClean="0"/>
          </a:p>
          <a:p>
            <a:r>
              <a:rPr lang="sv-SE" b="1" baseline="0" dirty="0" err="1" smtClean="0"/>
              <a:t>Referral</a:t>
            </a:r>
            <a:endParaRPr lang="sv-SE" b="1" baseline="0" dirty="0" smtClean="0"/>
          </a:p>
          <a:p>
            <a:r>
              <a:rPr lang="sv-SE" dirty="0" smtClean="0">
                <a:effectLst/>
              </a:rPr>
              <a:t>1.</a:t>
            </a:r>
            <a:r>
              <a:rPr lang="sv-SE" sz="1200" kern="1200" dirty="0" smtClean="0">
                <a:solidFill>
                  <a:schemeClr val="tx1"/>
                </a:solidFill>
                <a:effectLst/>
                <a:latin typeface="+mn-lt"/>
                <a:ea typeface="+mn-ea"/>
                <a:cs typeface="+mn-cs"/>
              </a:rPr>
              <a:t>antagning.se</a:t>
            </a:r>
            <a:r>
              <a:rPr lang="sv-SE" b="1" dirty="0" smtClean="0">
                <a:effectLst/>
              </a:rPr>
              <a:t>3 670</a:t>
            </a:r>
          </a:p>
          <a:p>
            <a:r>
              <a:rPr lang="sv-SE" dirty="0" smtClean="0">
                <a:effectLst/>
              </a:rPr>
              <a:t>2.</a:t>
            </a:r>
            <a:r>
              <a:rPr lang="sv-SE" sz="1200" kern="1200" dirty="0" smtClean="0">
                <a:solidFill>
                  <a:schemeClr val="tx1"/>
                </a:solidFill>
                <a:effectLst/>
                <a:latin typeface="+mn-lt"/>
                <a:ea typeface="+mn-ea"/>
                <a:cs typeface="+mn-cs"/>
              </a:rPr>
              <a:t>universityadmissions.se</a:t>
            </a:r>
            <a:r>
              <a:rPr lang="sv-SE" b="1" dirty="0" smtClean="0">
                <a:effectLst/>
              </a:rPr>
              <a:t>1 591</a:t>
            </a:r>
          </a:p>
          <a:p>
            <a:r>
              <a:rPr lang="sv-SE" dirty="0" smtClean="0">
                <a:effectLst/>
              </a:rPr>
              <a:t>3.</a:t>
            </a:r>
            <a:r>
              <a:rPr lang="sv-SE" sz="1200" kern="1200" dirty="0" smtClean="0">
                <a:solidFill>
                  <a:schemeClr val="tx1"/>
                </a:solidFill>
                <a:effectLst/>
                <a:latin typeface="+mn-lt"/>
                <a:ea typeface="+mn-ea"/>
                <a:cs typeface="+mn-cs"/>
              </a:rPr>
              <a:t>slub-primo.hosted.exlibrisgroup.com</a:t>
            </a:r>
            <a:r>
              <a:rPr lang="sv-SE" b="1" dirty="0" smtClean="0">
                <a:effectLst/>
              </a:rPr>
              <a:t>1 069</a:t>
            </a:r>
          </a:p>
          <a:p>
            <a:r>
              <a:rPr lang="sv-SE" dirty="0" smtClean="0">
                <a:effectLst/>
              </a:rPr>
              <a:t>4.</a:t>
            </a:r>
            <a:r>
              <a:rPr lang="sv-SE" sz="1200" kern="1200" dirty="0" smtClean="0">
                <a:solidFill>
                  <a:schemeClr val="tx1"/>
                </a:solidFill>
                <a:effectLst/>
                <a:latin typeface="+mn-lt"/>
                <a:ea typeface="+mn-ea"/>
                <a:cs typeface="+mn-cs"/>
              </a:rPr>
              <a:t>com.google.android.googlequicksearchbox</a:t>
            </a:r>
            <a:r>
              <a:rPr lang="sv-SE" b="1" dirty="0" smtClean="0">
                <a:effectLst/>
              </a:rPr>
              <a:t>1 060</a:t>
            </a:r>
          </a:p>
          <a:p>
            <a:r>
              <a:rPr lang="sv-SE" dirty="0" smtClean="0">
                <a:effectLst/>
              </a:rPr>
              <a:t>5.</a:t>
            </a:r>
            <a:r>
              <a:rPr lang="sv-SE" sz="1200" kern="1200" dirty="0" smtClean="0">
                <a:solidFill>
                  <a:schemeClr val="tx1"/>
                </a:solidFill>
                <a:effectLst/>
                <a:latin typeface="+mn-lt"/>
                <a:ea typeface="+mn-ea"/>
                <a:cs typeface="+mn-cs"/>
              </a:rPr>
              <a:t>epi-resurs.slu.se </a:t>
            </a:r>
            <a:r>
              <a:rPr lang="sv-SE" sz="1200" b="1" kern="1200" dirty="0" smtClean="0">
                <a:solidFill>
                  <a:schemeClr val="tx1"/>
                </a:solidFill>
                <a:effectLst/>
                <a:latin typeface="+mn-lt"/>
                <a:ea typeface="+mn-ea"/>
                <a:cs typeface="+mn-cs"/>
              </a:rPr>
              <a:t>633</a:t>
            </a:r>
          </a:p>
          <a:p>
            <a:endParaRPr lang="sv-SE" sz="1200" kern="1200" dirty="0" smtClean="0">
              <a:solidFill>
                <a:schemeClr val="tx1"/>
              </a:solidFill>
              <a:effectLst/>
              <a:latin typeface="+mn-lt"/>
              <a:ea typeface="+mn-ea"/>
              <a:cs typeface="+mn-cs"/>
            </a:endParaRPr>
          </a:p>
          <a:p>
            <a:r>
              <a:rPr lang="sv-SE" b="1" dirty="0" smtClean="0"/>
              <a:t>Social media</a:t>
            </a:r>
          </a:p>
          <a:p>
            <a:r>
              <a:rPr lang="sv-SE" dirty="0" smtClean="0">
                <a:effectLst/>
              </a:rPr>
              <a:t>1.</a:t>
            </a:r>
            <a:r>
              <a:rPr lang="sv-SE" sz="1200" kern="1200" dirty="0" smtClean="0">
                <a:solidFill>
                  <a:schemeClr val="tx1"/>
                </a:solidFill>
                <a:effectLst/>
                <a:latin typeface="+mn-lt"/>
                <a:ea typeface="+mn-ea"/>
                <a:cs typeface="+mn-cs"/>
              </a:rPr>
              <a:t>Facebook</a:t>
            </a:r>
            <a:r>
              <a:rPr lang="sv-SE" b="1" dirty="0" smtClean="0">
                <a:effectLst/>
              </a:rPr>
              <a:t>7 905</a:t>
            </a:r>
            <a:endParaRPr lang="sv-SE" sz="1200" b="1" kern="1200" dirty="0" smtClean="0">
              <a:solidFill>
                <a:schemeClr val="tx1"/>
              </a:solidFill>
              <a:effectLst/>
              <a:latin typeface="+mn-lt"/>
              <a:ea typeface="+mn-ea"/>
              <a:cs typeface="+mn-cs"/>
            </a:endParaRPr>
          </a:p>
          <a:p>
            <a:r>
              <a:rPr lang="sv-SE" dirty="0" smtClean="0">
                <a:effectLst/>
              </a:rPr>
              <a:t>2.</a:t>
            </a:r>
            <a:r>
              <a:rPr lang="sv-SE" sz="1200" kern="1200" dirty="0" smtClean="0">
                <a:solidFill>
                  <a:schemeClr val="tx1"/>
                </a:solidFill>
                <a:effectLst/>
                <a:latin typeface="+mn-lt"/>
                <a:ea typeface="+mn-ea"/>
                <a:cs typeface="+mn-cs"/>
              </a:rPr>
              <a:t>Twitter</a:t>
            </a:r>
            <a:r>
              <a:rPr lang="sv-SE" b="1" dirty="0" smtClean="0">
                <a:effectLst/>
              </a:rPr>
              <a:t>577</a:t>
            </a:r>
          </a:p>
          <a:p>
            <a:r>
              <a:rPr lang="sv-SE" dirty="0" smtClean="0">
                <a:effectLst/>
              </a:rPr>
              <a:t>3.</a:t>
            </a:r>
            <a:r>
              <a:rPr lang="sv-SE" sz="1200" kern="1200" dirty="0" smtClean="0">
                <a:solidFill>
                  <a:schemeClr val="tx1"/>
                </a:solidFill>
                <a:effectLst/>
                <a:latin typeface="+mn-lt"/>
                <a:ea typeface="+mn-ea"/>
                <a:cs typeface="+mn-cs"/>
              </a:rPr>
              <a:t>LinkedIn</a:t>
            </a:r>
            <a:r>
              <a:rPr lang="sv-SE" b="1" dirty="0" smtClean="0">
                <a:effectLst/>
              </a:rPr>
              <a:t>213</a:t>
            </a:r>
          </a:p>
          <a:p>
            <a:r>
              <a:rPr lang="sv-SE" dirty="0" smtClean="0">
                <a:effectLst/>
              </a:rPr>
              <a:t>4.</a:t>
            </a:r>
            <a:r>
              <a:rPr lang="sv-SE" sz="1200" kern="1200" dirty="0" smtClean="0">
                <a:solidFill>
                  <a:schemeClr val="tx1"/>
                </a:solidFill>
                <a:effectLst/>
                <a:latin typeface="+mn-lt"/>
                <a:ea typeface="+mn-ea"/>
                <a:cs typeface="+mn-cs"/>
              </a:rPr>
              <a:t>Blogger 41</a:t>
            </a:r>
          </a:p>
          <a:p>
            <a:r>
              <a:rPr lang="sv-SE" dirty="0" smtClean="0">
                <a:effectLst/>
              </a:rPr>
              <a:t>5.</a:t>
            </a:r>
            <a:r>
              <a:rPr lang="sv-SE" sz="1200" kern="1200" dirty="0" smtClean="0">
                <a:solidFill>
                  <a:schemeClr val="tx1"/>
                </a:solidFill>
                <a:effectLst/>
                <a:latin typeface="+mn-lt"/>
                <a:ea typeface="+mn-ea"/>
                <a:cs typeface="+mn-cs"/>
              </a:rPr>
              <a:t>Instagram</a:t>
            </a:r>
            <a:r>
              <a:rPr lang="sv-SE" b="1" dirty="0" smtClean="0">
                <a:effectLst/>
              </a:rPr>
              <a:t>20</a:t>
            </a:r>
            <a:endParaRPr lang="sv-SE" sz="1200" b="1" kern="1200" dirty="0" smtClean="0">
              <a:solidFill>
                <a:schemeClr val="tx1"/>
              </a:solidFill>
              <a:effectLst/>
              <a:latin typeface="+mn-lt"/>
              <a:ea typeface="+mn-ea"/>
              <a:cs typeface="+mn-cs"/>
            </a:endParaRPr>
          </a:p>
          <a:p>
            <a:endParaRPr lang="sv-SE" sz="1200" b="1" kern="1200" dirty="0" smtClean="0">
              <a:solidFill>
                <a:schemeClr val="tx1"/>
              </a:solidFill>
              <a:effectLst/>
              <a:latin typeface="+mn-lt"/>
              <a:ea typeface="+mn-ea"/>
              <a:cs typeface="+mn-cs"/>
            </a:endParaRPr>
          </a:p>
          <a:p>
            <a:endParaRPr lang="sv-SE" b="1" dirty="0" smtClean="0">
              <a:effectLst/>
            </a:endParaRPr>
          </a:p>
          <a:p>
            <a:endParaRPr lang="sv-SE" dirty="0"/>
          </a:p>
        </p:txBody>
      </p:sp>
      <p:sp>
        <p:nvSpPr>
          <p:cNvPr id="4" name="Platshållare för bildnummer 3"/>
          <p:cNvSpPr>
            <a:spLocks noGrp="1"/>
          </p:cNvSpPr>
          <p:nvPr>
            <p:ph type="sldNum" sz="quarter" idx="10"/>
          </p:nvPr>
        </p:nvSpPr>
        <p:spPr/>
        <p:txBody>
          <a:bodyPr/>
          <a:lstStyle/>
          <a:p>
            <a:fld id="{52379312-60E2-7842-AE54-317F1725CADA}" type="slidenum">
              <a:rPr lang="sv-SE" smtClean="0"/>
              <a:t>14</a:t>
            </a:fld>
            <a:endParaRPr lang="sv-SE"/>
          </a:p>
        </p:txBody>
      </p:sp>
    </p:spTree>
    <p:extLst>
      <p:ext uri="{BB962C8B-B14F-4D97-AF65-F5344CB8AC3E}">
        <p14:creationId xmlns:p14="http://schemas.microsoft.com/office/powerpoint/2010/main" val="1253336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 1">
    <p:spTree>
      <p:nvGrpSpPr>
        <p:cNvPr id="1" name=""/>
        <p:cNvGrpSpPr/>
        <p:nvPr/>
      </p:nvGrpSpPr>
      <p:grpSpPr>
        <a:xfrm>
          <a:off x="0" y="0"/>
          <a:ext cx="0" cy="0"/>
          <a:chOff x="0" y="0"/>
          <a:chExt cx="0" cy="0"/>
        </a:xfrm>
      </p:grpSpPr>
      <p:sp>
        <p:nvSpPr>
          <p:cNvPr id="9" name="Rektangel 8"/>
          <p:cNvSpPr/>
          <p:nvPr/>
        </p:nvSpPr>
        <p:spPr>
          <a:xfrm>
            <a:off x="0" y="1304925"/>
            <a:ext cx="9144000" cy="38385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1" name="Bildobjekt 10" descr="slu_logo_hake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2921143" cy="1302857"/>
          </a:xfrm>
          <a:prstGeom prst="rect">
            <a:avLst/>
          </a:prstGeom>
        </p:spPr>
      </p:pic>
      <p:sp>
        <p:nvSpPr>
          <p:cNvPr id="7" name="Rubrik 1"/>
          <p:cNvSpPr>
            <a:spLocks noGrp="1"/>
          </p:cNvSpPr>
          <p:nvPr>
            <p:ph type="ctrTitle"/>
          </p:nvPr>
        </p:nvSpPr>
        <p:spPr>
          <a:xfrm>
            <a:off x="1095729" y="2279544"/>
            <a:ext cx="7673510" cy="1102519"/>
          </a:xfrm>
        </p:spPr>
        <p:txBody>
          <a:bodyPr anchor="b"/>
          <a:lstStyle>
            <a:lvl1pPr>
              <a:defRPr b="0" cap="none" spc="0">
                <a:ln w="18415" cmpd="sng">
                  <a:noFill/>
                  <a:prstDash val="solid"/>
                </a:ln>
                <a:solidFill>
                  <a:srgbClr val="FFFFFF"/>
                </a:solidFill>
                <a:effectLst/>
              </a:defRPr>
            </a:lvl1pPr>
          </a:lstStyle>
          <a:p>
            <a:r>
              <a:rPr lang="sv-SE" smtClean="0"/>
              <a:t>Klicka här för att ändra format</a:t>
            </a:r>
            <a:endParaRPr lang="sv-SE" dirty="0"/>
          </a:p>
        </p:txBody>
      </p:sp>
      <p:sp>
        <p:nvSpPr>
          <p:cNvPr id="8" name="Underrubrik 2"/>
          <p:cNvSpPr>
            <a:spLocks noGrp="1"/>
          </p:cNvSpPr>
          <p:nvPr>
            <p:ph type="subTitle" idx="1"/>
          </p:nvPr>
        </p:nvSpPr>
        <p:spPr>
          <a:xfrm>
            <a:off x="1114395" y="3382063"/>
            <a:ext cx="7678959" cy="741459"/>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9142748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ög Rubrik (endast 1 rad) och 2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727380"/>
            <a:ext cx="8229600" cy="601791"/>
          </a:xfrm>
        </p:spPr>
        <p:txBody>
          <a:bodyPr/>
          <a:lstStyle/>
          <a:p>
            <a:r>
              <a:rPr lang="sv-SE" smtClean="0"/>
              <a:t>Klicka här för att ändra format</a:t>
            </a:r>
            <a:endParaRPr lang="sv-SE" dirty="0"/>
          </a:p>
        </p:txBody>
      </p:sp>
      <p:sp>
        <p:nvSpPr>
          <p:cNvPr id="7" name="Platshållare för sidfot 5"/>
          <p:cNvSpPr>
            <a:spLocks noGrp="1"/>
          </p:cNvSpPr>
          <p:nvPr>
            <p:ph type="ftr" sz="quarter" idx="11"/>
          </p:nvPr>
        </p:nvSpPr>
        <p:spPr>
          <a:xfrm>
            <a:off x="457200" y="4767263"/>
            <a:ext cx="2895600" cy="273844"/>
          </a:xfrm>
        </p:spPr>
        <p:txBody>
          <a:bodyPr/>
          <a:lstStyle>
            <a:lvl1pPr algn="l">
              <a:defRPr/>
            </a:lvl1pPr>
          </a:lstStyle>
          <a:p>
            <a:endParaRPr lang="sv-SE"/>
          </a:p>
        </p:txBody>
      </p:sp>
      <p:sp>
        <p:nvSpPr>
          <p:cNvPr id="5" name="Platshållare för innehåll 2"/>
          <p:cNvSpPr>
            <a:spLocks noGrp="1"/>
          </p:cNvSpPr>
          <p:nvPr>
            <p:ph idx="1"/>
          </p:nvPr>
        </p:nvSpPr>
        <p:spPr>
          <a:xfrm>
            <a:off x="457200" y="1383618"/>
            <a:ext cx="4042792" cy="3306859"/>
          </a:xfrm>
        </p:spPr>
        <p:txBody>
          <a:bodyPr/>
          <a:lstStyle>
            <a:lvl1pPr>
              <a:defRPr baseline="0"/>
            </a:lvl1pPr>
          </a:lstStyle>
          <a:p>
            <a:pPr lvl="0"/>
            <a:r>
              <a:rPr lang="sv-SE" smtClean="0"/>
              <a:t>Klicka här för att ändra format på bakgrundstexten</a:t>
            </a:r>
          </a:p>
          <a:p>
            <a:pPr lvl="1"/>
            <a:r>
              <a:rPr lang="sv-SE" smtClean="0"/>
              <a:t>Nivå två</a:t>
            </a:r>
          </a:p>
          <a:p>
            <a:pPr lvl="2"/>
            <a:r>
              <a:rPr lang="sv-SE" smtClean="0"/>
              <a:t>Nivå tre</a:t>
            </a:r>
          </a:p>
        </p:txBody>
      </p:sp>
      <p:sp>
        <p:nvSpPr>
          <p:cNvPr id="6" name="Platshållare för innehåll 2"/>
          <p:cNvSpPr>
            <a:spLocks noGrp="1"/>
          </p:cNvSpPr>
          <p:nvPr>
            <p:ph idx="12"/>
          </p:nvPr>
        </p:nvSpPr>
        <p:spPr>
          <a:xfrm>
            <a:off x="4648200" y="1383618"/>
            <a:ext cx="4042792" cy="3306859"/>
          </a:xfrm>
        </p:spPr>
        <p:txBody>
          <a:bodyPr/>
          <a:lstStyle/>
          <a:p>
            <a:pPr lvl="0"/>
            <a:r>
              <a:rPr lang="sv-SE" smtClean="0"/>
              <a:t>Klicka här för att ändra format på bakgrundstexten</a:t>
            </a:r>
          </a:p>
          <a:p>
            <a:pPr lvl="1"/>
            <a:r>
              <a:rPr lang="sv-SE" smtClean="0"/>
              <a:t>Nivå två</a:t>
            </a:r>
          </a:p>
          <a:p>
            <a:pPr lvl="2"/>
            <a:r>
              <a:rPr lang="sv-SE" smtClean="0"/>
              <a:t>Nivå tre</a:t>
            </a:r>
          </a:p>
        </p:txBody>
      </p:sp>
    </p:spTree>
    <p:extLst>
      <p:ext uri="{BB962C8B-B14F-4D97-AF65-F5344CB8AC3E}">
        <p14:creationId xmlns:p14="http://schemas.microsoft.com/office/powerpoint/2010/main" val="6593230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och Två innehållsdelar">
    <p:spTree>
      <p:nvGrpSpPr>
        <p:cNvPr id="1" name=""/>
        <p:cNvGrpSpPr/>
        <p:nvPr/>
      </p:nvGrpSpPr>
      <p:grpSpPr>
        <a:xfrm>
          <a:off x="0" y="0"/>
          <a:ext cx="0" cy="0"/>
          <a:chOff x="0" y="0"/>
          <a:chExt cx="0" cy="0"/>
        </a:xfrm>
      </p:grpSpPr>
      <p:sp>
        <p:nvSpPr>
          <p:cNvPr id="6" name="Platshållare för sidfot 5"/>
          <p:cNvSpPr>
            <a:spLocks noGrp="1"/>
          </p:cNvSpPr>
          <p:nvPr>
            <p:ph type="ftr" sz="quarter" idx="11"/>
          </p:nvPr>
        </p:nvSpPr>
        <p:spPr>
          <a:xfrm>
            <a:off x="457200" y="4767263"/>
            <a:ext cx="2895600" cy="273844"/>
          </a:xfrm>
        </p:spPr>
        <p:txBody>
          <a:bodyPr/>
          <a:lstStyle>
            <a:lvl1pPr algn="l">
              <a:defRPr/>
            </a:lvl1pPr>
          </a:lstStyle>
          <a:p>
            <a:endParaRPr lang="sv-SE" dirty="0"/>
          </a:p>
        </p:txBody>
      </p:sp>
      <p:sp>
        <p:nvSpPr>
          <p:cNvPr id="7" name="Platshållare för innehåll 2"/>
          <p:cNvSpPr>
            <a:spLocks noGrp="1"/>
          </p:cNvSpPr>
          <p:nvPr>
            <p:ph idx="1"/>
          </p:nvPr>
        </p:nvSpPr>
        <p:spPr>
          <a:xfrm>
            <a:off x="457200" y="1737214"/>
            <a:ext cx="4038600" cy="2953263"/>
          </a:xfrm>
        </p:spPr>
        <p:txBody>
          <a:bodyPr/>
          <a:lstStyle>
            <a:lvl1pPr>
              <a:defRPr baseline="0"/>
            </a:lvl1pPr>
          </a:lstStyle>
          <a:p>
            <a:pPr lvl="0"/>
            <a:r>
              <a:rPr lang="sv-SE" smtClean="0"/>
              <a:t>Klicka här för att ändra format på bakgrundstexten</a:t>
            </a:r>
          </a:p>
          <a:p>
            <a:pPr lvl="1"/>
            <a:r>
              <a:rPr lang="sv-SE" smtClean="0"/>
              <a:t>Nivå två</a:t>
            </a:r>
          </a:p>
          <a:p>
            <a:pPr lvl="2"/>
            <a:r>
              <a:rPr lang="sv-SE" smtClean="0"/>
              <a:t>Nivå tre</a:t>
            </a:r>
          </a:p>
        </p:txBody>
      </p:sp>
      <p:sp>
        <p:nvSpPr>
          <p:cNvPr id="8" name="Platshållare för innehåll 2"/>
          <p:cNvSpPr>
            <a:spLocks noGrp="1"/>
          </p:cNvSpPr>
          <p:nvPr>
            <p:ph idx="12"/>
          </p:nvPr>
        </p:nvSpPr>
        <p:spPr>
          <a:xfrm>
            <a:off x="4648200" y="1737214"/>
            <a:ext cx="4038600" cy="2953263"/>
          </a:xfrm>
        </p:spPr>
        <p:txBody>
          <a:bodyPr/>
          <a:lstStyle/>
          <a:p>
            <a:pPr lvl="0"/>
            <a:r>
              <a:rPr lang="sv-SE" smtClean="0"/>
              <a:t>Klicka här för att ändra format på bakgrundstexten</a:t>
            </a:r>
          </a:p>
          <a:p>
            <a:pPr lvl="1"/>
            <a:r>
              <a:rPr lang="sv-SE" smtClean="0"/>
              <a:t>Nivå två</a:t>
            </a:r>
          </a:p>
          <a:p>
            <a:pPr lvl="2"/>
            <a:r>
              <a:rPr lang="sv-SE" smtClean="0"/>
              <a:t>Nivå tre</a:t>
            </a:r>
          </a:p>
        </p:txBody>
      </p:sp>
      <p:sp>
        <p:nvSpPr>
          <p:cNvPr id="11" name="Rubrik 1"/>
          <p:cNvSpPr>
            <a:spLocks noGrp="1"/>
          </p:cNvSpPr>
          <p:nvPr>
            <p:ph type="title"/>
          </p:nvPr>
        </p:nvSpPr>
        <p:spPr>
          <a:xfrm>
            <a:off x="457200" y="1087763"/>
            <a:ext cx="8229600" cy="601791"/>
          </a:xfrm>
        </p:spPr>
        <p:txBody>
          <a:bodyPr/>
          <a:lstStyle/>
          <a:p>
            <a:r>
              <a:rPr lang="sv-SE" smtClean="0"/>
              <a:t>Klicka här för att ändra format</a:t>
            </a:r>
            <a:endParaRPr lang="sv-SE" dirty="0"/>
          </a:p>
        </p:txBody>
      </p:sp>
    </p:spTree>
    <p:extLst>
      <p:ext uri="{BB962C8B-B14F-4D97-AF65-F5344CB8AC3E}">
        <p14:creationId xmlns:p14="http://schemas.microsoft.com/office/powerpoint/2010/main" val="19666740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med rubrik">
    <p:bg>
      <p:bgRef idx="1001">
        <a:schemeClr val="bg1"/>
      </p:bgRef>
    </p:bg>
    <p:spTree>
      <p:nvGrpSpPr>
        <p:cNvPr id="1" name=""/>
        <p:cNvGrpSpPr/>
        <p:nvPr/>
      </p:nvGrpSpPr>
      <p:grpSpPr>
        <a:xfrm>
          <a:off x="0" y="0"/>
          <a:ext cx="0" cy="0"/>
          <a:chOff x="0" y="0"/>
          <a:chExt cx="0" cy="0"/>
        </a:xfrm>
      </p:grpSpPr>
      <p:sp>
        <p:nvSpPr>
          <p:cNvPr id="4" name="Platshållare för bild 13"/>
          <p:cNvSpPr>
            <a:spLocks noGrp="1"/>
          </p:cNvSpPr>
          <p:nvPr>
            <p:ph type="pic" sz="quarter" idx="12"/>
          </p:nvPr>
        </p:nvSpPr>
        <p:spPr>
          <a:xfrm>
            <a:off x="457200" y="1689553"/>
            <a:ext cx="8229600" cy="2888321"/>
          </a:xfrm>
        </p:spPr>
        <p:txBody>
          <a:bodyPr/>
          <a:lstStyle/>
          <a:p>
            <a:r>
              <a:rPr lang="sv-SE" smtClean="0"/>
              <a:t>Klicka på ikonen för att lägga till en bild</a:t>
            </a:r>
            <a:endParaRPr lang="sv-SE" dirty="0"/>
          </a:p>
        </p:txBody>
      </p:sp>
      <p:sp>
        <p:nvSpPr>
          <p:cNvPr id="5" name="Platshållare för text 15"/>
          <p:cNvSpPr>
            <a:spLocks noGrp="1"/>
          </p:cNvSpPr>
          <p:nvPr>
            <p:ph type="body" sz="quarter" idx="13" hasCustomPrompt="1"/>
          </p:nvPr>
        </p:nvSpPr>
        <p:spPr>
          <a:xfrm>
            <a:off x="383414" y="4630341"/>
            <a:ext cx="8005985" cy="273844"/>
          </a:xfrm>
        </p:spPr>
        <p:txBody>
          <a:bodyPr>
            <a:noAutofit/>
          </a:bodyPr>
          <a:lstStyle>
            <a:lvl1pPr marL="0" indent="0">
              <a:buNone/>
              <a:defRPr sz="1100" b="0" i="0">
                <a:latin typeface="Arial"/>
                <a:cs typeface="Arial"/>
              </a:defRPr>
            </a:lvl1pPr>
            <a:lvl2pPr>
              <a:defRPr sz="1600" b="0" i="0">
                <a:latin typeface="Arial Narrow"/>
                <a:cs typeface="Arial Narrow"/>
              </a:defRPr>
            </a:lvl2pPr>
            <a:lvl3pPr>
              <a:defRPr sz="1600" b="0" i="0">
                <a:latin typeface="Arial Narrow"/>
                <a:cs typeface="Arial Narrow"/>
              </a:defRPr>
            </a:lvl3pPr>
            <a:lvl4pPr>
              <a:defRPr sz="1600" b="0" i="0">
                <a:latin typeface="Arial Narrow"/>
                <a:cs typeface="Arial Narrow"/>
              </a:defRPr>
            </a:lvl4pPr>
            <a:lvl5pPr>
              <a:defRPr sz="1600" b="0" i="0">
                <a:latin typeface="Arial Narrow"/>
                <a:cs typeface="Arial Narrow"/>
              </a:defRPr>
            </a:lvl5pPr>
          </a:lstStyle>
          <a:p>
            <a:pPr lvl="0"/>
            <a:r>
              <a:rPr lang="sv-SE" dirty="0" smtClean="0"/>
              <a:t>Bildtext</a:t>
            </a:r>
          </a:p>
        </p:txBody>
      </p:sp>
      <p:sp>
        <p:nvSpPr>
          <p:cNvPr id="9" name="Rubrik 1"/>
          <p:cNvSpPr>
            <a:spLocks noGrp="1"/>
          </p:cNvSpPr>
          <p:nvPr>
            <p:ph type="title"/>
          </p:nvPr>
        </p:nvSpPr>
        <p:spPr>
          <a:xfrm>
            <a:off x="457200" y="1087763"/>
            <a:ext cx="8229600" cy="601791"/>
          </a:xfrm>
        </p:spPr>
        <p:txBody>
          <a:bodyPr/>
          <a:lstStyle/>
          <a:p>
            <a:r>
              <a:rPr lang="sv-SE" smtClean="0"/>
              <a:t>Klicka här för att ändra format</a:t>
            </a:r>
            <a:endParaRPr lang="sv-SE" dirty="0"/>
          </a:p>
        </p:txBody>
      </p:sp>
    </p:spTree>
    <p:extLst>
      <p:ext uri="{BB962C8B-B14F-4D97-AF65-F5344CB8AC3E}">
        <p14:creationId xmlns:p14="http://schemas.microsoft.com/office/powerpoint/2010/main" val="22217498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Bild">
    <p:bg>
      <p:bgRef idx="1001">
        <a:schemeClr val="bg1"/>
      </p:bgRef>
    </p:bg>
    <p:spTree>
      <p:nvGrpSpPr>
        <p:cNvPr id="1" name=""/>
        <p:cNvGrpSpPr/>
        <p:nvPr/>
      </p:nvGrpSpPr>
      <p:grpSpPr>
        <a:xfrm>
          <a:off x="0" y="0"/>
          <a:ext cx="0" cy="0"/>
          <a:chOff x="0" y="0"/>
          <a:chExt cx="0" cy="0"/>
        </a:xfrm>
      </p:grpSpPr>
      <p:sp>
        <p:nvSpPr>
          <p:cNvPr id="6" name="Platshållare för bild 13"/>
          <p:cNvSpPr>
            <a:spLocks noGrp="1"/>
          </p:cNvSpPr>
          <p:nvPr>
            <p:ph type="pic" sz="quarter" idx="12"/>
          </p:nvPr>
        </p:nvSpPr>
        <p:spPr>
          <a:xfrm>
            <a:off x="457200" y="904549"/>
            <a:ext cx="8229600" cy="3673325"/>
          </a:xfrm>
        </p:spPr>
        <p:txBody>
          <a:bodyPr/>
          <a:lstStyle/>
          <a:p>
            <a:r>
              <a:rPr lang="sv-SE" smtClean="0"/>
              <a:t>Klicka på ikonen för att lägga till en bild</a:t>
            </a:r>
            <a:endParaRPr lang="sv-SE" dirty="0"/>
          </a:p>
        </p:txBody>
      </p:sp>
      <p:sp>
        <p:nvSpPr>
          <p:cNvPr id="7" name="Platshållare för text 15"/>
          <p:cNvSpPr>
            <a:spLocks noGrp="1"/>
          </p:cNvSpPr>
          <p:nvPr>
            <p:ph type="body" sz="quarter" idx="13" hasCustomPrompt="1"/>
          </p:nvPr>
        </p:nvSpPr>
        <p:spPr>
          <a:xfrm>
            <a:off x="383414" y="4630341"/>
            <a:ext cx="8005985" cy="273844"/>
          </a:xfrm>
        </p:spPr>
        <p:txBody>
          <a:bodyPr>
            <a:noAutofit/>
          </a:bodyPr>
          <a:lstStyle>
            <a:lvl1pPr marL="0" indent="0">
              <a:buNone/>
              <a:defRPr sz="1100" b="0" i="0">
                <a:latin typeface="Arial"/>
                <a:cs typeface="Arial"/>
              </a:defRPr>
            </a:lvl1pPr>
            <a:lvl2pPr>
              <a:defRPr sz="1600" b="0" i="0">
                <a:latin typeface="Arial Narrow"/>
                <a:cs typeface="Arial Narrow"/>
              </a:defRPr>
            </a:lvl2pPr>
            <a:lvl3pPr>
              <a:defRPr sz="1600" b="0" i="0">
                <a:latin typeface="Arial Narrow"/>
                <a:cs typeface="Arial Narrow"/>
              </a:defRPr>
            </a:lvl3pPr>
            <a:lvl4pPr>
              <a:defRPr sz="1600" b="0" i="0">
                <a:latin typeface="Arial Narrow"/>
                <a:cs typeface="Arial Narrow"/>
              </a:defRPr>
            </a:lvl4pPr>
            <a:lvl5pPr>
              <a:defRPr sz="1600" b="0" i="0">
                <a:latin typeface="Arial Narrow"/>
                <a:cs typeface="Arial Narrow"/>
              </a:defRPr>
            </a:lvl5pPr>
          </a:lstStyle>
          <a:p>
            <a:pPr lvl="0"/>
            <a:r>
              <a:rPr lang="sv-SE" dirty="0" smtClean="0"/>
              <a:t>Bildtext</a:t>
            </a:r>
          </a:p>
        </p:txBody>
      </p:sp>
    </p:spTree>
    <p:extLst>
      <p:ext uri="{BB962C8B-B14F-4D97-AF65-F5344CB8AC3E}">
        <p14:creationId xmlns:p14="http://schemas.microsoft.com/office/powerpoint/2010/main" val="11861160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lbild">
    <p:bg>
      <p:bgRef idx="1001">
        <a:schemeClr val="bg1"/>
      </p:bgRef>
    </p:bg>
    <p:spTree>
      <p:nvGrpSpPr>
        <p:cNvPr id="1" name=""/>
        <p:cNvGrpSpPr/>
        <p:nvPr/>
      </p:nvGrpSpPr>
      <p:grpSpPr>
        <a:xfrm>
          <a:off x="0" y="0"/>
          <a:ext cx="0" cy="0"/>
          <a:chOff x="0" y="0"/>
          <a:chExt cx="0" cy="0"/>
        </a:xfrm>
      </p:grpSpPr>
      <p:sp>
        <p:nvSpPr>
          <p:cNvPr id="6" name="Platshållare för bild 13"/>
          <p:cNvSpPr>
            <a:spLocks noGrp="1"/>
          </p:cNvSpPr>
          <p:nvPr>
            <p:ph type="pic" sz="quarter" idx="12"/>
          </p:nvPr>
        </p:nvSpPr>
        <p:spPr>
          <a:xfrm>
            <a:off x="0" y="0"/>
            <a:ext cx="9144000" cy="5143500"/>
          </a:xfrm>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2625632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ild">
    <p:bg>
      <p:bgRef idx="1001">
        <a:schemeClr val="bg1"/>
      </p:bgRef>
    </p:bg>
    <p:spTree>
      <p:nvGrpSpPr>
        <p:cNvPr id="1" name=""/>
        <p:cNvGrpSpPr/>
        <p:nvPr/>
      </p:nvGrpSpPr>
      <p:grpSpPr>
        <a:xfrm>
          <a:off x="0" y="0"/>
          <a:ext cx="0" cy="0"/>
          <a:chOff x="0" y="0"/>
          <a:chExt cx="0" cy="0"/>
        </a:xfrm>
      </p:grpSpPr>
      <p:sp>
        <p:nvSpPr>
          <p:cNvPr id="7" name="Platshållare för bild 13"/>
          <p:cNvSpPr>
            <a:spLocks noGrp="1"/>
          </p:cNvSpPr>
          <p:nvPr>
            <p:ph type="pic" sz="quarter" idx="15"/>
          </p:nvPr>
        </p:nvSpPr>
        <p:spPr>
          <a:xfrm>
            <a:off x="144680" y="2784999"/>
            <a:ext cx="4332374" cy="1786885"/>
          </a:xfrm>
        </p:spPr>
        <p:txBody>
          <a:bodyPr/>
          <a:lstStyle/>
          <a:p>
            <a:r>
              <a:rPr lang="sv-SE" smtClean="0"/>
              <a:t>Klicka på ikonen för att lägga till en bild</a:t>
            </a:r>
            <a:endParaRPr lang="sv-SE" dirty="0"/>
          </a:p>
        </p:txBody>
      </p:sp>
      <p:sp>
        <p:nvSpPr>
          <p:cNvPr id="8" name="Platshållare för bild 13"/>
          <p:cNvSpPr>
            <a:spLocks noGrp="1"/>
          </p:cNvSpPr>
          <p:nvPr>
            <p:ph type="pic" sz="quarter" idx="16"/>
          </p:nvPr>
        </p:nvSpPr>
        <p:spPr>
          <a:xfrm>
            <a:off x="4677999" y="2784999"/>
            <a:ext cx="4316297" cy="1786885"/>
          </a:xfrm>
        </p:spPr>
        <p:txBody>
          <a:bodyPr/>
          <a:lstStyle/>
          <a:p>
            <a:r>
              <a:rPr lang="sv-SE" smtClean="0"/>
              <a:t>Klicka på ikonen för att lägga till en bild</a:t>
            </a:r>
            <a:endParaRPr lang="sv-SE" dirty="0"/>
          </a:p>
        </p:txBody>
      </p:sp>
      <p:sp>
        <p:nvSpPr>
          <p:cNvPr id="9" name="Platshållare för bild 13"/>
          <p:cNvSpPr>
            <a:spLocks noGrp="1"/>
          </p:cNvSpPr>
          <p:nvPr>
            <p:ph type="pic" sz="quarter" idx="18"/>
          </p:nvPr>
        </p:nvSpPr>
        <p:spPr>
          <a:xfrm>
            <a:off x="144680" y="868056"/>
            <a:ext cx="4332374" cy="1786885"/>
          </a:xfrm>
        </p:spPr>
        <p:txBody>
          <a:bodyPr/>
          <a:lstStyle/>
          <a:p>
            <a:r>
              <a:rPr lang="sv-SE" smtClean="0"/>
              <a:t>Klicka på ikonen för att lägga till en bild</a:t>
            </a:r>
            <a:endParaRPr lang="sv-SE" dirty="0"/>
          </a:p>
        </p:txBody>
      </p:sp>
      <p:sp>
        <p:nvSpPr>
          <p:cNvPr id="10" name="Platshållare för bild 13"/>
          <p:cNvSpPr>
            <a:spLocks noGrp="1"/>
          </p:cNvSpPr>
          <p:nvPr>
            <p:ph type="pic" sz="quarter" idx="19"/>
          </p:nvPr>
        </p:nvSpPr>
        <p:spPr>
          <a:xfrm>
            <a:off x="4677999" y="868056"/>
            <a:ext cx="4316297" cy="1786885"/>
          </a:xfrm>
        </p:spPr>
        <p:txBody>
          <a:bodyPr/>
          <a:lstStyle/>
          <a:p>
            <a:r>
              <a:rPr lang="sv-SE" smtClean="0"/>
              <a:t>Klicka på ikonen för att lägga till en bild</a:t>
            </a:r>
            <a:endParaRPr lang="sv-SE" dirty="0"/>
          </a:p>
        </p:txBody>
      </p:sp>
      <p:sp>
        <p:nvSpPr>
          <p:cNvPr id="11" name="Platshållare för text 15"/>
          <p:cNvSpPr>
            <a:spLocks noGrp="1"/>
          </p:cNvSpPr>
          <p:nvPr>
            <p:ph type="body" sz="quarter" idx="13" hasCustomPrompt="1"/>
          </p:nvPr>
        </p:nvSpPr>
        <p:spPr>
          <a:xfrm>
            <a:off x="47267" y="4630341"/>
            <a:ext cx="8342131" cy="273844"/>
          </a:xfrm>
        </p:spPr>
        <p:txBody>
          <a:bodyPr>
            <a:noAutofit/>
          </a:bodyPr>
          <a:lstStyle>
            <a:lvl1pPr marL="0" indent="0">
              <a:buNone/>
              <a:defRPr sz="1600" b="0" i="0">
                <a:latin typeface="Arial"/>
                <a:cs typeface="Arial"/>
              </a:defRPr>
            </a:lvl1pPr>
            <a:lvl2pPr>
              <a:defRPr sz="1600" b="0" i="0">
                <a:latin typeface="Arial Narrow"/>
                <a:cs typeface="Arial Narrow"/>
              </a:defRPr>
            </a:lvl2pPr>
            <a:lvl3pPr>
              <a:defRPr sz="1600" b="0" i="0">
                <a:latin typeface="Arial Narrow"/>
                <a:cs typeface="Arial Narrow"/>
              </a:defRPr>
            </a:lvl3pPr>
            <a:lvl4pPr>
              <a:defRPr sz="1600" b="0" i="0">
                <a:latin typeface="Arial Narrow"/>
                <a:cs typeface="Arial Narrow"/>
              </a:defRPr>
            </a:lvl4pPr>
            <a:lvl5pPr>
              <a:defRPr sz="1600" b="0" i="0">
                <a:latin typeface="Arial Narrow"/>
                <a:cs typeface="Arial Narrow"/>
              </a:defRPr>
            </a:lvl5pPr>
          </a:lstStyle>
          <a:p>
            <a:pPr lvl="0"/>
            <a:r>
              <a:rPr lang="sv-SE" dirty="0" smtClean="0"/>
              <a:t>Bildtext</a:t>
            </a:r>
          </a:p>
        </p:txBody>
      </p:sp>
    </p:spTree>
    <p:extLst>
      <p:ext uri="{BB962C8B-B14F-4D97-AF65-F5344CB8AC3E}">
        <p14:creationId xmlns:p14="http://schemas.microsoft.com/office/powerpoint/2010/main" val="41368127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ellanrubrik">
    <p:spTree>
      <p:nvGrpSpPr>
        <p:cNvPr id="1" name=""/>
        <p:cNvGrpSpPr/>
        <p:nvPr/>
      </p:nvGrpSpPr>
      <p:grpSpPr>
        <a:xfrm>
          <a:off x="0" y="0"/>
          <a:ext cx="0" cy="0"/>
          <a:chOff x="0" y="0"/>
          <a:chExt cx="0" cy="0"/>
        </a:xfrm>
      </p:grpSpPr>
      <p:sp>
        <p:nvSpPr>
          <p:cNvPr id="7" name="Platshållare för sidfot 5"/>
          <p:cNvSpPr>
            <a:spLocks noGrp="1"/>
          </p:cNvSpPr>
          <p:nvPr>
            <p:ph type="ftr" sz="quarter" idx="11"/>
          </p:nvPr>
        </p:nvSpPr>
        <p:spPr>
          <a:xfrm>
            <a:off x="457200" y="4767263"/>
            <a:ext cx="2895600" cy="273844"/>
          </a:xfrm>
        </p:spPr>
        <p:txBody>
          <a:bodyPr/>
          <a:lstStyle>
            <a:lvl1pPr algn="l">
              <a:defRPr/>
            </a:lvl1pPr>
          </a:lstStyle>
          <a:p>
            <a:endParaRPr lang="sv-SE"/>
          </a:p>
        </p:txBody>
      </p:sp>
      <p:sp>
        <p:nvSpPr>
          <p:cNvPr id="9" name="Rubrik 1"/>
          <p:cNvSpPr>
            <a:spLocks noGrp="1"/>
          </p:cNvSpPr>
          <p:nvPr>
            <p:ph type="title"/>
          </p:nvPr>
        </p:nvSpPr>
        <p:spPr>
          <a:xfrm>
            <a:off x="441700" y="1720646"/>
            <a:ext cx="8229600" cy="1499419"/>
          </a:xfrm>
        </p:spPr>
        <p:txBody>
          <a:bodyPr anchor="ctr"/>
          <a:lstStyle>
            <a:lvl1pPr algn="ctr">
              <a:defRPr>
                <a:solidFill>
                  <a:schemeClr val="tx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28579120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m sida">
    <p:spTree>
      <p:nvGrpSpPr>
        <p:cNvPr id="1" name=""/>
        <p:cNvGrpSpPr/>
        <p:nvPr/>
      </p:nvGrpSpPr>
      <p:grpSpPr>
        <a:xfrm>
          <a:off x="0" y="0"/>
          <a:ext cx="0" cy="0"/>
          <a:chOff x="0" y="0"/>
          <a:chExt cx="0" cy="0"/>
        </a:xfrm>
      </p:grpSpPr>
      <p:sp>
        <p:nvSpPr>
          <p:cNvPr id="7" name="Platshållare för sidfot 5"/>
          <p:cNvSpPr>
            <a:spLocks noGrp="1"/>
          </p:cNvSpPr>
          <p:nvPr>
            <p:ph type="ftr" sz="quarter" idx="11"/>
          </p:nvPr>
        </p:nvSpPr>
        <p:spPr>
          <a:xfrm>
            <a:off x="457200" y="4767263"/>
            <a:ext cx="2895600" cy="273844"/>
          </a:xfrm>
        </p:spPr>
        <p:txBody>
          <a:bodyPr/>
          <a:lstStyle>
            <a:lvl1pPr algn="l">
              <a:defRPr/>
            </a:lvl1pPr>
          </a:lstStyle>
          <a:p>
            <a:endParaRPr lang="sv-SE"/>
          </a:p>
        </p:txBody>
      </p:sp>
    </p:spTree>
    <p:extLst>
      <p:ext uri="{BB962C8B-B14F-4D97-AF65-F5344CB8AC3E}">
        <p14:creationId xmlns:p14="http://schemas.microsoft.com/office/powerpoint/2010/main" val="40122676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ngen logotyp">
    <p:bg>
      <p:bgRef idx="1001">
        <a:schemeClr val="bg1"/>
      </p:bgRef>
    </p:bg>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p:txBody>
          <a:bodyPr/>
          <a:lstStyle/>
          <a:p>
            <a:endParaRPr lang="sv-SE"/>
          </a:p>
        </p:txBody>
      </p:sp>
    </p:spTree>
    <p:extLst>
      <p:ext uri="{BB962C8B-B14F-4D97-AF65-F5344CB8AC3E}">
        <p14:creationId xmlns:p14="http://schemas.microsoft.com/office/powerpoint/2010/main" val="18269924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och innehåll (Svart)">
    <p:bg>
      <p:bgRef idx="1001">
        <a:schemeClr val="bg2"/>
      </p:bgRef>
    </p:bg>
    <p:spTree>
      <p:nvGrpSpPr>
        <p:cNvPr id="1" name=""/>
        <p:cNvGrpSpPr/>
        <p:nvPr/>
      </p:nvGrpSpPr>
      <p:grpSpPr>
        <a:xfrm>
          <a:off x="0" y="0"/>
          <a:ext cx="0" cy="0"/>
          <a:chOff x="0" y="0"/>
          <a:chExt cx="0" cy="0"/>
        </a:xfrm>
      </p:grpSpPr>
      <p:sp>
        <p:nvSpPr>
          <p:cNvPr id="7" name="Platshållare för sidfot 5"/>
          <p:cNvSpPr>
            <a:spLocks noGrp="1"/>
          </p:cNvSpPr>
          <p:nvPr>
            <p:ph type="ftr" sz="quarter" idx="11"/>
          </p:nvPr>
        </p:nvSpPr>
        <p:spPr>
          <a:xfrm>
            <a:off x="457200" y="4767263"/>
            <a:ext cx="2895600" cy="273844"/>
          </a:xfrm>
        </p:spPr>
        <p:txBody>
          <a:bodyPr/>
          <a:lstStyle>
            <a:lvl1pPr algn="l">
              <a:defRPr>
                <a:solidFill>
                  <a:schemeClr val="accent5"/>
                </a:solidFill>
              </a:defRPr>
            </a:lvl1pPr>
          </a:lstStyle>
          <a:p>
            <a:endParaRPr lang="sv-SE"/>
          </a:p>
        </p:txBody>
      </p:sp>
      <p:sp>
        <p:nvSpPr>
          <p:cNvPr id="13" name="Rubrik 1"/>
          <p:cNvSpPr>
            <a:spLocks noGrp="1"/>
          </p:cNvSpPr>
          <p:nvPr>
            <p:ph type="title"/>
          </p:nvPr>
        </p:nvSpPr>
        <p:spPr>
          <a:xfrm>
            <a:off x="457200" y="1087763"/>
            <a:ext cx="8229600" cy="601791"/>
          </a:xfrm>
        </p:spPr>
        <p:txBody>
          <a:bodyPr/>
          <a:lstStyle/>
          <a:p>
            <a:r>
              <a:rPr lang="sv-SE" smtClean="0"/>
              <a:t>Klicka här för att ändra format</a:t>
            </a:r>
            <a:endParaRPr lang="sv-SE" dirty="0"/>
          </a:p>
        </p:txBody>
      </p:sp>
      <p:sp>
        <p:nvSpPr>
          <p:cNvPr id="14" name="Platshållare för innehåll 2"/>
          <p:cNvSpPr>
            <a:spLocks noGrp="1"/>
          </p:cNvSpPr>
          <p:nvPr>
            <p:ph idx="1"/>
          </p:nvPr>
        </p:nvSpPr>
        <p:spPr>
          <a:xfrm>
            <a:off x="457200" y="1689554"/>
            <a:ext cx="8229600" cy="2905069"/>
          </a:xfrm>
        </p:spPr>
        <p:txBody>
          <a:bodyPr/>
          <a:lstStyle/>
          <a:p>
            <a:pPr lvl="0"/>
            <a:r>
              <a:rPr lang="sv-SE" smtClean="0"/>
              <a:t>Klicka här för att ändra format på bakgrundstexten</a:t>
            </a:r>
          </a:p>
          <a:p>
            <a:pPr lvl="1"/>
            <a:r>
              <a:rPr lang="sv-SE" smtClean="0"/>
              <a:t>Nivå två</a:t>
            </a:r>
          </a:p>
          <a:p>
            <a:pPr lvl="2"/>
            <a:r>
              <a:rPr lang="sv-SE" smtClean="0"/>
              <a:t>Nivå tre</a:t>
            </a:r>
          </a:p>
        </p:txBody>
      </p:sp>
      <p:pic>
        <p:nvPicPr>
          <p:cNvPr id="6" name="Bildobjekt 5"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
            <a:ext cx="706012" cy="706012"/>
          </a:xfrm>
          <a:prstGeom prst="rect">
            <a:avLst/>
          </a:prstGeom>
        </p:spPr>
      </p:pic>
    </p:spTree>
    <p:extLst>
      <p:ext uri="{BB962C8B-B14F-4D97-AF65-F5344CB8AC3E}">
        <p14:creationId xmlns:p14="http://schemas.microsoft.com/office/powerpoint/2010/main" val="2088999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 2">
    <p:spTree>
      <p:nvGrpSpPr>
        <p:cNvPr id="1" name=""/>
        <p:cNvGrpSpPr/>
        <p:nvPr/>
      </p:nvGrpSpPr>
      <p:grpSpPr>
        <a:xfrm>
          <a:off x="0" y="0"/>
          <a:ext cx="0" cy="0"/>
          <a:chOff x="0" y="0"/>
          <a:chExt cx="0" cy="0"/>
        </a:xfrm>
      </p:grpSpPr>
      <p:sp>
        <p:nvSpPr>
          <p:cNvPr id="9" name="Rektangel 8"/>
          <p:cNvSpPr/>
          <p:nvPr/>
        </p:nvSpPr>
        <p:spPr>
          <a:xfrm>
            <a:off x="0" y="1304925"/>
            <a:ext cx="9144000" cy="3838575"/>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1" name="Bildobjekt 10" descr="slu_logo_hake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3898900" cy="1304925"/>
          </a:xfrm>
          <a:prstGeom prst="rect">
            <a:avLst/>
          </a:prstGeom>
        </p:spPr>
      </p:pic>
      <p:sp>
        <p:nvSpPr>
          <p:cNvPr id="8" name="Rektangel 7"/>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4" name="Bildobjekt 13" descr="slu_logo_hake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3898900" cy="1304925"/>
          </a:xfrm>
          <a:prstGeom prst="rect">
            <a:avLst/>
          </a:prstGeom>
        </p:spPr>
      </p:pic>
      <p:sp>
        <p:nvSpPr>
          <p:cNvPr id="19" name="Rubrik 1"/>
          <p:cNvSpPr>
            <a:spLocks noGrp="1"/>
          </p:cNvSpPr>
          <p:nvPr>
            <p:ph type="ctrTitle"/>
          </p:nvPr>
        </p:nvSpPr>
        <p:spPr>
          <a:xfrm>
            <a:off x="1095729" y="2279544"/>
            <a:ext cx="7673510" cy="1102519"/>
          </a:xfrm>
        </p:spPr>
        <p:txBody>
          <a:bodyPr anchor="b"/>
          <a:lstStyle>
            <a:lvl1pPr>
              <a:defRPr b="0" cap="none" spc="0">
                <a:ln w="18415" cmpd="sng">
                  <a:noFill/>
                  <a:prstDash val="solid"/>
                </a:ln>
                <a:solidFill>
                  <a:srgbClr val="FFFFFF"/>
                </a:solidFill>
                <a:effectLst/>
              </a:defRPr>
            </a:lvl1pPr>
          </a:lstStyle>
          <a:p>
            <a:r>
              <a:rPr lang="sv-SE" smtClean="0"/>
              <a:t>Klicka här för att ändra format</a:t>
            </a:r>
            <a:endParaRPr lang="sv-SE" dirty="0"/>
          </a:p>
        </p:txBody>
      </p:sp>
      <p:sp>
        <p:nvSpPr>
          <p:cNvPr id="20" name="Underrubrik 2"/>
          <p:cNvSpPr>
            <a:spLocks noGrp="1"/>
          </p:cNvSpPr>
          <p:nvPr>
            <p:ph type="subTitle" idx="1"/>
          </p:nvPr>
        </p:nvSpPr>
        <p:spPr>
          <a:xfrm>
            <a:off x="1114395" y="3382063"/>
            <a:ext cx="7678959" cy="741459"/>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2" name="Rektangel 11"/>
          <p:cNvSpPr/>
          <p:nvPr userDrawn="1"/>
        </p:nvSpPr>
        <p:spPr>
          <a:xfrm>
            <a:off x="0" y="1304925"/>
            <a:ext cx="9144000" cy="3838575"/>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3" name="Rektangel 12"/>
          <p:cNvSpPr/>
          <p:nvPr userDrawn="1"/>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6" name="Bildobjekt 10" descr="slu_logo_hake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2921143" cy="1302857"/>
          </a:xfrm>
          <a:prstGeom prst="rect">
            <a:avLst/>
          </a:prstGeom>
        </p:spPr>
      </p:pic>
    </p:spTree>
    <p:extLst>
      <p:ext uri="{BB962C8B-B14F-4D97-AF65-F5344CB8AC3E}">
        <p14:creationId xmlns:p14="http://schemas.microsoft.com/office/powerpoint/2010/main" val="37762062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Hög Rubrik (endast 1 rad) och innehåll (Svart)">
    <p:bg>
      <p:bgRef idx="1001">
        <a:schemeClr val="bg2"/>
      </p:bgRef>
    </p:bg>
    <p:spTree>
      <p:nvGrpSpPr>
        <p:cNvPr id="1" name=""/>
        <p:cNvGrpSpPr/>
        <p:nvPr/>
      </p:nvGrpSpPr>
      <p:grpSpPr>
        <a:xfrm>
          <a:off x="0" y="0"/>
          <a:ext cx="0" cy="0"/>
          <a:chOff x="0" y="0"/>
          <a:chExt cx="0" cy="0"/>
        </a:xfrm>
      </p:grpSpPr>
      <p:sp>
        <p:nvSpPr>
          <p:cNvPr id="6" name="Rubrik 1"/>
          <p:cNvSpPr>
            <a:spLocks noGrp="1"/>
          </p:cNvSpPr>
          <p:nvPr>
            <p:ph type="title"/>
          </p:nvPr>
        </p:nvSpPr>
        <p:spPr>
          <a:xfrm>
            <a:off x="457200" y="727380"/>
            <a:ext cx="8229600" cy="601791"/>
          </a:xfrm>
        </p:spPr>
        <p:txBody>
          <a:bodyPr/>
          <a:lstStyle/>
          <a:p>
            <a:r>
              <a:rPr lang="sv-SE" smtClean="0"/>
              <a:t>Klicka här för att ändra format</a:t>
            </a:r>
            <a:endParaRPr lang="sv-SE" dirty="0"/>
          </a:p>
        </p:txBody>
      </p:sp>
      <p:sp>
        <p:nvSpPr>
          <p:cNvPr id="8" name="Platshållare för innehåll 2"/>
          <p:cNvSpPr>
            <a:spLocks noGrp="1"/>
          </p:cNvSpPr>
          <p:nvPr>
            <p:ph idx="1"/>
          </p:nvPr>
        </p:nvSpPr>
        <p:spPr>
          <a:xfrm>
            <a:off x="457200" y="1329172"/>
            <a:ext cx="8229600" cy="3265451"/>
          </a:xfrm>
        </p:spPr>
        <p:txBody>
          <a:bodyPr/>
          <a:lstStyle/>
          <a:p>
            <a:pPr lvl="0"/>
            <a:r>
              <a:rPr lang="sv-SE" smtClean="0"/>
              <a:t>Klicka här för att ändra format på bakgrundstexten</a:t>
            </a:r>
          </a:p>
          <a:p>
            <a:pPr lvl="1"/>
            <a:r>
              <a:rPr lang="sv-SE" smtClean="0"/>
              <a:t>Nivå två</a:t>
            </a:r>
          </a:p>
          <a:p>
            <a:pPr lvl="2"/>
            <a:r>
              <a:rPr lang="sv-SE" smtClean="0"/>
              <a:t>Nivå tre</a:t>
            </a:r>
          </a:p>
        </p:txBody>
      </p:sp>
      <p:sp>
        <p:nvSpPr>
          <p:cNvPr id="9" name="Platshållare för sidfot 5"/>
          <p:cNvSpPr>
            <a:spLocks noGrp="1"/>
          </p:cNvSpPr>
          <p:nvPr>
            <p:ph type="ftr" sz="quarter" idx="11"/>
          </p:nvPr>
        </p:nvSpPr>
        <p:spPr>
          <a:xfrm>
            <a:off x="457200" y="4767263"/>
            <a:ext cx="2895600" cy="273844"/>
          </a:xfrm>
        </p:spPr>
        <p:txBody>
          <a:bodyPr/>
          <a:lstStyle>
            <a:lvl1pPr algn="l">
              <a:defRPr/>
            </a:lvl1pPr>
          </a:lstStyle>
          <a:p>
            <a:endParaRPr lang="sv-SE"/>
          </a:p>
        </p:txBody>
      </p:sp>
      <p:pic>
        <p:nvPicPr>
          <p:cNvPr id="12" name="Bildobjekt 5"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706012" cy="706012"/>
          </a:xfrm>
          <a:prstGeom prst="rect">
            <a:avLst/>
          </a:prstGeom>
        </p:spPr>
      </p:pic>
    </p:spTree>
    <p:extLst>
      <p:ext uri="{BB962C8B-B14F-4D97-AF65-F5344CB8AC3E}">
        <p14:creationId xmlns:p14="http://schemas.microsoft.com/office/powerpoint/2010/main" val="40875492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Hög Rubrik (endast 1 rad) och 2 innehåll (Svart)">
    <p:bg>
      <p:bgRef idx="1001">
        <a:schemeClr val="bg2"/>
      </p:bgRef>
    </p:bg>
    <p:spTree>
      <p:nvGrpSpPr>
        <p:cNvPr id="1" name=""/>
        <p:cNvGrpSpPr/>
        <p:nvPr/>
      </p:nvGrpSpPr>
      <p:grpSpPr>
        <a:xfrm>
          <a:off x="0" y="0"/>
          <a:ext cx="0" cy="0"/>
          <a:chOff x="0" y="0"/>
          <a:chExt cx="0" cy="0"/>
        </a:xfrm>
      </p:grpSpPr>
      <p:sp>
        <p:nvSpPr>
          <p:cNvPr id="9" name="Platshållare för sidfot 5"/>
          <p:cNvSpPr>
            <a:spLocks noGrp="1"/>
          </p:cNvSpPr>
          <p:nvPr>
            <p:ph type="ftr" sz="quarter" idx="11"/>
          </p:nvPr>
        </p:nvSpPr>
        <p:spPr>
          <a:xfrm>
            <a:off x="457200" y="4767263"/>
            <a:ext cx="2895600" cy="273844"/>
          </a:xfrm>
        </p:spPr>
        <p:txBody>
          <a:bodyPr/>
          <a:lstStyle>
            <a:lvl1pPr algn="l">
              <a:defRPr/>
            </a:lvl1pPr>
          </a:lstStyle>
          <a:p>
            <a:endParaRPr lang="sv-SE"/>
          </a:p>
        </p:txBody>
      </p:sp>
      <p:sp>
        <p:nvSpPr>
          <p:cNvPr id="7" name="Rubrik 1"/>
          <p:cNvSpPr>
            <a:spLocks noGrp="1"/>
          </p:cNvSpPr>
          <p:nvPr>
            <p:ph type="title"/>
          </p:nvPr>
        </p:nvSpPr>
        <p:spPr>
          <a:xfrm>
            <a:off x="457200" y="727380"/>
            <a:ext cx="8229600" cy="601791"/>
          </a:xfrm>
        </p:spPr>
        <p:txBody>
          <a:bodyPr/>
          <a:lstStyle/>
          <a:p>
            <a:r>
              <a:rPr lang="sv-SE" smtClean="0"/>
              <a:t>Klicka här för att ändra format</a:t>
            </a:r>
            <a:endParaRPr lang="sv-SE" dirty="0"/>
          </a:p>
        </p:txBody>
      </p:sp>
      <p:sp>
        <p:nvSpPr>
          <p:cNvPr id="10" name="Platshållare för innehåll 2"/>
          <p:cNvSpPr>
            <a:spLocks noGrp="1"/>
          </p:cNvSpPr>
          <p:nvPr>
            <p:ph idx="1"/>
          </p:nvPr>
        </p:nvSpPr>
        <p:spPr>
          <a:xfrm>
            <a:off x="457200" y="1383618"/>
            <a:ext cx="4042792" cy="3306859"/>
          </a:xfrm>
        </p:spPr>
        <p:txBody>
          <a:bodyPr/>
          <a:lstStyle>
            <a:lvl1pPr>
              <a:defRPr baseline="0"/>
            </a:lvl1pPr>
          </a:lstStyle>
          <a:p>
            <a:pPr lvl="0"/>
            <a:r>
              <a:rPr lang="sv-SE" smtClean="0"/>
              <a:t>Klicka här för att ändra format på bakgrundstexten</a:t>
            </a:r>
          </a:p>
          <a:p>
            <a:pPr lvl="1"/>
            <a:r>
              <a:rPr lang="sv-SE" smtClean="0"/>
              <a:t>Nivå två</a:t>
            </a:r>
          </a:p>
          <a:p>
            <a:pPr lvl="2"/>
            <a:r>
              <a:rPr lang="sv-SE" smtClean="0"/>
              <a:t>Nivå tre</a:t>
            </a:r>
          </a:p>
        </p:txBody>
      </p:sp>
      <p:sp>
        <p:nvSpPr>
          <p:cNvPr id="11" name="Platshållare för innehåll 2"/>
          <p:cNvSpPr>
            <a:spLocks noGrp="1"/>
          </p:cNvSpPr>
          <p:nvPr>
            <p:ph idx="12"/>
          </p:nvPr>
        </p:nvSpPr>
        <p:spPr>
          <a:xfrm>
            <a:off x="4648200" y="1383618"/>
            <a:ext cx="4042792" cy="3306859"/>
          </a:xfrm>
        </p:spPr>
        <p:txBody>
          <a:bodyPr/>
          <a:lstStyle/>
          <a:p>
            <a:pPr lvl="0"/>
            <a:r>
              <a:rPr lang="sv-SE" smtClean="0"/>
              <a:t>Klicka här för att ändra format på bakgrundstexten</a:t>
            </a:r>
          </a:p>
          <a:p>
            <a:pPr lvl="1"/>
            <a:r>
              <a:rPr lang="sv-SE" smtClean="0"/>
              <a:t>Nivå två</a:t>
            </a:r>
          </a:p>
          <a:p>
            <a:pPr lvl="2"/>
            <a:r>
              <a:rPr lang="sv-SE" smtClean="0"/>
              <a:t>Nivå tre</a:t>
            </a:r>
          </a:p>
        </p:txBody>
      </p:sp>
      <p:pic>
        <p:nvPicPr>
          <p:cNvPr id="13" name="Bildobjekt 5"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706012" cy="706012"/>
          </a:xfrm>
          <a:prstGeom prst="rect">
            <a:avLst/>
          </a:prstGeom>
        </p:spPr>
      </p:pic>
    </p:spTree>
    <p:extLst>
      <p:ext uri="{BB962C8B-B14F-4D97-AF65-F5344CB8AC3E}">
        <p14:creationId xmlns:p14="http://schemas.microsoft.com/office/powerpoint/2010/main" val="6429135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Rubrik och två innehållsdelar (Svart)">
    <p:bg>
      <p:bgRef idx="1001">
        <a:schemeClr val="bg2"/>
      </p:bgRef>
    </p:bg>
    <p:spTree>
      <p:nvGrpSpPr>
        <p:cNvPr id="1" name=""/>
        <p:cNvGrpSpPr/>
        <p:nvPr/>
      </p:nvGrpSpPr>
      <p:grpSpPr>
        <a:xfrm>
          <a:off x="0" y="0"/>
          <a:ext cx="0" cy="0"/>
          <a:chOff x="0" y="0"/>
          <a:chExt cx="0" cy="0"/>
        </a:xfrm>
      </p:grpSpPr>
      <p:sp>
        <p:nvSpPr>
          <p:cNvPr id="6" name="Platshållare för sidfot 5"/>
          <p:cNvSpPr>
            <a:spLocks noGrp="1"/>
          </p:cNvSpPr>
          <p:nvPr>
            <p:ph type="ftr" sz="quarter" idx="11"/>
          </p:nvPr>
        </p:nvSpPr>
        <p:spPr>
          <a:xfrm>
            <a:off x="457200" y="4767263"/>
            <a:ext cx="2895600" cy="273844"/>
          </a:xfrm>
        </p:spPr>
        <p:txBody>
          <a:bodyPr/>
          <a:lstStyle>
            <a:lvl1pPr algn="l">
              <a:defRPr>
                <a:solidFill>
                  <a:srgbClr val="E0DDD7"/>
                </a:solidFill>
              </a:defRPr>
            </a:lvl1pPr>
          </a:lstStyle>
          <a:p>
            <a:endParaRPr lang="sv-SE"/>
          </a:p>
        </p:txBody>
      </p:sp>
      <p:sp>
        <p:nvSpPr>
          <p:cNvPr id="14" name="Platshållare för innehåll 2"/>
          <p:cNvSpPr>
            <a:spLocks noGrp="1"/>
          </p:cNvSpPr>
          <p:nvPr>
            <p:ph idx="1"/>
          </p:nvPr>
        </p:nvSpPr>
        <p:spPr>
          <a:xfrm>
            <a:off x="457200" y="1737214"/>
            <a:ext cx="4038600" cy="2953263"/>
          </a:xfrm>
        </p:spPr>
        <p:txBody>
          <a:bodyPr/>
          <a:lstStyle>
            <a:lvl1pPr>
              <a:defRPr baseline="0"/>
            </a:lvl1pPr>
          </a:lstStyle>
          <a:p>
            <a:pPr lvl="0"/>
            <a:r>
              <a:rPr lang="sv-SE" smtClean="0"/>
              <a:t>Klicka här för att ändra format på bakgrundstexten</a:t>
            </a:r>
          </a:p>
          <a:p>
            <a:pPr lvl="1"/>
            <a:r>
              <a:rPr lang="sv-SE" smtClean="0"/>
              <a:t>Nivå två</a:t>
            </a:r>
          </a:p>
          <a:p>
            <a:pPr lvl="2"/>
            <a:r>
              <a:rPr lang="sv-SE" smtClean="0"/>
              <a:t>Nivå tre</a:t>
            </a:r>
          </a:p>
        </p:txBody>
      </p:sp>
      <p:sp>
        <p:nvSpPr>
          <p:cNvPr id="15" name="Platshållare för innehåll 2"/>
          <p:cNvSpPr>
            <a:spLocks noGrp="1"/>
          </p:cNvSpPr>
          <p:nvPr>
            <p:ph idx="12"/>
          </p:nvPr>
        </p:nvSpPr>
        <p:spPr>
          <a:xfrm>
            <a:off x="4648200" y="1737214"/>
            <a:ext cx="4038600" cy="2953263"/>
          </a:xfrm>
        </p:spPr>
        <p:txBody>
          <a:bodyPr/>
          <a:lstStyle/>
          <a:p>
            <a:pPr lvl="0"/>
            <a:r>
              <a:rPr lang="sv-SE" smtClean="0"/>
              <a:t>Klicka här för att ändra format på bakgrundstexten</a:t>
            </a:r>
          </a:p>
          <a:p>
            <a:pPr lvl="1"/>
            <a:r>
              <a:rPr lang="sv-SE" smtClean="0"/>
              <a:t>Nivå två</a:t>
            </a:r>
          </a:p>
          <a:p>
            <a:pPr lvl="2"/>
            <a:r>
              <a:rPr lang="sv-SE" smtClean="0"/>
              <a:t>Nivå tre</a:t>
            </a:r>
          </a:p>
        </p:txBody>
      </p:sp>
      <p:sp>
        <p:nvSpPr>
          <p:cNvPr id="16" name="Rubrik 1"/>
          <p:cNvSpPr>
            <a:spLocks noGrp="1"/>
          </p:cNvSpPr>
          <p:nvPr>
            <p:ph type="title"/>
          </p:nvPr>
        </p:nvSpPr>
        <p:spPr>
          <a:xfrm>
            <a:off x="457200" y="1087763"/>
            <a:ext cx="8229600" cy="601791"/>
          </a:xfrm>
        </p:spPr>
        <p:txBody>
          <a:bodyPr/>
          <a:lstStyle/>
          <a:p>
            <a:r>
              <a:rPr lang="sv-SE" smtClean="0"/>
              <a:t>Klicka här för att ändra format</a:t>
            </a:r>
            <a:endParaRPr lang="sv-SE" dirty="0"/>
          </a:p>
        </p:txBody>
      </p:sp>
      <p:pic>
        <p:nvPicPr>
          <p:cNvPr id="7" name="Bildobjekt 6"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40913" cy="705685"/>
          </a:xfrm>
          <a:prstGeom prst="rect">
            <a:avLst/>
          </a:prstGeom>
        </p:spPr>
      </p:pic>
      <p:pic>
        <p:nvPicPr>
          <p:cNvPr id="8" name="Bildobjekt 7"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40913" cy="705685"/>
          </a:xfrm>
          <a:prstGeom prst="rect">
            <a:avLst/>
          </a:prstGeom>
        </p:spPr>
      </p:pic>
    </p:spTree>
    <p:extLst>
      <p:ext uri="{BB962C8B-B14F-4D97-AF65-F5344CB8AC3E}">
        <p14:creationId xmlns:p14="http://schemas.microsoft.com/office/powerpoint/2010/main" val="31634496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ld med rubrik (Svart)">
    <p:bg>
      <p:bgRef idx="1001">
        <a:schemeClr val="bg2"/>
      </p:bgRef>
    </p:bg>
    <p:spTree>
      <p:nvGrpSpPr>
        <p:cNvPr id="1" name=""/>
        <p:cNvGrpSpPr/>
        <p:nvPr/>
      </p:nvGrpSpPr>
      <p:grpSpPr>
        <a:xfrm>
          <a:off x="0" y="0"/>
          <a:ext cx="0" cy="0"/>
          <a:chOff x="0" y="0"/>
          <a:chExt cx="0" cy="0"/>
        </a:xfrm>
      </p:grpSpPr>
      <p:sp>
        <p:nvSpPr>
          <p:cNvPr id="10" name="Platshållare för bild 13"/>
          <p:cNvSpPr>
            <a:spLocks noGrp="1"/>
          </p:cNvSpPr>
          <p:nvPr>
            <p:ph type="pic" sz="quarter" idx="12"/>
          </p:nvPr>
        </p:nvSpPr>
        <p:spPr>
          <a:xfrm>
            <a:off x="457200" y="1689553"/>
            <a:ext cx="8229600" cy="2888321"/>
          </a:xfrm>
        </p:spPr>
        <p:txBody>
          <a:bodyPr/>
          <a:lstStyle/>
          <a:p>
            <a:r>
              <a:rPr lang="sv-SE" smtClean="0"/>
              <a:t>Klicka på ikonen för att lägga till en bild</a:t>
            </a:r>
            <a:endParaRPr lang="sv-SE" dirty="0"/>
          </a:p>
        </p:txBody>
      </p:sp>
      <p:sp>
        <p:nvSpPr>
          <p:cNvPr id="11" name="Platshållare för text 15"/>
          <p:cNvSpPr>
            <a:spLocks noGrp="1"/>
          </p:cNvSpPr>
          <p:nvPr>
            <p:ph type="body" sz="quarter" idx="13" hasCustomPrompt="1"/>
          </p:nvPr>
        </p:nvSpPr>
        <p:spPr>
          <a:xfrm>
            <a:off x="383414" y="4630341"/>
            <a:ext cx="8005985" cy="273844"/>
          </a:xfrm>
        </p:spPr>
        <p:txBody>
          <a:bodyPr>
            <a:noAutofit/>
          </a:bodyPr>
          <a:lstStyle>
            <a:lvl1pPr marL="0" indent="0">
              <a:buNone/>
              <a:defRPr sz="1100" b="0" i="0">
                <a:latin typeface="Arial"/>
                <a:cs typeface="Arial"/>
              </a:defRPr>
            </a:lvl1pPr>
            <a:lvl2pPr>
              <a:defRPr sz="1600" b="0" i="0">
                <a:latin typeface="Arial Narrow"/>
                <a:cs typeface="Arial Narrow"/>
              </a:defRPr>
            </a:lvl2pPr>
            <a:lvl3pPr>
              <a:defRPr sz="1600" b="0" i="0">
                <a:latin typeface="Arial Narrow"/>
                <a:cs typeface="Arial Narrow"/>
              </a:defRPr>
            </a:lvl3pPr>
            <a:lvl4pPr>
              <a:defRPr sz="1600" b="0" i="0">
                <a:latin typeface="Arial Narrow"/>
                <a:cs typeface="Arial Narrow"/>
              </a:defRPr>
            </a:lvl4pPr>
            <a:lvl5pPr>
              <a:defRPr sz="1600" b="0" i="0">
                <a:latin typeface="Arial Narrow"/>
                <a:cs typeface="Arial Narrow"/>
              </a:defRPr>
            </a:lvl5pPr>
          </a:lstStyle>
          <a:p>
            <a:pPr lvl="0"/>
            <a:r>
              <a:rPr lang="sv-SE" dirty="0" smtClean="0"/>
              <a:t>Bildtext</a:t>
            </a:r>
          </a:p>
        </p:txBody>
      </p:sp>
      <p:sp>
        <p:nvSpPr>
          <p:cNvPr id="12" name="Rubrik 1"/>
          <p:cNvSpPr>
            <a:spLocks noGrp="1"/>
          </p:cNvSpPr>
          <p:nvPr>
            <p:ph type="title"/>
          </p:nvPr>
        </p:nvSpPr>
        <p:spPr>
          <a:xfrm>
            <a:off x="457200" y="1087763"/>
            <a:ext cx="8229600" cy="601791"/>
          </a:xfrm>
        </p:spPr>
        <p:txBody>
          <a:bodyPr/>
          <a:lstStyle/>
          <a:p>
            <a:r>
              <a:rPr lang="sv-SE" smtClean="0"/>
              <a:t>Klicka här för att ändra format</a:t>
            </a:r>
            <a:endParaRPr lang="sv-SE" dirty="0"/>
          </a:p>
        </p:txBody>
      </p:sp>
      <p:pic>
        <p:nvPicPr>
          <p:cNvPr id="7" name="Bildobjekt 6" descr="slu_logo_vit.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40913" cy="705685"/>
          </a:xfrm>
          <a:prstGeom prst="rect">
            <a:avLst/>
          </a:prstGeom>
        </p:spPr>
      </p:pic>
      <p:pic>
        <p:nvPicPr>
          <p:cNvPr id="6" name="Bildobjekt 5"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940913" cy="705685"/>
          </a:xfrm>
          <a:prstGeom prst="rect">
            <a:avLst/>
          </a:prstGeom>
        </p:spPr>
      </p:pic>
    </p:spTree>
    <p:extLst>
      <p:ext uri="{BB962C8B-B14F-4D97-AF65-F5344CB8AC3E}">
        <p14:creationId xmlns:p14="http://schemas.microsoft.com/office/powerpoint/2010/main" val="194705708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ld (Svart)">
    <p:bg>
      <p:bgRef idx="1001">
        <a:schemeClr val="bg2"/>
      </p:bgRef>
    </p:bg>
    <p:spTree>
      <p:nvGrpSpPr>
        <p:cNvPr id="1" name=""/>
        <p:cNvGrpSpPr/>
        <p:nvPr/>
      </p:nvGrpSpPr>
      <p:grpSpPr>
        <a:xfrm>
          <a:off x="0" y="0"/>
          <a:ext cx="0" cy="0"/>
          <a:chOff x="0" y="0"/>
          <a:chExt cx="0" cy="0"/>
        </a:xfrm>
      </p:grpSpPr>
      <p:sp>
        <p:nvSpPr>
          <p:cNvPr id="7" name="Platshållare för bild 13"/>
          <p:cNvSpPr>
            <a:spLocks noGrp="1"/>
          </p:cNvSpPr>
          <p:nvPr>
            <p:ph type="pic" sz="quarter" idx="12"/>
          </p:nvPr>
        </p:nvSpPr>
        <p:spPr>
          <a:xfrm>
            <a:off x="457200" y="904549"/>
            <a:ext cx="8229600" cy="3673325"/>
          </a:xfrm>
        </p:spPr>
        <p:txBody>
          <a:bodyPr/>
          <a:lstStyle/>
          <a:p>
            <a:r>
              <a:rPr lang="sv-SE" smtClean="0"/>
              <a:t>Klicka på ikonen för att lägga till en bild</a:t>
            </a:r>
            <a:endParaRPr lang="sv-SE" dirty="0"/>
          </a:p>
        </p:txBody>
      </p:sp>
      <p:sp>
        <p:nvSpPr>
          <p:cNvPr id="9" name="Platshållare för text 15"/>
          <p:cNvSpPr>
            <a:spLocks noGrp="1"/>
          </p:cNvSpPr>
          <p:nvPr>
            <p:ph type="body" sz="quarter" idx="13" hasCustomPrompt="1"/>
          </p:nvPr>
        </p:nvSpPr>
        <p:spPr>
          <a:xfrm>
            <a:off x="383414" y="4630341"/>
            <a:ext cx="8005985" cy="273844"/>
          </a:xfrm>
        </p:spPr>
        <p:txBody>
          <a:bodyPr>
            <a:noAutofit/>
          </a:bodyPr>
          <a:lstStyle>
            <a:lvl1pPr marL="0" indent="0">
              <a:buNone/>
              <a:defRPr sz="1100" b="0" i="0">
                <a:latin typeface="Arial"/>
                <a:cs typeface="Arial"/>
              </a:defRPr>
            </a:lvl1pPr>
            <a:lvl2pPr>
              <a:defRPr sz="1600" b="0" i="0">
                <a:latin typeface="Arial Narrow"/>
                <a:cs typeface="Arial Narrow"/>
              </a:defRPr>
            </a:lvl2pPr>
            <a:lvl3pPr>
              <a:defRPr sz="1600" b="0" i="0">
                <a:latin typeface="Arial Narrow"/>
                <a:cs typeface="Arial Narrow"/>
              </a:defRPr>
            </a:lvl3pPr>
            <a:lvl4pPr>
              <a:defRPr sz="1600" b="0" i="0">
                <a:latin typeface="Arial Narrow"/>
                <a:cs typeface="Arial Narrow"/>
              </a:defRPr>
            </a:lvl4pPr>
            <a:lvl5pPr>
              <a:defRPr sz="1600" b="0" i="0">
                <a:latin typeface="Arial Narrow"/>
                <a:cs typeface="Arial Narrow"/>
              </a:defRPr>
            </a:lvl5pPr>
          </a:lstStyle>
          <a:p>
            <a:pPr lvl="0"/>
            <a:r>
              <a:rPr lang="sv-SE" dirty="0" smtClean="0"/>
              <a:t>Bildtext</a:t>
            </a:r>
          </a:p>
        </p:txBody>
      </p:sp>
      <p:pic>
        <p:nvPicPr>
          <p:cNvPr id="8" name="Bildobjekt 5"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706012" cy="706012"/>
          </a:xfrm>
          <a:prstGeom prst="rect">
            <a:avLst/>
          </a:prstGeom>
        </p:spPr>
      </p:pic>
    </p:spTree>
    <p:extLst>
      <p:ext uri="{BB962C8B-B14F-4D97-AF65-F5344CB8AC3E}">
        <p14:creationId xmlns:p14="http://schemas.microsoft.com/office/powerpoint/2010/main" val="5474894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Helbild (Svart)">
    <p:bg>
      <p:bgRef idx="1001">
        <a:schemeClr val="bg2"/>
      </p:bgRef>
    </p:bg>
    <p:spTree>
      <p:nvGrpSpPr>
        <p:cNvPr id="1" name=""/>
        <p:cNvGrpSpPr/>
        <p:nvPr/>
      </p:nvGrpSpPr>
      <p:grpSpPr>
        <a:xfrm>
          <a:off x="0" y="0"/>
          <a:ext cx="0" cy="0"/>
          <a:chOff x="0" y="0"/>
          <a:chExt cx="0" cy="0"/>
        </a:xfrm>
      </p:grpSpPr>
      <p:pic>
        <p:nvPicPr>
          <p:cNvPr id="6" name="Bildobjekt 5"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706012" cy="706012"/>
          </a:xfrm>
          <a:prstGeom prst="rect">
            <a:avLst/>
          </a:prstGeom>
        </p:spPr>
      </p:pic>
      <p:sp>
        <p:nvSpPr>
          <p:cNvPr id="7" name="Platshållare för bild 13"/>
          <p:cNvSpPr>
            <a:spLocks noGrp="1"/>
          </p:cNvSpPr>
          <p:nvPr>
            <p:ph type="pic" sz="quarter" idx="12"/>
          </p:nvPr>
        </p:nvSpPr>
        <p:spPr>
          <a:xfrm>
            <a:off x="0" y="0"/>
            <a:ext cx="9144000" cy="5143499"/>
          </a:xfrm>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34816251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2_Bild">
    <p:bg>
      <p:bgRef idx="1001">
        <a:schemeClr val="bg2"/>
      </p:bgRef>
    </p:bg>
    <p:spTree>
      <p:nvGrpSpPr>
        <p:cNvPr id="1" name=""/>
        <p:cNvGrpSpPr/>
        <p:nvPr/>
      </p:nvGrpSpPr>
      <p:grpSpPr>
        <a:xfrm>
          <a:off x="0" y="0"/>
          <a:ext cx="0" cy="0"/>
          <a:chOff x="0" y="0"/>
          <a:chExt cx="0" cy="0"/>
        </a:xfrm>
      </p:grpSpPr>
      <p:sp>
        <p:nvSpPr>
          <p:cNvPr id="7" name="Platshållare för bild 13"/>
          <p:cNvSpPr>
            <a:spLocks noGrp="1"/>
          </p:cNvSpPr>
          <p:nvPr>
            <p:ph type="pic" sz="quarter" idx="15"/>
          </p:nvPr>
        </p:nvSpPr>
        <p:spPr>
          <a:xfrm>
            <a:off x="144680" y="2784999"/>
            <a:ext cx="4332374" cy="1786885"/>
          </a:xfrm>
        </p:spPr>
        <p:txBody>
          <a:bodyPr/>
          <a:lstStyle/>
          <a:p>
            <a:r>
              <a:rPr lang="sv-SE" smtClean="0"/>
              <a:t>Klicka på ikonen för att lägga till en bild</a:t>
            </a:r>
            <a:endParaRPr lang="sv-SE" dirty="0"/>
          </a:p>
        </p:txBody>
      </p:sp>
      <p:sp>
        <p:nvSpPr>
          <p:cNvPr id="8" name="Platshållare för bild 13"/>
          <p:cNvSpPr>
            <a:spLocks noGrp="1"/>
          </p:cNvSpPr>
          <p:nvPr>
            <p:ph type="pic" sz="quarter" idx="16"/>
          </p:nvPr>
        </p:nvSpPr>
        <p:spPr>
          <a:xfrm>
            <a:off x="4677999" y="2784999"/>
            <a:ext cx="4316297" cy="1786885"/>
          </a:xfrm>
        </p:spPr>
        <p:txBody>
          <a:bodyPr/>
          <a:lstStyle/>
          <a:p>
            <a:r>
              <a:rPr lang="sv-SE" smtClean="0"/>
              <a:t>Klicka på ikonen för att lägga till en bild</a:t>
            </a:r>
            <a:endParaRPr lang="sv-SE" dirty="0"/>
          </a:p>
        </p:txBody>
      </p:sp>
      <p:sp>
        <p:nvSpPr>
          <p:cNvPr id="9" name="Platshållare för bild 13"/>
          <p:cNvSpPr>
            <a:spLocks noGrp="1"/>
          </p:cNvSpPr>
          <p:nvPr>
            <p:ph type="pic" sz="quarter" idx="18"/>
          </p:nvPr>
        </p:nvSpPr>
        <p:spPr>
          <a:xfrm>
            <a:off x="144680" y="868056"/>
            <a:ext cx="4332374" cy="1786885"/>
          </a:xfrm>
        </p:spPr>
        <p:txBody>
          <a:bodyPr/>
          <a:lstStyle/>
          <a:p>
            <a:r>
              <a:rPr lang="sv-SE" smtClean="0"/>
              <a:t>Klicka på ikonen för att lägga till en bild</a:t>
            </a:r>
            <a:endParaRPr lang="sv-SE" dirty="0"/>
          </a:p>
        </p:txBody>
      </p:sp>
      <p:sp>
        <p:nvSpPr>
          <p:cNvPr id="10" name="Platshållare för bild 13"/>
          <p:cNvSpPr>
            <a:spLocks noGrp="1"/>
          </p:cNvSpPr>
          <p:nvPr>
            <p:ph type="pic" sz="quarter" idx="19"/>
          </p:nvPr>
        </p:nvSpPr>
        <p:spPr>
          <a:xfrm>
            <a:off x="4677999" y="868056"/>
            <a:ext cx="4316297" cy="1786885"/>
          </a:xfrm>
        </p:spPr>
        <p:txBody>
          <a:bodyPr/>
          <a:lstStyle/>
          <a:p>
            <a:r>
              <a:rPr lang="sv-SE" smtClean="0"/>
              <a:t>Klicka på ikonen för att lägga till en bild</a:t>
            </a:r>
            <a:endParaRPr lang="sv-SE" dirty="0"/>
          </a:p>
        </p:txBody>
      </p:sp>
      <p:sp>
        <p:nvSpPr>
          <p:cNvPr id="11" name="Platshållare för text 15"/>
          <p:cNvSpPr>
            <a:spLocks noGrp="1"/>
          </p:cNvSpPr>
          <p:nvPr>
            <p:ph type="body" sz="quarter" idx="13" hasCustomPrompt="1"/>
          </p:nvPr>
        </p:nvSpPr>
        <p:spPr>
          <a:xfrm>
            <a:off x="47267" y="4630341"/>
            <a:ext cx="8342131" cy="273844"/>
          </a:xfrm>
        </p:spPr>
        <p:txBody>
          <a:bodyPr>
            <a:noAutofit/>
          </a:bodyPr>
          <a:lstStyle>
            <a:lvl1pPr marL="0" indent="0">
              <a:buNone/>
              <a:defRPr sz="1600" b="0" i="0">
                <a:latin typeface="Arial"/>
                <a:cs typeface="Arial"/>
              </a:defRPr>
            </a:lvl1pPr>
            <a:lvl2pPr>
              <a:defRPr sz="1600" b="0" i="0">
                <a:latin typeface="Arial Narrow"/>
                <a:cs typeface="Arial Narrow"/>
              </a:defRPr>
            </a:lvl2pPr>
            <a:lvl3pPr>
              <a:defRPr sz="1600" b="0" i="0">
                <a:latin typeface="Arial Narrow"/>
                <a:cs typeface="Arial Narrow"/>
              </a:defRPr>
            </a:lvl3pPr>
            <a:lvl4pPr>
              <a:defRPr sz="1600" b="0" i="0">
                <a:latin typeface="Arial Narrow"/>
                <a:cs typeface="Arial Narrow"/>
              </a:defRPr>
            </a:lvl4pPr>
            <a:lvl5pPr>
              <a:defRPr sz="1600" b="0" i="0">
                <a:latin typeface="Arial Narrow"/>
                <a:cs typeface="Arial Narrow"/>
              </a:defRPr>
            </a:lvl5pPr>
          </a:lstStyle>
          <a:p>
            <a:pPr lvl="0"/>
            <a:r>
              <a:rPr lang="sv-SE" dirty="0" smtClean="0"/>
              <a:t>Bildtext</a:t>
            </a:r>
          </a:p>
        </p:txBody>
      </p:sp>
      <p:pic>
        <p:nvPicPr>
          <p:cNvPr id="14" name="Bildobjekt 5"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706012" cy="706012"/>
          </a:xfrm>
          <a:prstGeom prst="rect">
            <a:avLst/>
          </a:prstGeom>
        </p:spPr>
      </p:pic>
    </p:spTree>
    <p:extLst>
      <p:ext uri="{BB962C8B-B14F-4D97-AF65-F5344CB8AC3E}">
        <p14:creationId xmlns:p14="http://schemas.microsoft.com/office/powerpoint/2010/main" val="35106777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mellanrubrik (Svart)">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441700" y="1720646"/>
            <a:ext cx="8229600" cy="1499419"/>
          </a:xfrm>
        </p:spPr>
        <p:txBody>
          <a:bodyPr anchor="ctr"/>
          <a:lstStyle>
            <a:lvl1pPr algn="ctr">
              <a:defRPr>
                <a:solidFill>
                  <a:srgbClr val="FFFFFF"/>
                </a:solidFill>
              </a:defRPr>
            </a:lvl1pPr>
          </a:lstStyle>
          <a:p>
            <a:r>
              <a:rPr lang="sv-SE" smtClean="0"/>
              <a:t>Klicka här för att ändra format</a:t>
            </a:r>
            <a:endParaRPr lang="sv-SE" dirty="0"/>
          </a:p>
        </p:txBody>
      </p:sp>
      <p:sp>
        <p:nvSpPr>
          <p:cNvPr id="7" name="Platshållare för sidfot 5"/>
          <p:cNvSpPr>
            <a:spLocks noGrp="1"/>
          </p:cNvSpPr>
          <p:nvPr>
            <p:ph type="ftr" sz="quarter" idx="11"/>
          </p:nvPr>
        </p:nvSpPr>
        <p:spPr>
          <a:xfrm>
            <a:off x="457200" y="4767263"/>
            <a:ext cx="2895600" cy="273844"/>
          </a:xfrm>
        </p:spPr>
        <p:txBody>
          <a:bodyPr/>
          <a:lstStyle>
            <a:lvl1pPr algn="l">
              <a:defRPr>
                <a:solidFill>
                  <a:srgbClr val="E0DDD7"/>
                </a:solidFill>
              </a:defRPr>
            </a:lvl1pPr>
          </a:lstStyle>
          <a:p>
            <a:endParaRPr lang="sv-SE"/>
          </a:p>
        </p:txBody>
      </p:sp>
      <p:pic>
        <p:nvPicPr>
          <p:cNvPr id="8" name="Bildobjekt 5"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706012" cy="706012"/>
          </a:xfrm>
          <a:prstGeom prst="rect">
            <a:avLst/>
          </a:prstGeom>
        </p:spPr>
      </p:pic>
    </p:spTree>
    <p:extLst>
      <p:ext uri="{BB962C8B-B14F-4D97-AF65-F5344CB8AC3E}">
        <p14:creationId xmlns:p14="http://schemas.microsoft.com/office/powerpoint/2010/main" val="6778832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om sida (Svart)">
    <p:bg>
      <p:bgRef idx="1001">
        <a:schemeClr val="bg2"/>
      </p:bgRef>
    </p:bg>
    <p:spTree>
      <p:nvGrpSpPr>
        <p:cNvPr id="1" name=""/>
        <p:cNvGrpSpPr/>
        <p:nvPr/>
      </p:nvGrpSpPr>
      <p:grpSpPr>
        <a:xfrm>
          <a:off x="0" y="0"/>
          <a:ext cx="0" cy="0"/>
          <a:chOff x="0" y="0"/>
          <a:chExt cx="0" cy="0"/>
        </a:xfrm>
      </p:grpSpPr>
      <p:sp>
        <p:nvSpPr>
          <p:cNvPr id="7" name="Platshållare för sidfot 5"/>
          <p:cNvSpPr>
            <a:spLocks noGrp="1"/>
          </p:cNvSpPr>
          <p:nvPr>
            <p:ph type="ftr" sz="quarter" idx="11"/>
          </p:nvPr>
        </p:nvSpPr>
        <p:spPr>
          <a:xfrm>
            <a:off x="457200" y="4767263"/>
            <a:ext cx="2895600" cy="273844"/>
          </a:xfrm>
        </p:spPr>
        <p:txBody>
          <a:bodyPr/>
          <a:lstStyle>
            <a:lvl1pPr algn="l">
              <a:defRPr>
                <a:solidFill>
                  <a:srgbClr val="E0DDD7"/>
                </a:solidFill>
              </a:defRPr>
            </a:lvl1pPr>
          </a:lstStyle>
          <a:p>
            <a:endParaRPr lang="sv-SE"/>
          </a:p>
        </p:txBody>
      </p:sp>
      <p:pic>
        <p:nvPicPr>
          <p:cNvPr id="6" name="Bildobjekt 5"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706012" cy="706012"/>
          </a:xfrm>
          <a:prstGeom prst="rect">
            <a:avLst/>
          </a:prstGeom>
        </p:spPr>
      </p:pic>
    </p:spTree>
    <p:extLst>
      <p:ext uri="{BB962C8B-B14F-4D97-AF65-F5344CB8AC3E}">
        <p14:creationId xmlns:p14="http://schemas.microsoft.com/office/powerpoint/2010/main" val="26224401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Ingen logotyp (Svart)">
    <p:bg>
      <p:bgRef idx="1001">
        <a:schemeClr val="bg2"/>
      </p:bgRef>
    </p:bg>
    <p:spTree>
      <p:nvGrpSpPr>
        <p:cNvPr id="1" name=""/>
        <p:cNvGrpSpPr/>
        <p:nvPr/>
      </p:nvGrpSpPr>
      <p:grpSpPr>
        <a:xfrm>
          <a:off x="0" y="0"/>
          <a:ext cx="0" cy="0"/>
          <a:chOff x="0" y="0"/>
          <a:chExt cx="0" cy="0"/>
        </a:xfrm>
      </p:grpSpPr>
      <p:sp>
        <p:nvSpPr>
          <p:cNvPr id="7" name="Platshållare för sidfot 5"/>
          <p:cNvSpPr>
            <a:spLocks noGrp="1"/>
          </p:cNvSpPr>
          <p:nvPr>
            <p:ph type="ftr" sz="quarter" idx="11"/>
          </p:nvPr>
        </p:nvSpPr>
        <p:spPr>
          <a:xfrm>
            <a:off x="457200" y="4767263"/>
            <a:ext cx="2895600" cy="273844"/>
          </a:xfrm>
        </p:spPr>
        <p:txBody>
          <a:bodyPr/>
          <a:lstStyle>
            <a:lvl1pPr algn="l">
              <a:defRPr>
                <a:solidFill>
                  <a:srgbClr val="E0DDD7"/>
                </a:solidFill>
              </a:defRPr>
            </a:lvl1pPr>
          </a:lstStyle>
          <a:p>
            <a:endParaRPr lang="sv-SE"/>
          </a:p>
        </p:txBody>
      </p:sp>
    </p:spTree>
    <p:extLst>
      <p:ext uri="{BB962C8B-B14F-4D97-AF65-F5344CB8AC3E}">
        <p14:creationId xmlns:p14="http://schemas.microsoft.com/office/powerpoint/2010/main" val="4700421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rt 3">
    <p:spTree>
      <p:nvGrpSpPr>
        <p:cNvPr id="1" name=""/>
        <p:cNvGrpSpPr/>
        <p:nvPr/>
      </p:nvGrpSpPr>
      <p:grpSpPr>
        <a:xfrm>
          <a:off x="0" y="0"/>
          <a:ext cx="0" cy="0"/>
          <a:chOff x="0" y="0"/>
          <a:chExt cx="0" cy="0"/>
        </a:xfrm>
      </p:grpSpPr>
      <p:sp>
        <p:nvSpPr>
          <p:cNvPr id="9" name="Rektangel 8"/>
          <p:cNvSpPr/>
          <p:nvPr/>
        </p:nvSpPr>
        <p:spPr>
          <a:xfrm>
            <a:off x="0" y="1304925"/>
            <a:ext cx="9144000" cy="3838575"/>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sp>
        <p:nvSpPr>
          <p:cNvPr id="14" name="Rubrik 1"/>
          <p:cNvSpPr>
            <a:spLocks noGrp="1"/>
          </p:cNvSpPr>
          <p:nvPr>
            <p:ph type="ctrTitle"/>
          </p:nvPr>
        </p:nvSpPr>
        <p:spPr>
          <a:xfrm>
            <a:off x="1095729" y="2279544"/>
            <a:ext cx="7673510" cy="1102519"/>
          </a:xfrm>
        </p:spPr>
        <p:txBody>
          <a:bodyPr anchor="b"/>
          <a:lstStyle>
            <a:lvl1pPr>
              <a:defRPr b="0" cap="none" spc="0">
                <a:ln w="18415" cmpd="sng">
                  <a:noFill/>
                  <a:prstDash val="solid"/>
                </a:ln>
                <a:solidFill>
                  <a:srgbClr val="FFFFFF"/>
                </a:solidFill>
                <a:effectLst/>
              </a:defRPr>
            </a:lvl1pPr>
          </a:lstStyle>
          <a:p>
            <a:r>
              <a:rPr lang="sv-SE" smtClean="0"/>
              <a:t>Klicka här för att ändra format</a:t>
            </a:r>
            <a:endParaRPr lang="sv-SE" dirty="0"/>
          </a:p>
        </p:txBody>
      </p:sp>
      <p:sp>
        <p:nvSpPr>
          <p:cNvPr id="15" name="Underrubrik 2"/>
          <p:cNvSpPr>
            <a:spLocks noGrp="1"/>
          </p:cNvSpPr>
          <p:nvPr>
            <p:ph type="subTitle" idx="1"/>
          </p:nvPr>
        </p:nvSpPr>
        <p:spPr>
          <a:xfrm>
            <a:off x="1114395" y="3382063"/>
            <a:ext cx="7678959" cy="741459"/>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8" name="Bildobjekt 10" descr="slu_logo_hake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2921143" cy="1302857"/>
          </a:xfrm>
          <a:prstGeom prst="rect">
            <a:avLst/>
          </a:prstGeom>
        </p:spPr>
      </p:pic>
    </p:spTree>
    <p:extLst>
      <p:ext uri="{BB962C8B-B14F-4D97-AF65-F5344CB8AC3E}">
        <p14:creationId xmlns:p14="http://schemas.microsoft.com/office/powerpoint/2010/main" val="38865347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tart 1">
    <p:spTree>
      <p:nvGrpSpPr>
        <p:cNvPr id="1" name=""/>
        <p:cNvGrpSpPr/>
        <p:nvPr/>
      </p:nvGrpSpPr>
      <p:grpSpPr>
        <a:xfrm>
          <a:off x="0" y="0"/>
          <a:ext cx="0" cy="0"/>
          <a:chOff x="0" y="0"/>
          <a:chExt cx="0" cy="0"/>
        </a:xfrm>
      </p:grpSpPr>
      <p:sp>
        <p:nvSpPr>
          <p:cNvPr id="9" name="Rektangel 8"/>
          <p:cNvSpPr/>
          <p:nvPr/>
        </p:nvSpPr>
        <p:spPr>
          <a:xfrm>
            <a:off x="0" y="1304925"/>
            <a:ext cx="9144000" cy="38385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1" name="Bildobjekt 10" descr="slu_logo_hake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2921143" cy="1302857"/>
          </a:xfrm>
          <a:prstGeom prst="rect">
            <a:avLst/>
          </a:prstGeom>
        </p:spPr>
      </p:pic>
      <p:sp>
        <p:nvSpPr>
          <p:cNvPr id="7" name="Rubrik 1"/>
          <p:cNvSpPr>
            <a:spLocks noGrp="1"/>
          </p:cNvSpPr>
          <p:nvPr>
            <p:ph type="ctrTitle"/>
          </p:nvPr>
        </p:nvSpPr>
        <p:spPr>
          <a:xfrm>
            <a:off x="1095729" y="2279544"/>
            <a:ext cx="7673510" cy="1102519"/>
          </a:xfrm>
        </p:spPr>
        <p:txBody>
          <a:bodyPr anchor="b"/>
          <a:lstStyle>
            <a:lvl1pPr>
              <a:defRPr b="0" cap="none" spc="0">
                <a:ln w="18415" cmpd="sng">
                  <a:noFill/>
                  <a:prstDash val="solid"/>
                </a:ln>
                <a:solidFill>
                  <a:srgbClr val="FFFFFF"/>
                </a:solidFill>
                <a:effectLst/>
              </a:defRPr>
            </a:lvl1pPr>
          </a:lstStyle>
          <a:p>
            <a:r>
              <a:rPr lang="sv-SE" smtClean="0"/>
              <a:t>Klicka här för att ändra format</a:t>
            </a:r>
            <a:endParaRPr lang="sv-SE" dirty="0"/>
          </a:p>
        </p:txBody>
      </p:sp>
      <p:sp>
        <p:nvSpPr>
          <p:cNvPr id="8" name="Underrubrik 2"/>
          <p:cNvSpPr>
            <a:spLocks noGrp="1"/>
          </p:cNvSpPr>
          <p:nvPr>
            <p:ph type="subTitle" idx="1"/>
          </p:nvPr>
        </p:nvSpPr>
        <p:spPr>
          <a:xfrm>
            <a:off x="1114395" y="3382063"/>
            <a:ext cx="7678959" cy="741459"/>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91427484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tart 2">
    <p:spTree>
      <p:nvGrpSpPr>
        <p:cNvPr id="1" name=""/>
        <p:cNvGrpSpPr/>
        <p:nvPr/>
      </p:nvGrpSpPr>
      <p:grpSpPr>
        <a:xfrm>
          <a:off x="0" y="0"/>
          <a:ext cx="0" cy="0"/>
          <a:chOff x="0" y="0"/>
          <a:chExt cx="0" cy="0"/>
        </a:xfrm>
      </p:grpSpPr>
      <p:sp>
        <p:nvSpPr>
          <p:cNvPr id="9" name="Rektangel 8"/>
          <p:cNvSpPr/>
          <p:nvPr userDrawn="1"/>
        </p:nvSpPr>
        <p:spPr>
          <a:xfrm>
            <a:off x="0" y="1304925"/>
            <a:ext cx="9144000" cy="3838575"/>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pic>
        <p:nvPicPr>
          <p:cNvPr id="11" name="Bildobjekt 10" descr="slu_logo_hake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3898900" cy="1304925"/>
          </a:xfrm>
          <a:prstGeom prst="rect">
            <a:avLst/>
          </a:prstGeom>
        </p:spPr>
      </p:pic>
      <p:sp>
        <p:nvSpPr>
          <p:cNvPr id="8" name="Rektangel 7"/>
          <p:cNvSpPr/>
          <p:nvPr userDrawn="1"/>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sp>
        <p:nvSpPr>
          <p:cNvPr id="19" name="Rubrik 1"/>
          <p:cNvSpPr>
            <a:spLocks noGrp="1"/>
          </p:cNvSpPr>
          <p:nvPr>
            <p:ph type="ctrTitle"/>
          </p:nvPr>
        </p:nvSpPr>
        <p:spPr>
          <a:xfrm>
            <a:off x="1095729" y="2279544"/>
            <a:ext cx="7673510" cy="1102519"/>
          </a:xfrm>
        </p:spPr>
        <p:txBody>
          <a:bodyPr anchor="b"/>
          <a:lstStyle>
            <a:lvl1pPr>
              <a:defRPr b="0" cap="none" spc="0">
                <a:ln w="18415" cmpd="sng">
                  <a:noFill/>
                  <a:prstDash val="solid"/>
                </a:ln>
                <a:solidFill>
                  <a:srgbClr val="FFFFFF"/>
                </a:solidFill>
                <a:effectLst/>
              </a:defRPr>
            </a:lvl1pPr>
          </a:lstStyle>
          <a:p>
            <a:r>
              <a:rPr lang="sv-SE" smtClean="0"/>
              <a:t>Klicka här för att ändra format</a:t>
            </a:r>
            <a:endParaRPr lang="sv-SE" dirty="0"/>
          </a:p>
        </p:txBody>
      </p:sp>
      <p:sp>
        <p:nvSpPr>
          <p:cNvPr id="20" name="Underrubrik 2"/>
          <p:cNvSpPr>
            <a:spLocks noGrp="1"/>
          </p:cNvSpPr>
          <p:nvPr>
            <p:ph type="subTitle" idx="1"/>
          </p:nvPr>
        </p:nvSpPr>
        <p:spPr>
          <a:xfrm>
            <a:off x="1114395" y="3382063"/>
            <a:ext cx="7678959" cy="741459"/>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12" name="Bildobjekt 10" descr="slu_logo_hake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2921143" cy="1302857"/>
          </a:xfrm>
          <a:prstGeom prst="rect">
            <a:avLst/>
          </a:prstGeom>
        </p:spPr>
      </p:pic>
    </p:spTree>
    <p:extLst>
      <p:ext uri="{BB962C8B-B14F-4D97-AF65-F5344CB8AC3E}">
        <p14:creationId xmlns:p14="http://schemas.microsoft.com/office/powerpoint/2010/main" val="377620623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tart 3">
    <p:spTree>
      <p:nvGrpSpPr>
        <p:cNvPr id="1" name=""/>
        <p:cNvGrpSpPr/>
        <p:nvPr/>
      </p:nvGrpSpPr>
      <p:grpSpPr>
        <a:xfrm>
          <a:off x="0" y="0"/>
          <a:ext cx="0" cy="0"/>
          <a:chOff x="0" y="0"/>
          <a:chExt cx="0" cy="0"/>
        </a:xfrm>
      </p:grpSpPr>
      <p:sp>
        <p:nvSpPr>
          <p:cNvPr id="9" name="Rektangel 8"/>
          <p:cNvSpPr/>
          <p:nvPr/>
        </p:nvSpPr>
        <p:spPr>
          <a:xfrm>
            <a:off x="0" y="1304925"/>
            <a:ext cx="9144000" cy="3838575"/>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sp>
        <p:nvSpPr>
          <p:cNvPr id="14" name="Rubrik 1"/>
          <p:cNvSpPr>
            <a:spLocks noGrp="1"/>
          </p:cNvSpPr>
          <p:nvPr>
            <p:ph type="ctrTitle"/>
          </p:nvPr>
        </p:nvSpPr>
        <p:spPr>
          <a:xfrm>
            <a:off x="1095729" y="2279544"/>
            <a:ext cx="7673510" cy="1102519"/>
          </a:xfrm>
        </p:spPr>
        <p:txBody>
          <a:bodyPr anchor="b"/>
          <a:lstStyle>
            <a:lvl1pPr>
              <a:defRPr b="0" cap="none" spc="0">
                <a:ln w="18415" cmpd="sng">
                  <a:noFill/>
                  <a:prstDash val="solid"/>
                </a:ln>
                <a:solidFill>
                  <a:srgbClr val="FFFFFF"/>
                </a:solidFill>
                <a:effectLst/>
              </a:defRPr>
            </a:lvl1pPr>
          </a:lstStyle>
          <a:p>
            <a:r>
              <a:rPr lang="sv-SE" smtClean="0"/>
              <a:t>Klicka här för att ändra format</a:t>
            </a:r>
            <a:endParaRPr lang="sv-SE" dirty="0"/>
          </a:p>
        </p:txBody>
      </p:sp>
      <p:sp>
        <p:nvSpPr>
          <p:cNvPr id="15" name="Underrubrik 2"/>
          <p:cNvSpPr>
            <a:spLocks noGrp="1"/>
          </p:cNvSpPr>
          <p:nvPr>
            <p:ph type="subTitle" idx="1"/>
          </p:nvPr>
        </p:nvSpPr>
        <p:spPr>
          <a:xfrm>
            <a:off x="1114395" y="3382063"/>
            <a:ext cx="7678959" cy="741459"/>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7" name="Bildobjekt 10" descr="slu_logo_hake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2921143" cy="1302857"/>
          </a:xfrm>
          <a:prstGeom prst="rect">
            <a:avLst/>
          </a:prstGeom>
        </p:spPr>
      </p:pic>
    </p:spTree>
    <p:extLst>
      <p:ext uri="{BB962C8B-B14F-4D97-AF65-F5344CB8AC3E}">
        <p14:creationId xmlns:p14="http://schemas.microsoft.com/office/powerpoint/2010/main" val="388653476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tart 4">
    <p:spTree>
      <p:nvGrpSpPr>
        <p:cNvPr id="1" name=""/>
        <p:cNvGrpSpPr/>
        <p:nvPr/>
      </p:nvGrpSpPr>
      <p:grpSpPr>
        <a:xfrm>
          <a:off x="0" y="0"/>
          <a:ext cx="0" cy="0"/>
          <a:chOff x="0" y="0"/>
          <a:chExt cx="0" cy="0"/>
        </a:xfrm>
      </p:grpSpPr>
      <p:sp>
        <p:nvSpPr>
          <p:cNvPr id="9" name="Rektangel 8"/>
          <p:cNvSpPr/>
          <p:nvPr/>
        </p:nvSpPr>
        <p:spPr>
          <a:xfrm>
            <a:off x="0" y="1304925"/>
            <a:ext cx="9144000" cy="3838575"/>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sp>
        <p:nvSpPr>
          <p:cNvPr id="7" name="Rubrik 1"/>
          <p:cNvSpPr>
            <a:spLocks noGrp="1"/>
          </p:cNvSpPr>
          <p:nvPr>
            <p:ph type="ctrTitle"/>
          </p:nvPr>
        </p:nvSpPr>
        <p:spPr>
          <a:xfrm>
            <a:off x="1095729" y="2279544"/>
            <a:ext cx="7673510" cy="1102519"/>
          </a:xfrm>
        </p:spPr>
        <p:txBody>
          <a:bodyPr anchor="b"/>
          <a:lstStyle>
            <a:lvl1pPr>
              <a:defRPr b="0" cap="none" spc="0">
                <a:ln w="18415" cmpd="sng">
                  <a:noFill/>
                  <a:prstDash val="solid"/>
                </a:ln>
                <a:solidFill>
                  <a:srgbClr val="FFFFFF"/>
                </a:solidFill>
                <a:effectLst/>
              </a:defRPr>
            </a:lvl1pPr>
          </a:lstStyle>
          <a:p>
            <a:r>
              <a:rPr lang="sv-SE" smtClean="0"/>
              <a:t>Klicka här för att ändra format</a:t>
            </a:r>
            <a:endParaRPr lang="sv-SE" dirty="0"/>
          </a:p>
        </p:txBody>
      </p:sp>
      <p:sp>
        <p:nvSpPr>
          <p:cNvPr id="8" name="Underrubrik 2"/>
          <p:cNvSpPr>
            <a:spLocks noGrp="1"/>
          </p:cNvSpPr>
          <p:nvPr>
            <p:ph type="subTitle" idx="1"/>
          </p:nvPr>
        </p:nvSpPr>
        <p:spPr>
          <a:xfrm>
            <a:off x="1114395" y="3382063"/>
            <a:ext cx="7678959" cy="741459"/>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12" name="Bildobjekt 10" descr="slu_logo_hake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2921143" cy="1302857"/>
          </a:xfrm>
          <a:prstGeom prst="rect">
            <a:avLst/>
          </a:prstGeom>
        </p:spPr>
      </p:pic>
    </p:spTree>
    <p:extLst>
      <p:ext uri="{BB962C8B-B14F-4D97-AF65-F5344CB8AC3E}">
        <p14:creationId xmlns:p14="http://schemas.microsoft.com/office/powerpoint/2010/main" val="413688157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tart 5">
    <p:spTree>
      <p:nvGrpSpPr>
        <p:cNvPr id="1" name=""/>
        <p:cNvGrpSpPr/>
        <p:nvPr/>
      </p:nvGrpSpPr>
      <p:grpSpPr>
        <a:xfrm>
          <a:off x="0" y="0"/>
          <a:ext cx="0" cy="0"/>
          <a:chOff x="0" y="0"/>
          <a:chExt cx="0" cy="0"/>
        </a:xfrm>
      </p:grpSpPr>
      <p:sp>
        <p:nvSpPr>
          <p:cNvPr id="9" name="Rektangel 8"/>
          <p:cNvSpPr/>
          <p:nvPr/>
        </p:nvSpPr>
        <p:spPr>
          <a:xfrm>
            <a:off x="0" y="1304925"/>
            <a:ext cx="9144000" cy="3838575"/>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sp>
        <p:nvSpPr>
          <p:cNvPr id="14" name="Rubrik 1"/>
          <p:cNvSpPr>
            <a:spLocks noGrp="1"/>
          </p:cNvSpPr>
          <p:nvPr>
            <p:ph type="ctrTitle"/>
          </p:nvPr>
        </p:nvSpPr>
        <p:spPr>
          <a:xfrm>
            <a:off x="1095729" y="2279544"/>
            <a:ext cx="7673510" cy="1102519"/>
          </a:xfrm>
        </p:spPr>
        <p:txBody>
          <a:bodyPr anchor="b"/>
          <a:lstStyle>
            <a:lvl1pPr>
              <a:defRPr b="0" cap="none" spc="0">
                <a:ln w="18415" cmpd="sng">
                  <a:noFill/>
                  <a:prstDash val="solid"/>
                </a:ln>
                <a:solidFill>
                  <a:srgbClr val="FFFFFF"/>
                </a:solidFill>
                <a:effectLst/>
              </a:defRPr>
            </a:lvl1pPr>
          </a:lstStyle>
          <a:p>
            <a:r>
              <a:rPr lang="sv-SE" smtClean="0"/>
              <a:t>Klicka här för att ändra format</a:t>
            </a:r>
            <a:endParaRPr lang="sv-SE" dirty="0"/>
          </a:p>
        </p:txBody>
      </p:sp>
      <p:sp>
        <p:nvSpPr>
          <p:cNvPr id="15" name="Underrubrik 2"/>
          <p:cNvSpPr>
            <a:spLocks noGrp="1"/>
          </p:cNvSpPr>
          <p:nvPr>
            <p:ph type="subTitle" idx="1"/>
          </p:nvPr>
        </p:nvSpPr>
        <p:spPr>
          <a:xfrm>
            <a:off x="1114395" y="3382063"/>
            <a:ext cx="7678959" cy="741459"/>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7" name="Bildobjekt 10" descr="slu_logo_hake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2921143" cy="1302857"/>
          </a:xfrm>
          <a:prstGeom prst="rect">
            <a:avLst/>
          </a:prstGeom>
        </p:spPr>
      </p:pic>
    </p:spTree>
    <p:extLst>
      <p:ext uri="{BB962C8B-B14F-4D97-AF65-F5344CB8AC3E}">
        <p14:creationId xmlns:p14="http://schemas.microsoft.com/office/powerpoint/2010/main" val="346397451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tart 6">
    <p:spTree>
      <p:nvGrpSpPr>
        <p:cNvPr id="1" name=""/>
        <p:cNvGrpSpPr/>
        <p:nvPr/>
      </p:nvGrpSpPr>
      <p:grpSpPr>
        <a:xfrm>
          <a:off x="0" y="0"/>
          <a:ext cx="0" cy="0"/>
          <a:chOff x="0" y="0"/>
          <a:chExt cx="0" cy="0"/>
        </a:xfrm>
      </p:grpSpPr>
      <p:sp>
        <p:nvSpPr>
          <p:cNvPr id="9" name="Rektangel 8"/>
          <p:cNvSpPr/>
          <p:nvPr/>
        </p:nvSpPr>
        <p:spPr>
          <a:xfrm>
            <a:off x="0" y="1304925"/>
            <a:ext cx="9144000" cy="3838575"/>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sp>
        <p:nvSpPr>
          <p:cNvPr id="14" name="Rubrik 1"/>
          <p:cNvSpPr>
            <a:spLocks noGrp="1"/>
          </p:cNvSpPr>
          <p:nvPr>
            <p:ph type="ctrTitle"/>
          </p:nvPr>
        </p:nvSpPr>
        <p:spPr>
          <a:xfrm>
            <a:off x="1095729" y="2279544"/>
            <a:ext cx="7673510" cy="1102519"/>
          </a:xfrm>
        </p:spPr>
        <p:txBody>
          <a:bodyPr anchor="b"/>
          <a:lstStyle>
            <a:lvl1pPr>
              <a:defRPr b="0" cap="none" spc="0">
                <a:ln w="18415" cmpd="sng">
                  <a:noFill/>
                  <a:prstDash val="solid"/>
                </a:ln>
                <a:solidFill>
                  <a:srgbClr val="000000"/>
                </a:solidFill>
                <a:effectLst/>
              </a:defRPr>
            </a:lvl1pPr>
          </a:lstStyle>
          <a:p>
            <a:r>
              <a:rPr lang="sv-SE" smtClean="0"/>
              <a:t>Klicka här för att ändra format</a:t>
            </a:r>
            <a:endParaRPr lang="sv-SE" dirty="0"/>
          </a:p>
        </p:txBody>
      </p:sp>
      <p:sp>
        <p:nvSpPr>
          <p:cNvPr id="15" name="Underrubrik 2"/>
          <p:cNvSpPr>
            <a:spLocks noGrp="1"/>
          </p:cNvSpPr>
          <p:nvPr>
            <p:ph type="subTitle" idx="1"/>
          </p:nvPr>
        </p:nvSpPr>
        <p:spPr>
          <a:xfrm>
            <a:off x="1114395" y="3382063"/>
            <a:ext cx="7678959" cy="741459"/>
          </a:xfrm>
        </p:spPr>
        <p:txBody>
          <a:bodyPr anchor="t">
            <a:normAutofit/>
          </a:bodyPr>
          <a:lstStyle>
            <a:lvl1pPr marL="0" indent="0" algn="l">
              <a:buNone/>
              <a:defRPr sz="2000" b="0" i="0" cap="none" spc="0">
                <a:ln w="18415" cmpd="sng">
                  <a:noFill/>
                  <a:prstDash val="solid"/>
                </a:ln>
                <a:solidFill>
                  <a:srgbClr val="000000"/>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7" name="Bildobjekt 10" descr="slu_logo_hake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2921143" cy="1302857"/>
          </a:xfrm>
          <a:prstGeom prst="rect">
            <a:avLst/>
          </a:prstGeom>
        </p:spPr>
      </p:pic>
    </p:spTree>
    <p:extLst>
      <p:ext uri="{BB962C8B-B14F-4D97-AF65-F5344CB8AC3E}">
        <p14:creationId xmlns:p14="http://schemas.microsoft.com/office/powerpoint/2010/main" val="36610627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tart 7">
    <p:spTree>
      <p:nvGrpSpPr>
        <p:cNvPr id="1" name=""/>
        <p:cNvGrpSpPr/>
        <p:nvPr/>
      </p:nvGrpSpPr>
      <p:grpSpPr>
        <a:xfrm>
          <a:off x="0" y="0"/>
          <a:ext cx="0" cy="0"/>
          <a:chOff x="0" y="0"/>
          <a:chExt cx="0" cy="0"/>
        </a:xfrm>
      </p:grpSpPr>
      <p:sp>
        <p:nvSpPr>
          <p:cNvPr id="9" name="Rektangel 8"/>
          <p:cNvSpPr/>
          <p:nvPr/>
        </p:nvSpPr>
        <p:spPr>
          <a:xfrm>
            <a:off x="0" y="1304925"/>
            <a:ext cx="9144000" cy="3838575"/>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sp>
        <p:nvSpPr>
          <p:cNvPr id="7" name="Rubrik 1"/>
          <p:cNvSpPr>
            <a:spLocks noGrp="1"/>
          </p:cNvSpPr>
          <p:nvPr>
            <p:ph type="ctrTitle"/>
          </p:nvPr>
        </p:nvSpPr>
        <p:spPr>
          <a:xfrm>
            <a:off x="1095729" y="2279544"/>
            <a:ext cx="7673510" cy="1102519"/>
          </a:xfrm>
        </p:spPr>
        <p:txBody>
          <a:bodyPr anchor="b"/>
          <a:lstStyle>
            <a:lvl1pPr>
              <a:defRPr b="0" cap="none" spc="0">
                <a:ln w="18415" cmpd="sng">
                  <a:noFill/>
                  <a:prstDash val="solid"/>
                </a:ln>
                <a:solidFill>
                  <a:srgbClr val="FFFFFF"/>
                </a:solidFill>
                <a:effectLst/>
              </a:defRPr>
            </a:lvl1pPr>
          </a:lstStyle>
          <a:p>
            <a:r>
              <a:rPr lang="sv-SE" smtClean="0"/>
              <a:t>Klicka här för att ändra format</a:t>
            </a:r>
            <a:endParaRPr lang="sv-SE" dirty="0"/>
          </a:p>
        </p:txBody>
      </p:sp>
      <p:sp>
        <p:nvSpPr>
          <p:cNvPr id="8" name="Underrubrik 2"/>
          <p:cNvSpPr>
            <a:spLocks noGrp="1"/>
          </p:cNvSpPr>
          <p:nvPr>
            <p:ph type="subTitle" idx="1"/>
          </p:nvPr>
        </p:nvSpPr>
        <p:spPr>
          <a:xfrm>
            <a:off x="1106356" y="3382063"/>
            <a:ext cx="7678959" cy="741459"/>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12" name="Bildobjekt 10" descr="slu_logo_hake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2921143" cy="1302857"/>
          </a:xfrm>
          <a:prstGeom prst="rect">
            <a:avLst/>
          </a:prstGeom>
        </p:spPr>
      </p:pic>
    </p:spTree>
    <p:extLst>
      <p:ext uri="{BB962C8B-B14F-4D97-AF65-F5344CB8AC3E}">
        <p14:creationId xmlns:p14="http://schemas.microsoft.com/office/powerpoint/2010/main" val="207692246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Hög Rubrik (endast 1 rad) och 2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727380"/>
            <a:ext cx="8229600" cy="601791"/>
          </a:xfrm>
        </p:spPr>
        <p:txBody>
          <a:bodyPr/>
          <a:lstStyle/>
          <a:p>
            <a:r>
              <a:rPr lang="sv-SE" smtClean="0"/>
              <a:t>Klicka här för att ändra format</a:t>
            </a:r>
            <a:endParaRPr lang="sv-SE" dirty="0"/>
          </a:p>
        </p:txBody>
      </p:sp>
      <p:sp>
        <p:nvSpPr>
          <p:cNvPr id="7" name="Platshållare för sidfot 5"/>
          <p:cNvSpPr>
            <a:spLocks noGrp="1"/>
          </p:cNvSpPr>
          <p:nvPr>
            <p:ph type="ftr" sz="quarter" idx="11"/>
          </p:nvPr>
        </p:nvSpPr>
        <p:spPr>
          <a:xfrm>
            <a:off x="457200" y="4767263"/>
            <a:ext cx="2895600" cy="273844"/>
          </a:xfrm>
        </p:spPr>
        <p:txBody>
          <a:bodyPr/>
          <a:lstStyle>
            <a:lvl1pPr algn="l">
              <a:defRPr/>
            </a:lvl1pPr>
          </a:lstStyle>
          <a:p>
            <a:endParaRPr lang="sv-SE"/>
          </a:p>
        </p:txBody>
      </p:sp>
      <p:sp>
        <p:nvSpPr>
          <p:cNvPr id="5" name="Platshållare för innehåll 2"/>
          <p:cNvSpPr>
            <a:spLocks noGrp="1"/>
          </p:cNvSpPr>
          <p:nvPr>
            <p:ph idx="1"/>
          </p:nvPr>
        </p:nvSpPr>
        <p:spPr>
          <a:xfrm>
            <a:off x="457200" y="1383618"/>
            <a:ext cx="4042792" cy="3306859"/>
          </a:xfrm>
        </p:spPr>
        <p:txBody>
          <a:bodyPr/>
          <a:lstStyle>
            <a:lvl1pPr>
              <a:defRPr baseline="0"/>
            </a:lvl1pPr>
          </a:lstStyle>
          <a:p>
            <a:pPr lvl="0"/>
            <a:r>
              <a:rPr lang="sv-SE" smtClean="0"/>
              <a:t>Klicka här för att ändra format på bakgrundstexten</a:t>
            </a:r>
          </a:p>
          <a:p>
            <a:pPr lvl="1"/>
            <a:r>
              <a:rPr lang="sv-SE" smtClean="0"/>
              <a:t>Nivå två</a:t>
            </a:r>
          </a:p>
          <a:p>
            <a:pPr lvl="2"/>
            <a:r>
              <a:rPr lang="sv-SE" smtClean="0"/>
              <a:t>Nivå tre</a:t>
            </a:r>
          </a:p>
        </p:txBody>
      </p:sp>
      <p:sp>
        <p:nvSpPr>
          <p:cNvPr id="6" name="Platshållare för innehåll 2"/>
          <p:cNvSpPr>
            <a:spLocks noGrp="1"/>
          </p:cNvSpPr>
          <p:nvPr>
            <p:ph idx="12"/>
          </p:nvPr>
        </p:nvSpPr>
        <p:spPr>
          <a:xfrm>
            <a:off x="4648200" y="1383618"/>
            <a:ext cx="4042792" cy="3306859"/>
          </a:xfrm>
        </p:spPr>
        <p:txBody>
          <a:bodyPr/>
          <a:lstStyle/>
          <a:p>
            <a:pPr lvl="0"/>
            <a:r>
              <a:rPr lang="sv-SE" smtClean="0"/>
              <a:t>Klicka här för att ändra format på bakgrundstexten</a:t>
            </a:r>
          </a:p>
          <a:p>
            <a:pPr lvl="1"/>
            <a:r>
              <a:rPr lang="sv-SE" smtClean="0"/>
              <a:t>Nivå två</a:t>
            </a:r>
          </a:p>
          <a:p>
            <a:pPr lvl="2"/>
            <a:r>
              <a:rPr lang="sv-SE" smtClean="0"/>
              <a:t>Nivå tre</a:t>
            </a:r>
          </a:p>
        </p:txBody>
      </p:sp>
    </p:spTree>
    <p:extLst>
      <p:ext uri="{BB962C8B-B14F-4D97-AF65-F5344CB8AC3E}">
        <p14:creationId xmlns:p14="http://schemas.microsoft.com/office/powerpoint/2010/main" val="65932309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Hög Rubrik (endast 1 rad) och innehåll (Svart)">
    <p:bg>
      <p:bgRef idx="1001">
        <a:schemeClr val="bg2"/>
      </p:bgRef>
    </p:bg>
    <p:spTree>
      <p:nvGrpSpPr>
        <p:cNvPr id="1" name=""/>
        <p:cNvGrpSpPr/>
        <p:nvPr/>
      </p:nvGrpSpPr>
      <p:grpSpPr>
        <a:xfrm>
          <a:off x="0" y="0"/>
          <a:ext cx="0" cy="0"/>
          <a:chOff x="0" y="0"/>
          <a:chExt cx="0" cy="0"/>
        </a:xfrm>
      </p:grpSpPr>
      <p:sp>
        <p:nvSpPr>
          <p:cNvPr id="6" name="Rubrik 1"/>
          <p:cNvSpPr>
            <a:spLocks noGrp="1"/>
          </p:cNvSpPr>
          <p:nvPr>
            <p:ph type="title"/>
          </p:nvPr>
        </p:nvSpPr>
        <p:spPr>
          <a:xfrm>
            <a:off x="457200" y="727380"/>
            <a:ext cx="8229600" cy="601791"/>
          </a:xfrm>
        </p:spPr>
        <p:txBody>
          <a:bodyPr/>
          <a:lstStyle/>
          <a:p>
            <a:r>
              <a:rPr lang="sv-SE" smtClean="0"/>
              <a:t>Klicka här för att ändra format</a:t>
            </a:r>
            <a:endParaRPr lang="sv-SE" dirty="0"/>
          </a:p>
        </p:txBody>
      </p:sp>
      <p:sp>
        <p:nvSpPr>
          <p:cNvPr id="8" name="Platshållare för innehåll 2"/>
          <p:cNvSpPr>
            <a:spLocks noGrp="1"/>
          </p:cNvSpPr>
          <p:nvPr>
            <p:ph idx="1"/>
          </p:nvPr>
        </p:nvSpPr>
        <p:spPr>
          <a:xfrm>
            <a:off x="457200" y="1329172"/>
            <a:ext cx="8229600" cy="3265451"/>
          </a:xfrm>
        </p:spPr>
        <p:txBody>
          <a:bodyPr/>
          <a:lstStyle/>
          <a:p>
            <a:pPr lvl="0"/>
            <a:r>
              <a:rPr lang="sv-SE" smtClean="0"/>
              <a:t>Klicka här för att ändra format på bakgrundstexten</a:t>
            </a:r>
          </a:p>
          <a:p>
            <a:pPr lvl="1"/>
            <a:r>
              <a:rPr lang="sv-SE" smtClean="0"/>
              <a:t>Nivå två</a:t>
            </a:r>
          </a:p>
          <a:p>
            <a:pPr lvl="2"/>
            <a:r>
              <a:rPr lang="sv-SE" smtClean="0"/>
              <a:t>Nivå tre</a:t>
            </a:r>
          </a:p>
        </p:txBody>
      </p:sp>
      <p:sp>
        <p:nvSpPr>
          <p:cNvPr id="9" name="Platshållare för sidfot 5"/>
          <p:cNvSpPr>
            <a:spLocks noGrp="1"/>
          </p:cNvSpPr>
          <p:nvPr>
            <p:ph type="ftr" sz="quarter" idx="11"/>
          </p:nvPr>
        </p:nvSpPr>
        <p:spPr>
          <a:xfrm>
            <a:off x="457200" y="4767263"/>
            <a:ext cx="2895600" cy="273844"/>
          </a:xfrm>
        </p:spPr>
        <p:txBody>
          <a:bodyPr/>
          <a:lstStyle>
            <a:lvl1pPr algn="l">
              <a:defRPr/>
            </a:lvl1pPr>
          </a:lstStyle>
          <a:p>
            <a:endParaRPr lang="sv-SE"/>
          </a:p>
        </p:txBody>
      </p:sp>
      <p:pic>
        <p:nvPicPr>
          <p:cNvPr id="7" name="Bildobjekt 6"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706012" cy="706012"/>
          </a:xfrm>
          <a:prstGeom prst="rect">
            <a:avLst/>
          </a:prstGeom>
        </p:spPr>
      </p:pic>
    </p:spTree>
    <p:extLst>
      <p:ext uri="{BB962C8B-B14F-4D97-AF65-F5344CB8AC3E}">
        <p14:creationId xmlns:p14="http://schemas.microsoft.com/office/powerpoint/2010/main" val="40875492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Hög Rubrik (endast 1 rad) och 2 innehåll (Svart)">
    <p:bg>
      <p:bgRef idx="1001">
        <a:schemeClr val="bg2"/>
      </p:bgRef>
    </p:bg>
    <p:spTree>
      <p:nvGrpSpPr>
        <p:cNvPr id="1" name=""/>
        <p:cNvGrpSpPr/>
        <p:nvPr/>
      </p:nvGrpSpPr>
      <p:grpSpPr>
        <a:xfrm>
          <a:off x="0" y="0"/>
          <a:ext cx="0" cy="0"/>
          <a:chOff x="0" y="0"/>
          <a:chExt cx="0" cy="0"/>
        </a:xfrm>
      </p:grpSpPr>
      <p:sp>
        <p:nvSpPr>
          <p:cNvPr id="9" name="Platshållare för sidfot 5"/>
          <p:cNvSpPr>
            <a:spLocks noGrp="1"/>
          </p:cNvSpPr>
          <p:nvPr>
            <p:ph type="ftr" sz="quarter" idx="11"/>
          </p:nvPr>
        </p:nvSpPr>
        <p:spPr>
          <a:xfrm>
            <a:off x="457200" y="4767263"/>
            <a:ext cx="2895600" cy="273844"/>
          </a:xfrm>
        </p:spPr>
        <p:txBody>
          <a:bodyPr/>
          <a:lstStyle>
            <a:lvl1pPr algn="l">
              <a:defRPr/>
            </a:lvl1pPr>
          </a:lstStyle>
          <a:p>
            <a:endParaRPr lang="sv-SE"/>
          </a:p>
        </p:txBody>
      </p:sp>
      <p:sp>
        <p:nvSpPr>
          <p:cNvPr id="7" name="Rubrik 1"/>
          <p:cNvSpPr>
            <a:spLocks noGrp="1"/>
          </p:cNvSpPr>
          <p:nvPr>
            <p:ph type="title"/>
          </p:nvPr>
        </p:nvSpPr>
        <p:spPr>
          <a:xfrm>
            <a:off x="457200" y="727380"/>
            <a:ext cx="8229600" cy="601791"/>
          </a:xfrm>
        </p:spPr>
        <p:txBody>
          <a:bodyPr/>
          <a:lstStyle/>
          <a:p>
            <a:r>
              <a:rPr lang="sv-SE" smtClean="0"/>
              <a:t>Klicka här för att ändra format</a:t>
            </a:r>
            <a:endParaRPr lang="sv-SE" dirty="0"/>
          </a:p>
        </p:txBody>
      </p:sp>
      <p:sp>
        <p:nvSpPr>
          <p:cNvPr id="10" name="Platshållare för innehåll 2"/>
          <p:cNvSpPr>
            <a:spLocks noGrp="1"/>
          </p:cNvSpPr>
          <p:nvPr>
            <p:ph idx="1"/>
          </p:nvPr>
        </p:nvSpPr>
        <p:spPr>
          <a:xfrm>
            <a:off x="457200" y="1383618"/>
            <a:ext cx="4042792" cy="3306859"/>
          </a:xfrm>
        </p:spPr>
        <p:txBody>
          <a:bodyPr/>
          <a:lstStyle>
            <a:lvl1pPr>
              <a:defRPr baseline="0"/>
            </a:lvl1pPr>
          </a:lstStyle>
          <a:p>
            <a:pPr lvl="0"/>
            <a:r>
              <a:rPr lang="sv-SE" smtClean="0"/>
              <a:t>Klicka här för att ändra format på bakgrundstexten</a:t>
            </a:r>
          </a:p>
          <a:p>
            <a:pPr lvl="1"/>
            <a:r>
              <a:rPr lang="sv-SE" smtClean="0"/>
              <a:t>Nivå två</a:t>
            </a:r>
          </a:p>
          <a:p>
            <a:pPr lvl="2"/>
            <a:r>
              <a:rPr lang="sv-SE" smtClean="0"/>
              <a:t>Nivå tre</a:t>
            </a:r>
          </a:p>
        </p:txBody>
      </p:sp>
      <p:sp>
        <p:nvSpPr>
          <p:cNvPr id="11" name="Platshållare för innehåll 2"/>
          <p:cNvSpPr>
            <a:spLocks noGrp="1"/>
          </p:cNvSpPr>
          <p:nvPr>
            <p:ph idx="12"/>
          </p:nvPr>
        </p:nvSpPr>
        <p:spPr>
          <a:xfrm>
            <a:off x="4648200" y="1383618"/>
            <a:ext cx="4042792" cy="3306859"/>
          </a:xfrm>
        </p:spPr>
        <p:txBody>
          <a:bodyPr/>
          <a:lstStyle/>
          <a:p>
            <a:pPr lvl="0"/>
            <a:r>
              <a:rPr lang="sv-SE" smtClean="0"/>
              <a:t>Klicka här för att ändra format på bakgrundstexten</a:t>
            </a:r>
          </a:p>
          <a:p>
            <a:pPr lvl="1"/>
            <a:r>
              <a:rPr lang="sv-SE" smtClean="0"/>
              <a:t>Nivå två</a:t>
            </a:r>
          </a:p>
          <a:p>
            <a:pPr lvl="2"/>
            <a:r>
              <a:rPr lang="sv-SE" smtClean="0"/>
              <a:t>Nivå tre</a:t>
            </a:r>
          </a:p>
        </p:txBody>
      </p:sp>
      <p:pic>
        <p:nvPicPr>
          <p:cNvPr id="8" name="Bildobjekt 7" descr="slu_logo_vi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706012" cy="706012"/>
          </a:xfrm>
          <a:prstGeom prst="rect">
            <a:avLst/>
          </a:prstGeom>
        </p:spPr>
      </p:pic>
    </p:spTree>
    <p:extLst>
      <p:ext uri="{BB962C8B-B14F-4D97-AF65-F5344CB8AC3E}">
        <p14:creationId xmlns:p14="http://schemas.microsoft.com/office/powerpoint/2010/main" val="6429135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rt 4">
    <p:spTree>
      <p:nvGrpSpPr>
        <p:cNvPr id="1" name=""/>
        <p:cNvGrpSpPr/>
        <p:nvPr/>
      </p:nvGrpSpPr>
      <p:grpSpPr>
        <a:xfrm>
          <a:off x="0" y="0"/>
          <a:ext cx="0" cy="0"/>
          <a:chOff x="0" y="0"/>
          <a:chExt cx="0" cy="0"/>
        </a:xfrm>
      </p:grpSpPr>
      <p:sp>
        <p:nvSpPr>
          <p:cNvPr id="9" name="Rektangel 8"/>
          <p:cNvSpPr/>
          <p:nvPr/>
        </p:nvSpPr>
        <p:spPr>
          <a:xfrm>
            <a:off x="0" y="1304925"/>
            <a:ext cx="9144000" cy="3838575"/>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sp>
        <p:nvSpPr>
          <p:cNvPr id="7" name="Rubrik 1"/>
          <p:cNvSpPr>
            <a:spLocks noGrp="1"/>
          </p:cNvSpPr>
          <p:nvPr>
            <p:ph type="ctrTitle"/>
          </p:nvPr>
        </p:nvSpPr>
        <p:spPr>
          <a:xfrm>
            <a:off x="1095729" y="2279544"/>
            <a:ext cx="7673510" cy="1102519"/>
          </a:xfrm>
        </p:spPr>
        <p:txBody>
          <a:bodyPr anchor="b"/>
          <a:lstStyle>
            <a:lvl1pPr>
              <a:defRPr b="0" cap="none" spc="0">
                <a:ln w="18415" cmpd="sng">
                  <a:noFill/>
                  <a:prstDash val="solid"/>
                </a:ln>
                <a:solidFill>
                  <a:srgbClr val="FFFFFF"/>
                </a:solidFill>
                <a:effectLst/>
              </a:defRPr>
            </a:lvl1pPr>
          </a:lstStyle>
          <a:p>
            <a:r>
              <a:rPr lang="sv-SE" smtClean="0"/>
              <a:t>Klicka här för att ändra format</a:t>
            </a:r>
            <a:endParaRPr lang="sv-SE" dirty="0"/>
          </a:p>
        </p:txBody>
      </p:sp>
      <p:sp>
        <p:nvSpPr>
          <p:cNvPr id="8" name="Underrubrik 2"/>
          <p:cNvSpPr>
            <a:spLocks noGrp="1"/>
          </p:cNvSpPr>
          <p:nvPr>
            <p:ph type="subTitle" idx="1"/>
          </p:nvPr>
        </p:nvSpPr>
        <p:spPr>
          <a:xfrm>
            <a:off x="1114395" y="3382063"/>
            <a:ext cx="7678959" cy="741459"/>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12" name="Bildobjekt 10" descr="slu_logo_hake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2921143" cy="1302857"/>
          </a:xfrm>
          <a:prstGeom prst="rect">
            <a:avLst/>
          </a:prstGeom>
        </p:spPr>
      </p:pic>
    </p:spTree>
    <p:extLst>
      <p:ext uri="{BB962C8B-B14F-4D97-AF65-F5344CB8AC3E}">
        <p14:creationId xmlns:p14="http://schemas.microsoft.com/office/powerpoint/2010/main" val="41368815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rt 5">
    <p:spTree>
      <p:nvGrpSpPr>
        <p:cNvPr id="1" name=""/>
        <p:cNvGrpSpPr/>
        <p:nvPr/>
      </p:nvGrpSpPr>
      <p:grpSpPr>
        <a:xfrm>
          <a:off x="0" y="0"/>
          <a:ext cx="0" cy="0"/>
          <a:chOff x="0" y="0"/>
          <a:chExt cx="0" cy="0"/>
        </a:xfrm>
      </p:grpSpPr>
      <p:sp>
        <p:nvSpPr>
          <p:cNvPr id="9" name="Rektangel 8"/>
          <p:cNvSpPr/>
          <p:nvPr/>
        </p:nvSpPr>
        <p:spPr>
          <a:xfrm>
            <a:off x="0" y="1304925"/>
            <a:ext cx="9144000" cy="3838575"/>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sp>
        <p:nvSpPr>
          <p:cNvPr id="14" name="Rubrik 1"/>
          <p:cNvSpPr>
            <a:spLocks noGrp="1"/>
          </p:cNvSpPr>
          <p:nvPr>
            <p:ph type="ctrTitle"/>
          </p:nvPr>
        </p:nvSpPr>
        <p:spPr>
          <a:xfrm>
            <a:off x="1095729" y="2279544"/>
            <a:ext cx="7673510" cy="1102519"/>
          </a:xfrm>
        </p:spPr>
        <p:txBody>
          <a:bodyPr anchor="b"/>
          <a:lstStyle>
            <a:lvl1pPr>
              <a:defRPr b="0" cap="none" spc="0">
                <a:ln w="18415" cmpd="sng">
                  <a:noFill/>
                  <a:prstDash val="solid"/>
                </a:ln>
                <a:solidFill>
                  <a:srgbClr val="FFFFFF"/>
                </a:solidFill>
                <a:effectLst/>
              </a:defRPr>
            </a:lvl1pPr>
          </a:lstStyle>
          <a:p>
            <a:r>
              <a:rPr lang="sv-SE" smtClean="0"/>
              <a:t>Klicka här för att ändra format</a:t>
            </a:r>
            <a:endParaRPr lang="sv-SE" dirty="0"/>
          </a:p>
        </p:txBody>
      </p:sp>
      <p:sp>
        <p:nvSpPr>
          <p:cNvPr id="15" name="Underrubrik 2"/>
          <p:cNvSpPr>
            <a:spLocks noGrp="1"/>
          </p:cNvSpPr>
          <p:nvPr>
            <p:ph type="subTitle" idx="1"/>
          </p:nvPr>
        </p:nvSpPr>
        <p:spPr>
          <a:xfrm>
            <a:off x="1114395" y="3382063"/>
            <a:ext cx="7678959" cy="741459"/>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7" name="Bildobjekt 10" descr="slu_logo_hake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2921143" cy="1302857"/>
          </a:xfrm>
          <a:prstGeom prst="rect">
            <a:avLst/>
          </a:prstGeom>
        </p:spPr>
      </p:pic>
    </p:spTree>
    <p:extLst>
      <p:ext uri="{BB962C8B-B14F-4D97-AF65-F5344CB8AC3E}">
        <p14:creationId xmlns:p14="http://schemas.microsoft.com/office/powerpoint/2010/main" val="34639745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rt 6">
    <p:spTree>
      <p:nvGrpSpPr>
        <p:cNvPr id="1" name=""/>
        <p:cNvGrpSpPr/>
        <p:nvPr/>
      </p:nvGrpSpPr>
      <p:grpSpPr>
        <a:xfrm>
          <a:off x="0" y="0"/>
          <a:ext cx="0" cy="0"/>
          <a:chOff x="0" y="0"/>
          <a:chExt cx="0" cy="0"/>
        </a:xfrm>
      </p:grpSpPr>
      <p:sp>
        <p:nvSpPr>
          <p:cNvPr id="9" name="Rektangel 8"/>
          <p:cNvSpPr/>
          <p:nvPr/>
        </p:nvSpPr>
        <p:spPr>
          <a:xfrm>
            <a:off x="0" y="1304925"/>
            <a:ext cx="9144000" cy="3838575"/>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sp>
        <p:nvSpPr>
          <p:cNvPr id="14" name="Rubrik 1"/>
          <p:cNvSpPr>
            <a:spLocks noGrp="1"/>
          </p:cNvSpPr>
          <p:nvPr>
            <p:ph type="ctrTitle"/>
          </p:nvPr>
        </p:nvSpPr>
        <p:spPr>
          <a:xfrm>
            <a:off x="1095729" y="2279544"/>
            <a:ext cx="7673510" cy="1102519"/>
          </a:xfrm>
        </p:spPr>
        <p:txBody>
          <a:bodyPr anchor="b"/>
          <a:lstStyle>
            <a:lvl1pPr>
              <a:defRPr b="0" cap="none" spc="0">
                <a:ln w="18415" cmpd="sng">
                  <a:noFill/>
                  <a:prstDash val="solid"/>
                </a:ln>
                <a:solidFill>
                  <a:srgbClr val="000000"/>
                </a:solidFill>
                <a:effectLst/>
              </a:defRPr>
            </a:lvl1pPr>
          </a:lstStyle>
          <a:p>
            <a:r>
              <a:rPr lang="sv-SE" smtClean="0"/>
              <a:t>Klicka här för att ändra format</a:t>
            </a:r>
            <a:endParaRPr lang="sv-SE" dirty="0"/>
          </a:p>
        </p:txBody>
      </p:sp>
      <p:sp>
        <p:nvSpPr>
          <p:cNvPr id="15" name="Underrubrik 2"/>
          <p:cNvSpPr>
            <a:spLocks noGrp="1"/>
          </p:cNvSpPr>
          <p:nvPr>
            <p:ph type="subTitle" idx="1"/>
          </p:nvPr>
        </p:nvSpPr>
        <p:spPr>
          <a:xfrm>
            <a:off x="1114395" y="3382063"/>
            <a:ext cx="7678959" cy="741459"/>
          </a:xfrm>
        </p:spPr>
        <p:txBody>
          <a:bodyPr anchor="t">
            <a:normAutofit/>
          </a:bodyPr>
          <a:lstStyle>
            <a:lvl1pPr marL="0" indent="0" algn="l">
              <a:buNone/>
              <a:defRPr sz="2000" b="0" i="0" cap="none" spc="0">
                <a:ln w="18415" cmpd="sng">
                  <a:noFill/>
                  <a:prstDash val="solid"/>
                </a:ln>
                <a:solidFill>
                  <a:srgbClr val="000000"/>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7" name="Bildobjekt 10" descr="slu_logo_hake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2921143" cy="1302857"/>
          </a:xfrm>
          <a:prstGeom prst="rect">
            <a:avLst/>
          </a:prstGeom>
        </p:spPr>
      </p:pic>
    </p:spTree>
    <p:extLst>
      <p:ext uri="{BB962C8B-B14F-4D97-AF65-F5344CB8AC3E}">
        <p14:creationId xmlns:p14="http://schemas.microsoft.com/office/powerpoint/2010/main" val="36610627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art 7">
    <p:spTree>
      <p:nvGrpSpPr>
        <p:cNvPr id="1" name=""/>
        <p:cNvGrpSpPr/>
        <p:nvPr/>
      </p:nvGrpSpPr>
      <p:grpSpPr>
        <a:xfrm>
          <a:off x="0" y="0"/>
          <a:ext cx="0" cy="0"/>
          <a:chOff x="0" y="0"/>
          <a:chExt cx="0" cy="0"/>
        </a:xfrm>
      </p:grpSpPr>
      <p:sp>
        <p:nvSpPr>
          <p:cNvPr id="9" name="Rektangel 8"/>
          <p:cNvSpPr/>
          <p:nvPr/>
        </p:nvSpPr>
        <p:spPr>
          <a:xfrm>
            <a:off x="0" y="1304925"/>
            <a:ext cx="9144000" cy="3838575"/>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ln>
                <a:noFill/>
              </a:ln>
            </a:endParaRPr>
          </a:p>
        </p:txBody>
      </p:sp>
      <p:sp>
        <p:nvSpPr>
          <p:cNvPr id="10" name="Rektangel 9"/>
          <p:cNvSpPr/>
          <p:nvPr/>
        </p:nvSpPr>
        <p:spPr>
          <a:xfrm>
            <a:off x="0" y="0"/>
            <a:ext cx="9144000" cy="1304925"/>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ln>
                <a:noFill/>
              </a:ln>
            </a:endParaRPr>
          </a:p>
        </p:txBody>
      </p:sp>
      <p:sp>
        <p:nvSpPr>
          <p:cNvPr id="7" name="Rubrik 1"/>
          <p:cNvSpPr>
            <a:spLocks noGrp="1"/>
          </p:cNvSpPr>
          <p:nvPr>
            <p:ph type="ctrTitle"/>
          </p:nvPr>
        </p:nvSpPr>
        <p:spPr>
          <a:xfrm>
            <a:off x="1095729" y="2279544"/>
            <a:ext cx="7673510" cy="1102519"/>
          </a:xfrm>
        </p:spPr>
        <p:txBody>
          <a:bodyPr anchor="b"/>
          <a:lstStyle>
            <a:lvl1pPr>
              <a:defRPr b="0" cap="none" spc="0">
                <a:ln w="18415" cmpd="sng">
                  <a:noFill/>
                  <a:prstDash val="solid"/>
                </a:ln>
                <a:solidFill>
                  <a:srgbClr val="FFFFFF"/>
                </a:solidFill>
                <a:effectLst/>
              </a:defRPr>
            </a:lvl1pPr>
          </a:lstStyle>
          <a:p>
            <a:r>
              <a:rPr lang="sv-SE" smtClean="0"/>
              <a:t>Klicka här för att ändra format</a:t>
            </a:r>
            <a:endParaRPr lang="sv-SE" dirty="0"/>
          </a:p>
        </p:txBody>
      </p:sp>
      <p:sp>
        <p:nvSpPr>
          <p:cNvPr id="8" name="Underrubrik 2"/>
          <p:cNvSpPr>
            <a:spLocks noGrp="1"/>
          </p:cNvSpPr>
          <p:nvPr>
            <p:ph type="subTitle" idx="1"/>
          </p:nvPr>
        </p:nvSpPr>
        <p:spPr>
          <a:xfrm>
            <a:off x="1106356" y="3382063"/>
            <a:ext cx="7678959" cy="741459"/>
          </a:xfrm>
        </p:spPr>
        <p:txBody>
          <a:bodyPr anchor="t">
            <a:normAutofit/>
          </a:bodyPr>
          <a:lstStyle>
            <a:lvl1pPr marL="0" indent="0" algn="l">
              <a:buNone/>
              <a:defRPr sz="2000" b="0" i="0" cap="none" spc="0">
                <a:ln w="18415" cmpd="sng">
                  <a:noFill/>
                  <a:prstDash val="solid"/>
                </a:ln>
                <a:solidFill>
                  <a:srgbClr val="FFFFFF"/>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12" name="Bildobjekt 10" descr="slu_logo_hake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2921143" cy="1302857"/>
          </a:xfrm>
          <a:prstGeom prst="rect">
            <a:avLst/>
          </a:prstGeom>
        </p:spPr>
      </p:pic>
    </p:spTree>
    <p:extLst>
      <p:ext uri="{BB962C8B-B14F-4D97-AF65-F5344CB8AC3E}">
        <p14:creationId xmlns:p14="http://schemas.microsoft.com/office/powerpoint/2010/main" val="20769224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1087763"/>
            <a:ext cx="8229600" cy="601791"/>
          </a:xfrm>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457200" y="1689554"/>
            <a:ext cx="8229600" cy="2905069"/>
          </a:xfrm>
        </p:spPr>
        <p:txBody>
          <a:bodyPr/>
          <a:lstStyle/>
          <a:p>
            <a:pPr lvl="0"/>
            <a:r>
              <a:rPr lang="sv-SE" smtClean="0"/>
              <a:t>Klicka här för att ändra format på bakgrundstexten</a:t>
            </a:r>
          </a:p>
          <a:p>
            <a:pPr lvl="1"/>
            <a:r>
              <a:rPr lang="sv-SE" smtClean="0"/>
              <a:t>Nivå två</a:t>
            </a:r>
          </a:p>
          <a:p>
            <a:pPr lvl="2"/>
            <a:r>
              <a:rPr lang="sv-SE" smtClean="0"/>
              <a:t>Nivå tre</a:t>
            </a:r>
          </a:p>
        </p:txBody>
      </p:sp>
      <p:sp>
        <p:nvSpPr>
          <p:cNvPr id="7" name="Platshållare för sidfot 5"/>
          <p:cNvSpPr>
            <a:spLocks noGrp="1"/>
          </p:cNvSpPr>
          <p:nvPr>
            <p:ph type="ftr" sz="quarter" idx="11"/>
          </p:nvPr>
        </p:nvSpPr>
        <p:spPr>
          <a:xfrm>
            <a:off x="457200" y="4767263"/>
            <a:ext cx="2895600" cy="273844"/>
          </a:xfrm>
        </p:spPr>
        <p:txBody>
          <a:bodyPr/>
          <a:lstStyle>
            <a:lvl1pPr algn="l">
              <a:defRPr/>
            </a:lvl1pPr>
          </a:lstStyle>
          <a:p>
            <a:endParaRPr lang="sv-SE"/>
          </a:p>
        </p:txBody>
      </p:sp>
    </p:spTree>
    <p:extLst>
      <p:ext uri="{BB962C8B-B14F-4D97-AF65-F5344CB8AC3E}">
        <p14:creationId xmlns:p14="http://schemas.microsoft.com/office/powerpoint/2010/main" val="2460580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Hög Rubrik (endast 1 rad)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727380"/>
            <a:ext cx="8229600" cy="601791"/>
          </a:xfrm>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457200" y="1329172"/>
            <a:ext cx="8229600" cy="3265451"/>
          </a:xfrm>
        </p:spPr>
        <p:txBody>
          <a:bodyPr/>
          <a:lstStyle/>
          <a:p>
            <a:pPr lvl="0"/>
            <a:r>
              <a:rPr lang="sv-SE" smtClean="0"/>
              <a:t>Klicka här för att ändra format på bakgrundstexten</a:t>
            </a:r>
          </a:p>
          <a:p>
            <a:pPr lvl="1"/>
            <a:r>
              <a:rPr lang="sv-SE" smtClean="0"/>
              <a:t>Nivå två</a:t>
            </a:r>
          </a:p>
          <a:p>
            <a:pPr lvl="2"/>
            <a:r>
              <a:rPr lang="sv-SE" smtClean="0"/>
              <a:t>Nivå tre</a:t>
            </a:r>
          </a:p>
        </p:txBody>
      </p:sp>
      <p:sp>
        <p:nvSpPr>
          <p:cNvPr id="7" name="Platshållare för sidfot 5"/>
          <p:cNvSpPr>
            <a:spLocks noGrp="1"/>
          </p:cNvSpPr>
          <p:nvPr>
            <p:ph type="ftr" sz="quarter" idx="11"/>
          </p:nvPr>
        </p:nvSpPr>
        <p:spPr>
          <a:xfrm>
            <a:off x="457200" y="4767263"/>
            <a:ext cx="2895600" cy="273844"/>
          </a:xfrm>
        </p:spPr>
        <p:txBody>
          <a:bodyPr/>
          <a:lstStyle>
            <a:lvl1pPr algn="l">
              <a:defRPr/>
            </a:lvl1pPr>
          </a:lstStyle>
          <a:p>
            <a:endParaRPr lang="sv-SE"/>
          </a:p>
        </p:txBody>
      </p:sp>
    </p:spTree>
    <p:extLst>
      <p:ext uri="{BB962C8B-B14F-4D97-AF65-F5344CB8AC3E}">
        <p14:creationId xmlns:p14="http://schemas.microsoft.com/office/powerpoint/2010/main" val="29984652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705685"/>
            <a:ext cx="8229600" cy="857250"/>
          </a:xfrm>
          <a:prstGeom prst="rect">
            <a:avLst/>
          </a:prstGeom>
        </p:spPr>
        <p:txBody>
          <a:bodyPr vert="horz" lIns="91440" tIns="45720" rIns="91440" bIns="4572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62935"/>
            <a:ext cx="8229600" cy="3031688"/>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err="1" smtClean="0"/>
              <a:t>asdasd</a:t>
            </a:r>
            <a:endParaRPr lang="sv-SE" dirty="0" smtClean="0"/>
          </a:p>
        </p:txBody>
      </p:sp>
      <p:sp>
        <p:nvSpPr>
          <p:cNvPr id="5" name="Platshållare för sidfot 4"/>
          <p:cNvSpPr>
            <a:spLocks noGrp="1"/>
          </p:cNvSpPr>
          <p:nvPr>
            <p:ph type="ftr" sz="quarter" idx="3"/>
          </p:nvPr>
        </p:nvSpPr>
        <p:spPr>
          <a:xfrm>
            <a:off x="457200" y="4767263"/>
            <a:ext cx="2895600" cy="273844"/>
          </a:xfrm>
          <a:prstGeom prst="rect">
            <a:avLst/>
          </a:prstGeom>
        </p:spPr>
        <p:txBody>
          <a:bodyPr vert="horz" lIns="91440" tIns="45720" rIns="91440" bIns="45720" rtlCol="0" anchor="ctr"/>
          <a:lstStyle>
            <a:lvl1pPr algn="l">
              <a:defRPr sz="1100">
                <a:solidFill>
                  <a:schemeClr val="accent6"/>
                </a:solidFill>
              </a:defRPr>
            </a:lvl1pPr>
          </a:lstStyle>
          <a:p>
            <a:endParaRPr lang="sv-SE"/>
          </a:p>
        </p:txBody>
      </p:sp>
      <p:pic>
        <p:nvPicPr>
          <p:cNvPr id="7" name="Bildobjekt 6" descr="slu_logo_rgb.eps"/>
          <p:cNvPicPr>
            <a:picLocks noChangeAspect="1"/>
          </p:cNvPicPr>
          <p:nvPr/>
        </p:nvPicPr>
        <p:blipFill>
          <a:blip r:embed="rId41">
            <a:extLst>
              <a:ext uri="{28A0092B-C50C-407E-A947-70E740481C1C}">
                <a14:useLocalDpi xmlns:a14="http://schemas.microsoft.com/office/drawing/2010/main"/>
              </a:ext>
            </a:extLst>
          </a:blip>
          <a:stretch>
            <a:fillRect/>
          </a:stretch>
        </p:blipFill>
        <p:spPr>
          <a:xfrm>
            <a:off x="1" y="-1"/>
            <a:ext cx="706012" cy="706012"/>
          </a:xfrm>
          <a:prstGeom prst="rect">
            <a:avLst/>
          </a:prstGeom>
        </p:spPr>
      </p:pic>
    </p:spTree>
    <p:extLst>
      <p:ext uri="{BB962C8B-B14F-4D97-AF65-F5344CB8AC3E}">
        <p14:creationId xmlns:p14="http://schemas.microsoft.com/office/powerpoint/2010/main" val="329405215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663" r:id="rId30"/>
    <p:sldLayoutId id="2147483664" r:id="rId31"/>
    <p:sldLayoutId id="2147483665" r:id="rId32"/>
    <p:sldLayoutId id="2147483666" r:id="rId33"/>
    <p:sldLayoutId id="2147483689" r:id="rId34"/>
    <p:sldLayoutId id="2147483690" r:id="rId35"/>
    <p:sldLayoutId id="2147483667" r:id="rId36"/>
    <p:sldLayoutId id="2147483686" r:id="rId37"/>
    <p:sldLayoutId id="2147483685" r:id="rId38"/>
    <p:sldLayoutId id="2147483687" r:id="rId39"/>
  </p:sldLayoutIdLst>
  <p:timing>
    <p:tnLst>
      <p:par>
        <p:cTn id="1" dur="indefinite" restart="never" nodeType="tmRoot"/>
      </p:par>
    </p:tnLst>
  </p:timing>
  <p:txStyles>
    <p:titleStyle>
      <a:lvl1pPr algn="l" defTabSz="457200" rtl="0" eaLnBrk="1" latinLnBrk="0" hangingPunct="1">
        <a:spcBef>
          <a:spcPct val="0"/>
        </a:spcBef>
        <a:buNone/>
        <a:defRPr sz="3500" kern="1200">
          <a:solidFill>
            <a:schemeClr val="tx1"/>
          </a:solidFill>
          <a:latin typeface="+mj-lt"/>
          <a:ea typeface="+mj-ea"/>
          <a:cs typeface="+mj-cs"/>
        </a:defRPr>
      </a:lvl1pPr>
    </p:titleStyle>
    <p:bodyStyle>
      <a:lvl1pPr marL="0" indent="-285750" algn="l" defTabSz="457200" rtl="0" eaLnBrk="1" latinLnBrk="0" hangingPunct="1">
        <a:lnSpc>
          <a:spcPct val="100000"/>
        </a:lnSpc>
        <a:spcBef>
          <a:spcPts val="600"/>
        </a:spcBef>
        <a:spcAft>
          <a:spcPts val="0"/>
        </a:spcAft>
        <a:buClr>
          <a:schemeClr val="tx2"/>
        </a:buClr>
        <a:buFont typeface="Arial"/>
        <a:buChar char="•"/>
        <a:defRPr sz="1600" kern="1200">
          <a:solidFill>
            <a:schemeClr val="tx1"/>
          </a:solidFill>
          <a:latin typeface="+mn-lt"/>
          <a:ea typeface="+mn-ea"/>
          <a:cs typeface="+mn-cs"/>
        </a:defRPr>
      </a:lvl1pPr>
      <a:lvl2pPr marL="288000" indent="284400" algn="l" defTabSz="457200" rtl="0" eaLnBrk="1" latinLnBrk="0" hangingPunct="1">
        <a:lnSpc>
          <a:spcPct val="100000"/>
        </a:lnSpc>
        <a:spcBef>
          <a:spcPts val="600"/>
        </a:spcBef>
        <a:spcAft>
          <a:spcPts val="0"/>
        </a:spcAft>
        <a:buClr>
          <a:schemeClr val="tx2"/>
        </a:buClr>
        <a:buFont typeface="Lucida Grande"/>
        <a:buChar char="–"/>
        <a:defRPr sz="1400" kern="1200">
          <a:solidFill>
            <a:schemeClr val="tx1"/>
          </a:solidFill>
          <a:latin typeface="+mn-lt"/>
          <a:ea typeface="+mn-ea"/>
          <a:cs typeface="+mn-cs"/>
        </a:defRPr>
      </a:lvl2pPr>
      <a:lvl3pPr marL="824400" marR="0" indent="-285750" algn="l" defTabSz="457200" rtl="0" eaLnBrk="1" fontAlgn="auto" latinLnBrk="0" hangingPunct="1">
        <a:lnSpc>
          <a:spcPct val="100000"/>
        </a:lnSpc>
        <a:spcBef>
          <a:spcPts val="600"/>
        </a:spcBef>
        <a:spcAft>
          <a:spcPts val="0"/>
        </a:spcAft>
        <a:buClr>
          <a:schemeClr val="tx2"/>
        </a:buClr>
        <a:buSzTx/>
        <a:buFont typeface="Arial"/>
        <a:buChar char="•"/>
        <a:tabLst/>
        <a:defRPr sz="1400" kern="1200" baseline="0">
          <a:solidFill>
            <a:schemeClr val="tx1"/>
          </a:solidFill>
          <a:latin typeface="+mn-lt"/>
          <a:ea typeface="+mn-ea"/>
          <a:cs typeface="+mn-cs"/>
        </a:defRPr>
      </a:lvl3pPr>
      <a:lvl4pPr marL="540000" indent="284400" algn="l" defTabSz="457200" rtl="0" eaLnBrk="1" latinLnBrk="0" hangingPunct="1">
        <a:spcBef>
          <a:spcPct val="20000"/>
        </a:spcBef>
        <a:buClrTx/>
        <a:buFont typeface="Arial"/>
        <a:buChar char="•"/>
        <a:defRPr sz="1400" kern="1200" baseline="0">
          <a:solidFill>
            <a:schemeClr val="tx1"/>
          </a:solidFill>
          <a:latin typeface="+mn-lt"/>
          <a:ea typeface="+mn-ea"/>
          <a:cs typeface="+mn-cs"/>
        </a:defRPr>
      </a:lvl4pPr>
      <a:lvl5pPr marL="2057400" indent="-228600" algn="l" defTabSz="457200" rtl="0" eaLnBrk="1" latinLnBrk="0" hangingPunct="1">
        <a:spcBef>
          <a:spcPct val="20000"/>
        </a:spcBef>
        <a:buClr>
          <a:schemeClr val="accent6"/>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3.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6000" dirty="0" smtClean="0"/>
              <a:t>Webbträff</a:t>
            </a:r>
            <a:endParaRPr lang="sv-SE" sz="6000" dirty="0"/>
          </a:p>
        </p:txBody>
      </p:sp>
      <p:sp>
        <p:nvSpPr>
          <p:cNvPr id="3" name="Underrubrik 2"/>
          <p:cNvSpPr>
            <a:spLocks noGrp="1"/>
          </p:cNvSpPr>
          <p:nvPr>
            <p:ph type="subTitle" idx="1"/>
          </p:nvPr>
        </p:nvSpPr>
        <p:spPr>
          <a:xfrm>
            <a:off x="1114395" y="3382063"/>
            <a:ext cx="7678959" cy="1404541"/>
          </a:xfrm>
        </p:spPr>
        <p:txBody>
          <a:bodyPr/>
          <a:lstStyle/>
          <a:p>
            <a:pPr marL="342900" indent="-342900">
              <a:buClr>
                <a:schemeClr val="bg1"/>
              </a:buClr>
              <a:buFont typeface="Arial" panose="020B0604020202020204" pitchFamily="34" charset="0"/>
              <a:buChar char="•"/>
            </a:pPr>
            <a:r>
              <a:rPr lang="sv-SE" sz="1800" dirty="0" smtClean="0"/>
              <a:t>Ditt och datt från webbredaktionen</a:t>
            </a:r>
          </a:p>
          <a:p>
            <a:pPr marL="342900" indent="-342900">
              <a:buClr>
                <a:schemeClr val="bg1"/>
              </a:buClr>
              <a:buFont typeface="Arial" panose="020B0604020202020204" pitchFamily="34" charset="0"/>
              <a:buChar char="•"/>
            </a:pPr>
            <a:r>
              <a:rPr lang="sv-SE" sz="1800" dirty="0" smtClean="0"/>
              <a:t>Om sökmotoroptimering på SLU:s webbplatser</a:t>
            </a:r>
          </a:p>
          <a:p>
            <a:pPr marL="342900" indent="-342900">
              <a:buClr>
                <a:schemeClr val="bg1"/>
              </a:buClr>
              <a:buFont typeface="Arial" panose="020B0604020202020204" pitchFamily="34" charset="0"/>
              <a:buChar char="•"/>
            </a:pPr>
            <a:r>
              <a:rPr lang="sv-SE" sz="1800" dirty="0" smtClean="0"/>
              <a:t>SLU:s varumärkesarbete</a:t>
            </a:r>
          </a:p>
          <a:p>
            <a:endParaRPr lang="sv-SE" dirty="0"/>
          </a:p>
        </p:txBody>
      </p:sp>
    </p:spTree>
    <p:extLst>
      <p:ext uri="{BB962C8B-B14F-4D97-AF65-F5344CB8AC3E}">
        <p14:creationId xmlns:p14="http://schemas.microsoft.com/office/powerpoint/2010/main" val="1833160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pic>
        <p:nvPicPr>
          <p:cNvPr id="1028" name="Picture 4" descr="Bildresultat för lmgtf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606" y="934286"/>
            <a:ext cx="64389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93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Vilka sökord är viktiga för din verksamhet att synas på?</a:t>
            </a:r>
            <a:endParaRPr lang="sv-SE" dirty="0"/>
          </a:p>
        </p:txBody>
      </p:sp>
    </p:spTree>
    <p:extLst>
      <p:ext uri="{BB962C8B-B14F-4D97-AF65-F5344CB8AC3E}">
        <p14:creationId xmlns:p14="http://schemas.microsoft.com/office/powerpoint/2010/main" val="3268541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1217560" y="254308"/>
            <a:ext cx="5696424" cy="4889192"/>
          </a:xfrm>
          <a:prstGeom prst="rect">
            <a:avLst/>
          </a:prstGeom>
        </p:spPr>
      </p:pic>
      <p:sp>
        <p:nvSpPr>
          <p:cNvPr id="3" name="Rektangel 2"/>
          <p:cNvSpPr/>
          <p:nvPr/>
        </p:nvSpPr>
        <p:spPr>
          <a:xfrm>
            <a:off x="1763486" y="1175657"/>
            <a:ext cx="4133461" cy="1698172"/>
          </a:xfrm>
          <a:prstGeom prst="rect">
            <a:avLst/>
          </a:prstGeom>
          <a:noFill/>
          <a:ln w="19050">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 name="Rektangel 3"/>
          <p:cNvSpPr/>
          <p:nvPr/>
        </p:nvSpPr>
        <p:spPr>
          <a:xfrm>
            <a:off x="1763486" y="2946092"/>
            <a:ext cx="4133461" cy="2120430"/>
          </a:xfrm>
          <a:prstGeom prst="rect">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ektangel 4"/>
          <p:cNvSpPr/>
          <p:nvPr/>
        </p:nvSpPr>
        <p:spPr>
          <a:xfrm>
            <a:off x="1651518" y="961053"/>
            <a:ext cx="4394719" cy="4182447"/>
          </a:xfrm>
          <a:prstGeom prst="rect">
            <a:avLst/>
          </a:prstGeom>
          <a:noFill/>
          <a:ln w="1905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ruta 5"/>
          <p:cNvSpPr txBox="1"/>
          <p:nvPr/>
        </p:nvSpPr>
        <p:spPr>
          <a:xfrm>
            <a:off x="7025952" y="1698171"/>
            <a:ext cx="1418252" cy="2554545"/>
          </a:xfrm>
          <a:prstGeom prst="rect">
            <a:avLst/>
          </a:prstGeom>
          <a:noFill/>
        </p:spPr>
        <p:txBody>
          <a:bodyPr wrap="square" rtlCol="0">
            <a:spAutoFit/>
          </a:bodyPr>
          <a:lstStyle/>
          <a:p>
            <a:r>
              <a:rPr lang="sv-SE" sz="3200" dirty="0" smtClean="0"/>
              <a:t>SEM</a:t>
            </a:r>
          </a:p>
          <a:p>
            <a:endParaRPr lang="sv-SE" sz="3200" dirty="0"/>
          </a:p>
          <a:p>
            <a:r>
              <a:rPr lang="sv-SE" sz="3200" dirty="0" smtClean="0"/>
              <a:t>SEA</a:t>
            </a:r>
          </a:p>
          <a:p>
            <a:endParaRPr lang="sv-SE" sz="3200" dirty="0" smtClean="0"/>
          </a:p>
          <a:p>
            <a:r>
              <a:rPr lang="sv-SE" sz="3200" dirty="0" smtClean="0"/>
              <a:t>SEO</a:t>
            </a:r>
          </a:p>
        </p:txBody>
      </p:sp>
      <p:sp>
        <p:nvSpPr>
          <p:cNvPr id="7" name="Rektangel 6"/>
          <p:cNvSpPr/>
          <p:nvPr/>
        </p:nvSpPr>
        <p:spPr>
          <a:xfrm>
            <a:off x="6802015" y="3818374"/>
            <a:ext cx="233266" cy="242596"/>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7"/>
          <p:cNvSpPr/>
          <p:nvPr/>
        </p:nvSpPr>
        <p:spPr>
          <a:xfrm>
            <a:off x="6792686" y="2824794"/>
            <a:ext cx="233266" cy="242596"/>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p:nvPr/>
        </p:nvSpPr>
        <p:spPr>
          <a:xfrm>
            <a:off x="6797351" y="1831214"/>
            <a:ext cx="233266" cy="24259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Frihandsfigur 11"/>
          <p:cNvSpPr/>
          <p:nvPr/>
        </p:nvSpPr>
        <p:spPr>
          <a:xfrm>
            <a:off x="1567543" y="914399"/>
            <a:ext cx="4637314" cy="4301412"/>
          </a:xfrm>
          <a:custGeom>
            <a:avLst/>
            <a:gdLst>
              <a:gd name="connsiteX0" fmla="*/ 4404049 w 4637314"/>
              <a:gd name="connsiteY0" fmla="*/ 2015412 h 4301412"/>
              <a:gd name="connsiteX1" fmla="*/ 4404049 w 4637314"/>
              <a:gd name="connsiteY1" fmla="*/ 4152123 h 4301412"/>
              <a:gd name="connsiteX2" fmla="*/ 74645 w 4637314"/>
              <a:gd name="connsiteY2" fmla="*/ 4180115 h 4301412"/>
              <a:gd name="connsiteX3" fmla="*/ 9330 w 4637314"/>
              <a:gd name="connsiteY3" fmla="*/ 4180115 h 4301412"/>
              <a:gd name="connsiteX4" fmla="*/ 0 w 4637314"/>
              <a:gd name="connsiteY4" fmla="*/ 4273421 h 4301412"/>
              <a:gd name="connsiteX5" fmla="*/ 4637314 w 4637314"/>
              <a:gd name="connsiteY5" fmla="*/ 4301412 h 4301412"/>
              <a:gd name="connsiteX6" fmla="*/ 4599992 w 4637314"/>
              <a:gd name="connsiteY6" fmla="*/ 0 h 4301412"/>
              <a:gd name="connsiteX7" fmla="*/ 65314 w 4637314"/>
              <a:gd name="connsiteY7" fmla="*/ 9331 h 4301412"/>
              <a:gd name="connsiteX8" fmla="*/ 0 w 4637314"/>
              <a:gd name="connsiteY8" fmla="*/ 4254759 h 4301412"/>
              <a:gd name="connsiteX9" fmla="*/ 167951 w 4637314"/>
              <a:gd name="connsiteY9" fmla="*/ 4217437 h 4301412"/>
              <a:gd name="connsiteX10" fmla="*/ 158620 w 4637314"/>
              <a:gd name="connsiteY10" fmla="*/ 1978090 h 4301412"/>
              <a:gd name="connsiteX11" fmla="*/ 4404049 w 4637314"/>
              <a:gd name="connsiteY11" fmla="*/ 2015412 h 43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7314" h="4301412">
                <a:moveTo>
                  <a:pt x="4404049" y="2015412"/>
                </a:moveTo>
                <a:lnTo>
                  <a:pt x="4404049" y="4152123"/>
                </a:lnTo>
                <a:lnTo>
                  <a:pt x="74645" y="4180115"/>
                </a:lnTo>
                <a:lnTo>
                  <a:pt x="9330" y="4180115"/>
                </a:lnTo>
                <a:lnTo>
                  <a:pt x="0" y="4273421"/>
                </a:lnTo>
                <a:lnTo>
                  <a:pt x="4637314" y="4301412"/>
                </a:lnTo>
                <a:lnTo>
                  <a:pt x="4599992" y="0"/>
                </a:lnTo>
                <a:lnTo>
                  <a:pt x="65314" y="9331"/>
                </a:lnTo>
                <a:lnTo>
                  <a:pt x="0" y="4254759"/>
                </a:lnTo>
                <a:lnTo>
                  <a:pt x="167951" y="4217437"/>
                </a:lnTo>
                <a:cubicBezTo>
                  <a:pt x="164841" y="3470988"/>
                  <a:pt x="161730" y="2724539"/>
                  <a:pt x="158620" y="1978090"/>
                </a:cubicBezTo>
                <a:lnTo>
                  <a:pt x="4404049" y="2015412"/>
                </a:lnTo>
                <a:close/>
              </a:path>
            </a:pathLst>
          </a:custGeom>
          <a:solidFill>
            <a:schemeClr val="bg1">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Rektangel 13"/>
          <p:cNvSpPr/>
          <p:nvPr/>
        </p:nvSpPr>
        <p:spPr>
          <a:xfrm>
            <a:off x="6554840" y="1625860"/>
            <a:ext cx="1698172" cy="1751798"/>
          </a:xfrm>
          <a:prstGeom prst="rect">
            <a:avLst/>
          </a:prstGeom>
          <a:solidFill>
            <a:schemeClr val="bg2">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0208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41700" y="1427584"/>
            <a:ext cx="8229600" cy="2845836"/>
          </a:xfrm>
        </p:spPr>
        <p:txBody>
          <a:bodyPr/>
          <a:lstStyle/>
          <a:p>
            <a:pPr>
              <a:lnSpc>
                <a:spcPct val="150000"/>
              </a:lnSpc>
            </a:pPr>
            <a:r>
              <a:rPr lang="sv-SE" sz="4800" dirty="0" smtClean="0"/>
              <a:t>SEO</a:t>
            </a:r>
            <a:r>
              <a:rPr lang="sv-SE" sz="2800" dirty="0" smtClean="0"/>
              <a:t/>
            </a:r>
            <a:br>
              <a:rPr lang="sv-SE" sz="2800" dirty="0" smtClean="0"/>
            </a:br>
            <a:r>
              <a:rPr lang="sv-SE" sz="2800" dirty="0" smtClean="0"/>
              <a:t>Påverkar det organiska resultatet</a:t>
            </a:r>
            <a:br>
              <a:rPr lang="sv-SE" sz="2800" dirty="0" smtClean="0"/>
            </a:br>
            <a:r>
              <a:rPr lang="sv-SE" sz="2800" dirty="0" smtClean="0"/>
              <a:t>Styrs av Googles sökalgoritmer</a:t>
            </a:r>
            <a:endParaRPr lang="sv-SE" sz="2800" dirty="0"/>
          </a:p>
        </p:txBody>
      </p:sp>
    </p:spTree>
    <p:extLst>
      <p:ext uri="{BB962C8B-B14F-4D97-AF65-F5344CB8AC3E}">
        <p14:creationId xmlns:p14="http://schemas.microsoft.com/office/powerpoint/2010/main" val="3365307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087763"/>
            <a:ext cx="8686800" cy="601791"/>
          </a:xfrm>
        </p:spPr>
        <p:txBody>
          <a:bodyPr/>
          <a:lstStyle/>
          <a:p>
            <a:r>
              <a:rPr lang="sv-SE" sz="2800" dirty="0" smtClean="0"/>
              <a:t>Varifrån kommer besökarna?</a:t>
            </a:r>
            <a:endParaRPr lang="sv-SE" sz="2800" dirty="0"/>
          </a:p>
        </p:txBody>
      </p:sp>
      <p:pic>
        <p:nvPicPr>
          <p:cNvPr id="5" name="Bildobjekt 4"/>
          <p:cNvPicPr>
            <a:picLocks noChangeAspect="1"/>
          </p:cNvPicPr>
          <p:nvPr/>
        </p:nvPicPr>
        <p:blipFill rotWithShape="1">
          <a:blip r:embed="rId3"/>
          <a:srcRect t="22436" b="10496"/>
          <a:stretch/>
        </p:blipFill>
        <p:spPr>
          <a:xfrm>
            <a:off x="457200" y="1726878"/>
            <a:ext cx="7296150" cy="3079105"/>
          </a:xfrm>
          <a:prstGeom prst="rect">
            <a:avLst/>
          </a:prstGeom>
        </p:spPr>
      </p:pic>
      <p:sp>
        <p:nvSpPr>
          <p:cNvPr id="6" name="textruta 5"/>
          <p:cNvSpPr txBox="1"/>
          <p:nvPr/>
        </p:nvSpPr>
        <p:spPr>
          <a:xfrm>
            <a:off x="289249" y="2313992"/>
            <a:ext cx="787395" cy="369332"/>
          </a:xfrm>
          <a:prstGeom prst="rect">
            <a:avLst/>
          </a:prstGeom>
          <a:noFill/>
        </p:spPr>
        <p:txBody>
          <a:bodyPr wrap="none" rtlCol="0">
            <a:spAutoFit/>
          </a:bodyPr>
          <a:lstStyle/>
          <a:p>
            <a:r>
              <a:rPr lang="sv-SE" dirty="0" smtClean="0"/>
              <a:t>slu.se</a:t>
            </a:r>
            <a:endParaRPr lang="sv-SE" dirty="0"/>
          </a:p>
        </p:txBody>
      </p:sp>
    </p:spTree>
    <p:extLst>
      <p:ext uri="{BB962C8B-B14F-4D97-AF65-F5344CB8AC3E}">
        <p14:creationId xmlns:p14="http://schemas.microsoft.com/office/powerpoint/2010/main" val="550465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087763"/>
            <a:ext cx="8686800" cy="601791"/>
          </a:xfrm>
        </p:spPr>
        <p:txBody>
          <a:bodyPr/>
          <a:lstStyle/>
          <a:p>
            <a:r>
              <a:rPr lang="sv-SE" sz="2800" dirty="0" smtClean="0"/>
              <a:t>Varifrån kommer besökarna?</a:t>
            </a:r>
            <a:endParaRPr lang="sv-SE" sz="2800" dirty="0"/>
          </a:p>
        </p:txBody>
      </p:sp>
      <p:pic>
        <p:nvPicPr>
          <p:cNvPr id="3" name="Bildobjekt 2"/>
          <p:cNvPicPr>
            <a:picLocks noChangeAspect="1"/>
          </p:cNvPicPr>
          <p:nvPr/>
        </p:nvPicPr>
        <p:blipFill rotWithShape="1">
          <a:blip r:embed="rId3"/>
          <a:srcRect t="25078" b="12122"/>
          <a:stretch/>
        </p:blipFill>
        <p:spPr>
          <a:xfrm>
            <a:off x="457200" y="1838849"/>
            <a:ext cx="7296150" cy="2898295"/>
          </a:xfrm>
          <a:prstGeom prst="rect">
            <a:avLst/>
          </a:prstGeom>
        </p:spPr>
      </p:pic>
      <p:sp>
        <p:nvSpPr>
          <p:cNvPr id="4" name="textruta 3"/>
          <p:cNvSpPr txBox="1"/>
          <p:nvPr/>
        </p:nvSpPr>
        <p:spPr>
          <a:xfrm>
            <a:off x="111967" y="2110665"/>
            <a:ext cx="1608133" cy="369332"/>
          </a:xfrm>
          <a:prstGeom prst="rect">
            <a:avLst/>
          </a:prstGeom>
          <a:noFill/>
        </p:spPr>
        <p:txBody>
          <a:bodyPr wrap="none" rtlCol="0">
            <a:spAutoFit/>
          </a:bodyPr>
          <a:lstStyle/>
          <a:p>
            <a:r>
              <a:rPr lang="sv-SE" dirty="0" smtClean="0"/>
              <a:t>student.slu.se</a:t>
            </a:r>
            <a:endParaRPr lang="sv-SE" dirty="0"/>
          </a:p>
        </p:txBody>
      </p:sp>
    </p:spTree>
    <p:extLst>
      <p:ext uri="{BB962C8B-B14F-4D97-AF65-F5344CB8AC3E}">
        <p14:creationId xmlns:p14="http://schemas.microsoft.com/office/powerpoint/2010/main" val="564173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p:cNvGraphicFramePr>
            <a:graphicFrameLocks noGrp="1"/>
          </p:cNvGraphicFramePr>
          <p:nvPr>
            <p:ph idx="1"/>
            <p:extLst>
              <p:ext uri="{D42A27DB-BD31-4B8C-83A1-F6EECF244321}">
                <p14:modId xmlns:p14="http://schemas.microsoft.com/office/powerpoint/2010/main" val="532766508"/>
              </p:ext>
            </p:extLst>
          </p:nvPr>
        </p:nvGraphicFramePr>
        <p:xfrm>
          <a:off x="457200" y="72189"/>
          <a:ext cx="8229600" cy="507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rihandsfigur 2"/>
          <p:cNvSpPr/>
          <p:nvPr/>
        </p:nvSpPr>
        <p:spPr>
          <a:xfrm>
            <a:off x="1735494" y="158620"/>
            <a:ext cx="5346441" cy="3797560"/>
          </a:xfrm>
          <a:custGeom>
            <a:avLst/>
            <a:gdLst>
              <a:gd name="connsiteX0" fmla="*/ 513184 w 5346441"/>
              <a:gd name="connsiteY0" fmla="*/ 3769568 h 3797560"/>
              <a:gd name="connsiteX1" fmla="*/ 2715208 w 5346441"/>
              <a:gd name="connsiteY1" fmla="*/ 2537927 h 3797560"/>
              <a:gd name="connsiteX2" fmla="*/ 4954555 w 5346441"/>
              <a:gd name="connsiteY2" fmla="*/ 3797560 h 3797560"/>
              <a:gd name="connsiteX3" fmla="*/ 5327779 w 5346441"/>
              <a:gd name="connsiteY3" fmla="*/ 2519266 h 3797560"/>
              <a:gd name="connsiteX4" fmla="*/ 5346441 w 5346441"/>
              <a:gd name="connsiteY4" fmla="*/ 718458 h 3797560"/>
              <a:gd name="connsiteX5" fmla="*/ 4170784 w 5346441"/>
              <a:gd name="connsiteY5" fmla="*/ 205274 h 3797560"/>
              <a:gd name="connsiteX6" fmla="*/ 2407298 w 5346441"/>
              <a:gd name="connsiteY6" fmla="*/ 0 h 3797560"/>
              <a:gd name="connsiteX7" fmla="*/ 1091682 w 5346441"/>
              <a:gd name="connsiteY7" fmla="*/ 335902 h 3797560"/>
              <a:gd name="connsiteX8" fmla="*/ 186612 w 5346441"/>
              <a:gd name="connsiteY8" fmla="*/ 1623527 h 3797560"/>
              <a:gd name="connsiteX9" fmla="*/ 0 w 5346441"/>
              <a:gd name="connsiteY9" fmla="*/ 3069772 h 3797560"/>
              <a:gd name="connsiteX10" fmla="*/ 513184 w 5346441"/>
              <a:gd name="connsiteY10" fmla="*/ 3769568 h 37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6441" h="3797560">
                <a:moveTo>
                  <a:pt x="513184" y="3769568"/>
                </a:moveTo>
                <a:lnTo>
                  <a:pt x="2715208" y="2537927"/>
                </a:lnTo>
                <a:lnTo>
                  <a:pt x="4954555" y="3797560"/>
                </a:lnTo>
                <a:lnTo>
                  <a:pt x="5327779" y="2519266"/>
                </a:lnTo>
                <a:lnTo>
                  <a:pt x="5346441" y="718458"/>
                </a:lnTo>
                <a:lnTo>
                  <a:pt x="4170784" y="205274"/>
                </a:lnTo>
                <a:lnTo>
                  <a:pt x="2407298" y="0"/>
                </a:lnTo>
                <a:lnTo>
                  <a:pt x="1091682" y="335902"/>
                </a:lnTo>
                <a:lnTo>
                  <a:pt x="186612" y="1623527"/>
                </a:lnTo>
                <a:lnTo>
                  <a:pt x="0" y="3069772"/>
                </a:lnTo>
                <a:lnTo>
                  <a:pt x="513184" y="3769568"/>
                </a:lnTo>
                <a:close/>
              </a:path>
            </a:pathLst>
          </a:cu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7919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7200" y="1087763"/>
            <a:ext cx="8229600" cy="853004"/>
          </a:xfrm>
        </p:spPr>
        <p:txBody>
          <a:bodyPr/>
          <a:lstStyle/>
          <a:p>
            <a:r>
              <a:rPr lang="sv-SE" sz="2800" dirty="0" smtClean="0"/>
              <a:t>Teknisk SEO </a:t>
            </a:r>
            <a:br>
              <a:rPr lang="sv-SE" sz="2800" dirty="0" smtClean="0"/>
            </a:br>
            <a:r>
              <a:rPr lang="sv-SE" sz="2000" dirty="0" smtClean="0"/>
              <a:t>Hanteras centralt och omfattar hela webbplatsen</a:t>
            </a:r>
            <a:endParaRPr lang="sv-SE" sz="1400" dirty="0"/>
          </a:p>
        </p:txBody>
      </p:sp>
      <p:sp>
        <p:nvSpPr>
          <p:cNvPr id="4" name="Platshållare för innehåll 3"/>
          <p:cNvSpPr>
            <a:spLocks noGrp="1"/>
          </p:cNvSpPr>
          <p:nvPr>
            <p:ph idx="1"/>
          </p:nvPr>
        </p:nvSpPr>
        <p:spPr>
          <a:xfrm>
            <a:off x="457200" y="2006081"/>
            <a:ext cx="8229600" cy="3013593"/>
          </a:xfrm>
        </p:spPr>
        <p:txBody>
          <a:bodyPr/>
          <a:lstStyle/>
          <a:p>
            <a:pPr marL="171450" indent="-171450">
              <a:spcAft>
                <a:spcPts val="600"/>
              </a:spcAft>
              <a:buFont typeface="Arial" panose="020B0604020202020204" pitchFamily="34" charset="0"/>
              <a:buChar char="•"/>
            </a:pPr>
            <a:r>
              <a:rPr lang="sv-SE" sz="1800" dirty="0" smtClean="0"/>
              <a:t>Robots.txt</a:t>
            </a:r>
          </a:p>
          <a:p>
            <a:pPr marL="171450" lvl="0" indent="-171450">
              <a:spcBef>
                <a:spcPts val="0"/>
              </a:spcBef>
              <a:spcAft>
                <a:spcPts val="600"/>
              </a:spcAft>
              <a:buClrTx/>
              <a:buFont typeface="Arial" panose="020B0604020202020204" pitchFamily="34" charset="0"/>
              <a:buChar char="•"/>
              <a:defRPr/>
            </a:pPr>
            <a:r>
              <a:rPr lang="sv-SE" sz="1800" dirty="0" smtClean="0"/>
              <a:t>Googles index </a:t>
            </a:r>
          </a:p>
          <a:p>
            <a:pPr marL="171450" lvl="0" indent="-171450">
              <a:spcBef>
                <a:spcPts val="0"/>
              </a:spcBef>
              <a:spcAft>
                <a:spcPts val="600"/>
              </a:spcAft>
              <a:buClrTx/>
              <a:buFont typeface="Arial" panose="020B0604020202020204" pitchFamily="34" charset="0"/>
              <a:buChar char="•"/>
              <a:defRPr/>
            </a:pPr>
            <a:r>
              <a:rPr lang="sv-SE" sz="1800" dirty="0" smtClean="0"/>
              <a:t>Sitemap.xml</a:t>
            </a:r>
            <a:endParaRPr lang="sv-SE" sz="1800" dirty="0"/>
          </a:p>
          <a:p>
            <a:pPr marL="171450" lvl="0" indent="-171450">
              <a:spcBef>
                <a:spcPts val="0"/>
              </a:spcBef>
              <a:spcAft>
                <a:spcPts val="600"/>
              </a:spcAft>
              <a:buClrTx/>
              <a:buFont typeface="Arial" panose="020B0604020202020204" pitchFamily="34" charset="0"/>
              <a:buChar char="•"/>
              <a:defRPr/>
            </a:pPr>
            <a:r>
              <a:rPr lang="sv-SE" sz="1800" dirty="0" smtClean="0"/>
              <a:t>Nedladdningstider </a:t>
            </a:r>
            <a:endParaRPr lang="sv-SE" sz="1800" dirty="0"/>
          </a:p>
          <a:p>
            <a:pPr marL="171450" lvl="0" indent="-171450">
              <a:spcBef>
                <a:spcPts val="0"/>
              </a:spcBef>
              <a:spcAft>
                <a:spcPts val="600"/>
              </a:spcAft>
              <a:buClrTx/>
              <a:buFont typeface="Arial" panose="020B0604020202020204" pitchFamily="34" charset="0"/>
              <a:buChar char="•"/>
              <a:defRPr/>
            </a:pPr>
            <a:r>
              <a:rPr lang="sv-SE" sz="1800" dirty="0" smtClean="0"/>
              <a:t>Mobilvänlig sajt</a:t>
            </a:r>
            <a:endParaRPr lang="sv-SE" sz="1800" dirty="0"/>
          </a:p>
          <a:p>
            <a:pPr marL="171450" lvl="0" indent="-171450">
              <a:spcBef>
                <a:spcPts val="0"/>
              </a:spcBef>
              <a:spcAft>
                <a:spcPts val="600"/>
              </a:spcAft>
              <a:buClrTx/>
              <a:buFont typeface="Arial" panose="020B0604020202020204" pitchFamily="34" charset="0"/>
              <a:buChar char="•"/>
              <a:defRPr/>
            </a:pPr>
            <a:r>
              <a:rPr lang="sv-SE" sz="1800" dirty="0"/>
              <a:t>URL:er </a:t>
            </a:r>
          </a:p>
          <a:p>
            <a:pPr marL="171450" lvl="0" indent="-171450">
              <a:spcBef>
                <a:spcPts val="0"/>
              </a:spcBef>
              <a:spcAft>
                <a:spcPts val="600"/>
              </a:spcAft>
              <a:buClrTx/>
              <a:buFont typeface="Arial" panose="020B0604020202020204" pitchFamily="34" charset="0"/>
              <a:buChar char="•"/>
              <a:defRPr/>
            </a:pPr>
            <a:r>
              <a:rPr lang="sv-SE" sz="1800" dirty="0"/>
              <a:t>SSL-certifikat</a:t>
            </a:r>
          </a:p>
        </p:txBody>
      </p:sp>
    </p:spTree>
    <p:extLst>
      <p:ext uri="{BB962C8B-B14F-4D97-AF65-F5344CB8AC3E}">
        <p14:creationId xmlns:p14="http://schemas.microsoft.com/office/powerpoint/2010/main" val="3815574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Platshållare för innehåll 5"/>
          <p:cNvGraphicFramePr>
            <a:graphicFrameLocks noGrp="1"/>
          </p:cNvGraphicFramePr>
          <p:nvPr>
            <p:ph idx="1"/>
            <p:extLst>
              <p:ext uri="{D42A27DB-BD31-4B8C-83A1-F6EECF244321}">
                <p14:modId xmlns:p14="http://schemas.microsoft.com/office/powerpoint/2010/main" val="1919689536"/>
              </p:ext>
            </p:extLst>
          </p:nvPr>
        </p:nvGraphicFramePr>
        <p:xfrm>
          <a:off x="457200" y="72189"/>
          <a:ext cx="8229600" cy="50713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rihandsfigur 1"/>
          <p:cNvSpPr/>
          <p:nvPr/>
        </p:nvSpPr>
        <p:spPr>
          <a:xfrm>
            <a:off x="1781175" y="152400"/>
            <a:ext cx="5010150" cy="4953000"/>
          </a:xfrm>
          <a:custGeom>
            <a:avLst/>
            <a:gdLst>
              <a:gd name="connsiteX0" fmla="*/ 2790825 w 5010150"/>
              <a:gd name="connsiteY0" fmla="*/ 0 h 4953000"/>
              <a:gd name="connsiteX1" fmla="*/ 2809875 w 5010150"/>
              <a:gd name="connsiteY1" fmla="*/ 2409825 h 4953000"/>
              <a:gd name="connsiteX2" fmla="*/ 5010150 w 5010150"/>
              <a:gd name="connsiteY2" fmla="*/ 3762375 h 4953000"/>
              <a:gd name="connsiteX3" fmla="*/ 4238625 w 5010150"/>
              <a:gd name="connsiteY3" fmla="*/ 4733925 h 4953000"/>
              <a:gd name="connsiteX4" fmla="*/ 2962275 w 5010150"/>
              <a:gd name="connsiteY4" fmla="*/ 4953000 h 4953000"/>
              <a:gd name="connsiteX5" fmla="*/ 1266825 w 5010150"/>
              <a:gd name="connsiteY5" fmla="*/ 4800600 h 4953000"/>
              <a:gd name="connsiteX6" fmla="*/ 228600 w 5010150"/>
              <a:gd name="connsiteY6" fmla="*/ 3590925 h 4953000"/>
              <a:gd name="connsiteX7" fmla="*/ 0 w 5010150"/>
              <a:gd name="connsiteY7" fmla="*/ 1819275 h 4953000"/>
              <a:gd name="connsiteX8" fmla="*/ 733425 w 5010150"/>
              <a:gd name="connsiteY8" fmla="*/ 676275 h 4953000"/>
              <a:gd name="connsiteX9" fmla="*/ 1943100 w 5010150"/>
              <a:gd name="connsiteY9" fmla="*/ 19050 h 4953000"/>
              <a:gd name="connsiteX10" fmla="*/ 2790825 w 5010150"/>
              <a:gd name="connsiteY10" fmla="*/ 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10150" h="4953000">
                <a:moveTo>
                  <a:pt x="2790825" y="0"/>
                </a:moveTo>
                <a:lnTo>
                  <a:pt x="2809875" y="2409825"/>
                </a:lnTo>
                <a:lnTo>
                  <a:pt x="5010150" y="3762375"/>
                </a:lnTo>
                <a:lnTo>
                  <a:pt x="4238625" y="4733925"/>
                </a:lnTo>
                <a:lnTo>
                  <a:pt x="2962275" y="4953000"/>
                </a:lnTo>
                <a:lnTo>
                  <a:pt x="1266825" y="4800600"/>
                </a:lnTo>
                <a:lnTo>
                  <a:pt x="228600" y="3590925"/>
                </a:lnTo>
                <a:lnTo>
                  <a:pt x="0" y="1819275"/>
                </a:lnTo>
                <a:lnTo>
                  <a:pt x="733425" y="676275"/>
                </a:lnTo>
                <a:lnTo>
                  <a:pt x="1943100" y="19050"/>
                </a:lnTo>
                <a:lnTo>
                  <a:pt x="2790825" y="0"/>
                </a:lnTo>
                <a:close/>
              </a:path>
            </a:pathLst>
          </a:custGeom>
          <a:solidFill>
            <a:schemeClr val="bg2">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562975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a:xfrm>
            <a:off x="457200" y="1940767"/>
            <a:ext cx="8229600" cy="2653856"/>
          </a:xfrm>
        </p:spPr>
        <p:txBody>
          <a:bodyPr/>
          <a:lstStyle/>
          <a:p>
            <a:pPr marL="57150" indent="-342900">
              <a:buFont typeface="+mj-lt"/>
              <a:buAutoNum type="arabicPeriod"/>
            </a:pPr>
            <a:r>
              <a:rPr lang="sv-SE" sz="1800" dirty="0" smtClean="0"/>
              <a:t>Sidans titel </a:t>
            </a:r>
          </a:p>
          <a:p>
            <a:pPr marL="57150" indent="-342900">
              <a:buFont typeface="+mj-lt"/>
              <a:buAutoNum type="arabicPeriod"/>
            </a:pPr>
            <a:r>
              <a:rPr lang="sv-SE" sz="1800" dirty="0"/>
              <a:t>Tydliga rubriker</a:t>
            </a:r>
          </a:p>
          <a:p>
            <a:pPr marL="57150" indent="-342900">
              <a:buFont typeface="+mj-lt"/>
              <a:buAutoNum type="arabicPeriod"/>
            </a:pPr>
            <a:r>
              <a:rPr lang="sv-SE" sz="1800" dirty="0"/>
              <a:t>M</a:t>
            </a:r>
            <a:r>
              <a:rPr lang="sv-SE" sz="1800" dirty="0" smtClean="0"/>
              <a:t>etadata </a:t>
            </a:r>
          </a:p>
          <a:p>
            <a:pPr marL="57150" indent="-342900">
              <a:buFont typeface="+mj-lt"/>
              <a:buAutoNum type="arabicPeriod"/>
            </a:pPr>
            <a:r>
              <a:rPr lang="sv-SE" sz="1800" dirty="0" smtClean="0"/>
              <a:t>Bra innehåll (nyckelord i texten, eget innehåll, bra struktur)</a:t>
            </a:r>
          </a:p>
          <a:p>
            <a:pPr marL="57150" indent="-342900">
              <a:buFont typeface="+mj-lt"/>
              <a:buAutoNum type="arabicPeriod"/>
            </a:pPr>
            <a:r>
              <a:rPr lang="sv-SE" sz="1800" dirty="0" smtClean="0"/>
              <a:t>Metadata i bilder och rörligt innehåll</a:t>
            </a:r>
            <a:endParaRPr lang="sv-SE" dirty="0" smtClean="0"/>
          </a:p>
          <a:p>
            <a:endParaRPr lang="sv-SE" dirty="0" smtClean="0"/>
          </a:p>
          <a:p>
            <a:endParaRPr lang="sv-SE" dirty="0" smtClean="0"/>
          </a:p>
          <a:p>
            <a:endParaRPr lang="sv-SE" dirty="0"/>
          </a:p>
        </p:txBody>
      </p:sp>
      <p:sp>
        <p:nvSpPr>
          <p:cNvPr id="5" name="Rubrik 2"/>
          <p:cNvSpPr txBox="1">
            <a:spLocks/>
          </p:cNvSpPr>
          <p:nvPr/>
        </p:nvSpPr>
        <p:spPr>
          <a:xfrm>
            <a:off x="457200" y="1087763"/>
            <a:ext cx="8229600" cy="853004"/>
          </a:xfrm>
          <a:prstGeom prst="rect">
            <a:avLst/>
          </a:prstGeom>
        </p:spPr>
        <p:txBody>
          <a:bodyPr vert="horz" lIns="91440" tIns="45720" rIns="91440" bIns="45720" rtlCol="0" anchor="b">
            <a:noAutofit/>
          </a:bodyPr>
          <a:lstStyle>
            <a:lvl1pPr algn="l" defTabSz="457200" rtl="0" eaLnBrk="1" latinLnBrk="0" hangingPunct="1">
              <a:spcBef>
                <a:spcPct val="0"/>
              </a:spcBef>
              <a:buNone/>
              <a:defRPr sz="3500" kern="1200">
                <a:solidFill>
                  <a:schemeClr val="tx1"/>
                </a:solidFill>
                <a:latin typeface="+mj-lt"/>
                <a:ea typeface="+mj-ea"/>
                <a:cs typeface="+mj-cs"/>
              </a:defRPr>
            </a:lvl1pPr>
          </a:lstStyle>
          <a:p>
            <a:r>
              <a:rPr lang="sv-SE" sz="2800" dirty="0" smtClean="0"/>
              <a:t>On page SEO </a:t>
            </a:r>
            <a:br>
              <a:rPr lang="sv-SE" sz="2800" dirty="0" smtClean="0"/>
            </a:br>
            <a:r>
              <a:rPr lang="sv-SE" sz="2000" dirty="0" smtClean="0"/>
              <a:t>Hanteras av webbpublicerare, gäller per sida!</a:t>
            </a:r>
            <a:endParaRPr lang="sv-SE" sz="1400" dirty="0"/>
          </a:p>
        </p:txBody>
      </p:sp>
    </p:spTree>
    <p:extLst>
      <p:ext uri="{BB962C8B-B14F-4D97-AF65-F5344CB8AC3E}">
        <p14:creationId xmlns:p14="http://schemas.microsoft.com/office/powerpoint/2010/main" val="433852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Ditt och datt</a:t>
            </a:r>
            <a:endParaRPr lang="sv-SE" sz="2800" dirty="0"/>
          </a:p>
        </p:txBody>
      </p:sp>
      <p:sp>
        <p:nvSpPr>
          <p:cNvPr id="4" name="Platshållare för innehåll 3"/>
          <p:cNvSpPr>
            <a:spLocks noGrp="1"/>
          </p:cNvSpPr>
          <p:nvPr>
            <p:ph idx="1"/>
          </p:nvPr>
        </p:nvSpPr>
        <p:spPr/>
        <p:txBody>
          <a:bodyPr/>
          <a:lstStyle/>
          <a:p>
            <a:r>
              <a:rPr lang="sv-SE" dirty="0" smtClean="0"/>
              <a:t>SLU:s publicerarnätverk</a:t>
            </a:r>
          </a:p>
          <a:p>
            <a:r>
              <a:rPr lang="sv-SE" dirty="0" smtClean="0"/>
              <a:t>Introduktion till verktygen i Vizzit under vårterminen</a:t>
            </a:r>
          </a:p>
          <a:p>
            <a:r>
              <a:rPr lang="sv-SE" dirty="0" smtClean="0"/>
              <a:t>Prioriterad utveckling 2017</a:t>
            </a:r>
          </a:p>
          <a:p>
            <a:r>
              <a:rPr lang="sv-SE" dirty="0" smtClean="0"/>
              <a:t>Webbanalys och mätningar</a:t>
            </a:r>
          </a:p>
          <a:p>
            <a:r>
              <a:rPr lang="sv-SE" dirty="0" smtClean="0"/>
              <a:t>Bugglistan</a:t>
            </a:r>
            <a:endParaRPr lang="sv-SE" dirty="0"/>
          </a:p>
        </p:txBody>
      </p:sp>
    </p:spTree>
    <p:extLst>
      <p:ext uri="{BB962C8B-B14F-4D97-AF65-F5344CB8AC3E}">
        <p14:creationId xmlns:p14="http://schemas.microsoft.com/office/powerpoint/2010/main" val="1204568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Sidans titel</a:t>
            </a:r>
            <a:endParaRPr lang="sv-SE" sz="2800" dirty="0"/>
          </a:p>
        </p:txBody>
      </p:sp>
      <p:sp>
        <p:nvSpPr>
          <p:cNvPr id="3" name="Platshållare för innehåll 2"/>
          <p:cNvSpPr>
            <a:spLocks noGrp="1"/>
          </p:cNvSpPr>
          <p:nvPr>
            <p:ph idx="1"/>
          </p:nvPr>
        </p:nvSpPr>
        <p:spPr/>
        <p:txBody>
          <a:bodyPr/>
          <a:lstStyle/>
          <a:p>
            <a:r>
              <a:rPr lang="sv-SE" sz="1800" dirty="0" smtClean="0"/>
              <a:t>Ska innehålla </a:t>
            </a:r>
            <a:r>
              <a:rPr lang="sv-SE" sz="1800" dirty="0" err="1" smtClean="0"/>
              <a:t>sökfras</a:t>
            </a:r>
            <a:r>
              <a:rPr lang="sv-SE" sz="1800" dirty="0" smtClean="0"/>
              <a:t>/sökord relevanta för sidan</a:t>
            </a:r>
          </a:p>
          <a:p>
            <a:r>
              <a:rPr lang="sv-SE" sz="1800" dirty="0" smtClean="0"/>
              <a:t>Ska vara unik för varje sida </a:t>
            </a:r>
          </a:p>
          <a:p>
            <a:r>
              <a:rPr lang="sv-SE" sz="1800" dirty="0" smtClean="0"/>
              <a:t>Max 68 tecken</a:t>
            </a:r>
          </a:p>
          <a:p>
            <a:r>
              <a:rPr lang="sv-SE" sz="1800" dirty="0" smtClean="0"/>
              <a:t>Sidans namn används, om titel inte är ifyllt</a:t>
            </a:r>
          </a:p>
          <a:p>
            <a:endParaRPr lang="sv-SE" dirty="0"/>
          </a:p>
        </p:txBody>
      </p:sp>
      <p:pic>
        <p:nvPicPr>
          <p:cNvPr id="4" name="Bildobjekt 3"/>
          <p:cNvPicPr>
            <a:picLocks noChangeAspect="1"/>
          </p:cNvPicPr>
          <p:nvPr/>
        </p:nvPicPr>
        <p:blipFill>
          <a:blip r:embed="rId3"/>
          <a:stretch>
            <a:fillRect/>
          </a:stretch>
        </p:blipFill>
        <p:spPr>
          <a:xfrm>
            <a:off x="1357080" y="3643869"/>
            <a:ext cx="6429840" cy="950754"/>
          </a:xfrm>
          <a:prstGeom prst="rect">
            <a:avLst/>
          </a:prstGeom>
        </p:spPr>
      </p:pic>
    </p:spTree>
    <p:extLst>
      <p:ext uri="{BB962C8B-B14F-4D97-AF65-F5344CB8AC3E}">
        <p14:creationId xmlns:p14="http://schemas.microsoft.com/office/powerpoint/2010/main" val="3438991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Sidans rubriker</a:t>
            </a:r>
            <a:endParaRPr lang="sv-SE" sz="2800" dirty="0"/>
          </a:p>
        </p:txBody>
      </p:sp>
      <p:sp>
        <p:nvSpPr>
          <p:cNvPr id="3" name="Platshållare för innehåll 2"/>
          <p:cNvSpPr>
            <a:spLocks noGrp="1"/>
          </p:cNvSpPr>
          <p:nvPr>
            <p:ph idx="1"/>
          </p:nvPr>
        </p:nvSpPr>
        <p:spPr>
          <a:xfrm>
            <a:off x="457198" y="1689554"/>
            <a:ext cx="7651103" cy="2905069"/>
          </a:xfrm>
        </p:spPr>
        <p:txBody>
          <a:bodyPr/>
          <a:lstStyle/>
          <a:p>
            <a:r>
              <a:rPr lang="sv-SE" sz="1800" dirty="0" smtClean="0"/>
              <a:t>Rubriker i rätt ordning!</a:t>
            </a:r>
          </a:p>
          <a:p>
            <a:r>
              <a:rPr lang="sv-SE" sz="1800" dirty="0" smtClean="0"/>
              <a:t>Huvudrubriken bör innehålla de sökfraser eller sökord du vill hittas på</a:t>
            </a:r>
          </a:p>
          <a:p>
            <a:r>
              <a:rPr lang="sv-SE" sz="1800" dirty="0" smtClean="0"/>
              <a:t>Rubrikerna ska vara relevanta och sammanfatta sidans innehåll</a:t>
            </a:r>
          </a:p>
          <a:p>
            <a:r>
              <a:rPr lang="sv-SE" sz="1800" dirty="0" smtClean="0"/>
              <a:t>Gör inte underrubriker med fetstil enbart, använd rubriknivåer istället</a:t>
            </a:r>
          </a:p>
        </p:txBody>
      </p:sp>
      <p:pic>
        <p:nvPicPr>
          <p:cNvPr id="4" name="Bildobjekt 3"/>
          <p:cNvPicPr>
            <a:picLocks noChangeAspect="1"/>
          </p:cNvPicPr>
          <p:nvPr/>
        </p:nvPicPr>
        <p:blipFill>
          <a:blip r:embed="rId3"/>
          <a:stretch>
            <a:fillRect/>
          </a:stretch>
        </p:blipFill>
        <p:spPr>
          <a:xfrm>
            <a:off x="3130418" y="3481032"/>
            <a:ext cx="2304661" cy="1510911"/>
          </a:xfrm>
          <a:prstGeom prst="rect">
            <a:avLst/>
          </a:prstGeom>
        </p:spPr>
      </p:pic>
    </p:spTree>
    <p:extLst>
      <p:ext uri="{BB962C8B-B14F-4D97-AF65-F5344CB8AC3E}">
        <p14:creationId xmlns:p14="http://schemas.microsoft.com/office/powerpoint/2010/main" val="1942255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Metadata</a:t>
            </a:r>
            <a:endParaRPr lang="sv-SE" dirty="0"/>
          </a:p>
        </p:txBody>
      </p:sp>
      <p:sp>
        <p:nvSpPr>
          <p:cNvPr id="3" name="Platshållare för innehåll 2"/>
          <p:cNvSpPr>
            <a:spLocks noGrp="1"/>
          </p:cNvSpPr>
          <p:nvPr>
            <p:ph idx="1"/>
          </p:nvPr>
        </p:nvSpPr>
        <p:spPr/>
        <p:txBody>
          <a:bodyPr/>
          <a:lstStyle/>
          <a:p>
            <a:r>
              <a:rPr lang="sv-SE" dirty="0" smtClean="0"/>
              <a:t>Beskrivning alternativt ingress är viktigt att använda</a:t>
            </a:r>
          </a:p>
          <a:p>
            <a:r>
              <a:rPr lang="sv-SE" dirty="0" smtClean="0"/>
              <a:t>Optimalt 130-156 tecken</a:t>
            </a:r>
          </a:p>
          <a:p>
            <a:r>
              <a:rPr lang="sv-SE" dirty="0" smtClean="0"/>
              <a:t>Metadata i ”sökord” används bara av interna sökfunktionen</a:t>
            </a:r>
            <a:endParaRPr lang="sv-SE" dirty="0"/>
          </a:p>
        </p:txBody>
      </p:sp>
      <p:pic>
        <p:nvPicPr>
          <p:cNvPr id="5" name="Bildobjekt 4"/>
          <p:cNvPicPr>
            <a:picLocks noChangeAspect="1"/>
          </p:cNvPicPr>
          <p:nvPr/>
        </p:nvPicPr>
        <p:blipFill>
          <a:blip r:embed="rId3"/>
          <a:stretch>
            <a:fillRect/>
          </a:stretch>
        </p:blipFill>
        <p:spPr>
          <a:xfrm>
            <a:off x="2645361" y="3346265"/>
            <a:ext cx="5167211" cy="1550164"/>
          </a:xfrm>
          <a:prstGeom prst="rect">
            <a:avLst/>
          </a:prstGeom>
        </p:spPr>
      </p:pic>
      <p:sp>
        <p:nvSpPr>
          <p:cNvPr id="6" name="Rektangel 5"/>
          <p:cNvSpPr/>
          <p:nvPr/>
        </p:nvSpPr>
        <p:spPr>
          <a:xfrm>
            <a:off x="2645361" y="3683041"/>
            <a:ext cx="5167211" cy="461665"/>
          </a:xfrm>
          <a:prstGeom prst="rect">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Rektangel 6"/>
          <p:cNvSpPr/>
          <p:nvPr/>
        </p:nvSpPr>
        <p:spPr>
          <a:xfrm>
            <a:off x="2645361" y="4379178"/>
            <a:ext cx="5167211" cy="510047"/>
          </a:xfrm>
          <a:prstGeom prst="rect">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textruta 7"/>
          <p:cNvSpPr txBox="1"/>
          <p:nvPr/>
        </p:nvSpPr>
        <p:spPr>
          <a:xfrm>
            <a:off x="457200" y="3683041"/>
            <a:ext cx="1672253" cy="923330"/>
          </a:xfrm>
          <a:prstGeom prst="rect">
            <a:avLst/>
          </a:prstGeom>
          <a:noFill/>
        </p:spPr>
        <p:txBody>
          <a:bodyPr wrap="none" rtlCol="0">
            <a:spAutoFit/>
          </a:bodyPr>
          <a:lstStyle/>
          <a:p>
            <a:r>
              <a:rPr lang="sv-SE" dirty="0" smtClean="0"/>
              <a:t>Google gissar</a:t>
            </a:r>
            <a:br>
              <a:rPr lang="sv-SE" dirty="0" smtClean="0"/>
            </a:br>
            <a:r>
              <a:rPr lang="sv-SE" dirty="0" smtClean="0"/>
              <a:t>rätt ibland, </a:t>
            </a:r>
            <a:br>
              <a:rPr lang="sv-SE" dirty="0" smtClean="0"/>
            </a:br>
            <a:r>
              <a:rPr lang="sv-SE" dirty="0" smtClean="0"/>
              <a:t>men inte alltid.</a:t>
            </a:r>
            <a:endParaRPr lang="sv-SE" dirty="0"/>
          </a:p>
        </p:txBody>
      </p:sp>
      <p:cxnSp>
        <p:nvCxnSpPr>
          <p:cNvPr id="10" name="Rak pil 9"/>
          <p:cNvCxnSpPr>
            <a:stCxn id="8" idx="3"/>
          </p:cNvCxnSpPr>
          <p:nvPr/>
        </p:nvCxnSpPr>
        <p:spPr>
          <a:xfrm flipV="1">
            <a:off x="2129453" y="3972253"/>
            <a:ext cx="453326" cy="1724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Rak pil 11"/>
          <p:cNvCxnSpPr/>
          <p:nvPr/>
        </p:nvCxnSpPr>
        <p:spPr>
          <a:xfrm>
            <a:off x="2129453" y="4207746"/>
            <a:ext cx="453326" cy="3181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511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Bra innehåll – vad är det?</a:t>
            </a:r>
            <a:endParaRPr lang="sv-SE" sz="2800" dirty="0"/>
          </a:p>
        </p:txBody>
      </p:sp>
      <p:sp>
        <p:nvSpPr>
          <p:cNvPr id="3" name="Platshållare för innehåll 2"/>
          <p:cNvSpPr>
            <a:spLocks noGrp="1"/>
          </p:cNvSpPr>
          <p:nvPr>
            <p:ph idx="1"/>
          </p:nvPr>
        </p:nvSpPr>
        <p:spPr>
          <a:xfrm>
            <a:off x="457200" y="1689554"/>
            <a:ext cx="8550442" cy="2905069"/>
          </a:xfrm>
        </p:spPr>
        <p:txBody>
          <a:bodyPr/>
          <a:lstStyle/>
          <a:p>
            <a:r>
              <a:rPr lang="sv-SE" sz="1800" dirty="0" smtClean="0"/>
              <a:t>Unikt innehåll – hämtar du data från annan sida, klicka i no-index på din sida</a:t>
            </a:r>
          </a:p>
          <a:p>
            <a:r>
              <a:rPr lang="sv-SE" sz="1800" dirty="0" smtClean="0"/>
              <a:t>Variera språket – använd synonymer</a:t>
            </a:r>
            <a:r>
              <a:rPr lang="sv-SE" sz="1800" dirty="0"/>
              <a:t> </a:t>
            </a:r>
            <a:r>
              <a:rPr lang="sv-SE" sz="1800" dirty="0" smtClean="0"/>
              <a:t>och ordböjningar</a:t>
            </a:r>
          </a:p>
          <a:p>
            <a:r>
              <a:rPr lang="sv-SE" sz="1800" dirty="0" smtClean="0"/>
              <a:t>Länka vidare för mer information. Men undvik ”Läs mer”</a:t>
            </a:r>
            <a:endParaRPr lang="sv-SE" sz="1800" dirty="0"/>
          </a:p>
          <a:p>
            <a:endParaRPr lang="sv-SE" sz="1800" dirty="0" smtClean="0"/>
          </a:p>
          <a:p>
            <a:endParaRPr lang="sv-SE" sz="1800" dirty="0" smtClean="0"/>
          </a:p>
          <a:p>
            <a:endParaRPr lang="sv-SE" sz="1800" dirty="0" smtClean="0"/>
          </a:p>
          <a:p>
            <a:endParaRPr lang="sv-SE" sz="1800" dirty="0"/>
          </a:p>
        </p:txBody>
      </p:sp>
    </p:spTree>
    <p:extLst>
      <p:ext uri="{BB962C8B-B14F-4D97-AF65-F5344CB8AC3E}">
        <p14:creationId xmlns:p14="http://schemas.microsoft.com/office/powerpoint/2010/main" val="576461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Bilder och annat innehåll</a:t>
            </a:r>
            <a:endParaRPr lang="sv-SE" sz="2800" dirty="0"/>
          </a:p>
        </p:txBody>
      </p:sp>
      <p:sp>
        <p:nvSpPr>
          <p:cNvPr id="3" name="Platshållare för innehåll 2"/>
          <p:cNvSpPr>
            <a:spLocks noGrp="1"/>
          </p:cNvSpPr>
          <p:nvPr>
            <p:ph idx="1"/>
          </p:nvPr>
        </p:nvSpPr>
        <p:spPr>
          <a:xfrm>
            <a:off x="457200" y="1689554"/>
            <a:ext cx="8550442" cy="2905069"/>
          </a:xfrm>
        </p:spPr>
        <p:txBody>
          <a:bodyPr/>
          <a:lstStyle/>
          <a:p>
            <a:r>
              <a:rPr lang="sv-SE" sz="1800" dirty="0"/>
              <a:t>Använd bilder med titel, alt-text och beskrivande filnamn</a:t>
            </a:r>
          </a:p>
          <a:p>
            <a:r>
              <a:rPr lang="sv-SE" sz="1800" dirty="0" smtClean="0"/>
              <a:t>Inbäddade filmer bör ha en textsammanfattning med innehållet beskrivet</a:t>
            </a:r>
          </a:p>
          <a:p>
            <a:endParaRPr lang="sv-SE" sz="1800" dirty="0" smtClean="0"/>
          </a:p>
          <a:p>
            <a:endParaRPr lang="sv-SE" sz="1800" dirty="0" smtClean="0"/>
          </a:p>
          <a:p>
            <a:endParaRPr lang="sv-SE" sz="1800" dirty="0"/>
          </a:p>
        </p:txBody>
      </p:sp>
      <p:pic>
        <p:nvPicPr>
          <p:cNvPr id="4" name="Bildobjekt 3"/>
          <p:cNvPicPr>
            <a:picLocks noChangeAspect="1"/>
          </p:cNvPicPr>
          <p:nvPr/>
        </p:nvPicPr>
        <p:blipFill rotWithShape="1">
          <a:blip r:embed="rId3"/>
          <a:srcRect t="6839"/>
          <a:stretch/>
        </p:blipFill>
        <p:spPr>
          <a:xfrm>
            <a:off x="1222311" y="2799184"/>
            <a:ext cx="2873828" cy="2344316"/>
          </a:xfrm>
          <a:prstGeom prst="rect">
            <a:avLst/>
          </a:prstGeom>
        </p:spPr>
      </p:pic>
      <p:pic>
        <p:nvPicPr>
          <p:cNvPr id="8" name="Bildobjekt 7"/>
          <p:cNvPicPr>
            <a:picLocks noChangeAspect="1"/>
          </p:cNvPicPr>
          <p:nvPr/>
        </p:nvPicPr>
        <p:blipFill>
          <a:blip r:embed="rId4"/>
          <a:stretch>
            <a:fillRect/>
          </a:stretch>
        </p:blipFill>
        <p:spPr>
          <a:xfrm>
            <a:off x="4493272" y="2799184"/>
            <a:ext cx="3334587" cy="2344316"/>
          </a:xfrm>
          <a:prstGeom prst="rect">
            <a:avLst/>
          </a:prstGeom>
        </p:spPr>
      </p:pic>
    </p:spTree>
    <p:extLst>
      <p:ext uri="{BB962C8B-B14F-4D97-AF65-F5344CB8AC3E}">
        <p14:creationId xmlns:p14="http://schemas.microsoft.com/office/powerpoint/2010/main" val="4133293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p:cNvGraphicFramePr>
            <a:graphicFrameLocks noGrp="1"/>
          </p:cNvGraphicFramePr>
          <p:nvPr>
            <p:ph idx="1"/>
            <p:extLst>
              <p:ext uri="{D42A27DB-BD31-4B8C-83A1-F6EECF244321}">
                <p14:modId xmlns:p14="http://schemas.microsoft.com/office/powerpoint/2010/main" val="2565485727"/>
              </p:ext>
            </p:extLst>
          </p:nvPr>
        </p:nvGraphicFramePr>
        <p:xfrm>
          <a:off x="457200" y="72189"/>
          <a:ext cx="8229600" cy="507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rihandsfigur 1"/>
          <p:cNvSpPr/>
          <p:nvPr/>
        </p:nvSpPr>
        <p:spPr>
          <a:xfrm rot="14457788">
            <a:off x="2066925" y="469641"/>
            <a:ext cx="5010150" cy="4953000"/>
          </a:xfrm>
          <a:custGeom>
            <a:avLst/>
            <a:gdLst>
              <a:gd name="connsiteX0" fmla="*/ 2790825 w 5010150"/>
              <a:gd name="connsiteY0" fmla="*/ 0 h 4953000"/>
              <a:gd name="connsiteX1" fmla="*/ 2809875 w 5010150"/>
              <a:gd name="connsiteY1" fmla="*/ 2409825 h 4953000"/>
              <a:gd name="connsiteX2" fmla="*/ 5010150 w 5010150"/>
              <a:gd name="connsiteY2" fmla="*/ 3762375 h 4953000"/>
              <a:gd name="connsiteX3" fmla="*/ 4238625 w 5010150"/>
              <a:gd name="connsiteY3" fmla="*/ 4733925 h 4953000"/>
              <a:gd name="connsiteX4" fmla="*/ 2962275 w 5010150"/>
              <a:gd name="connsiteY4" fmla="*/ 4953000 h 4953000"/>
              <a:gd name="connsiteX5" fmla="*/ 1266825 w 5010150"/>
              <a:gd name="connsiteY5" fmla="*/ 4800600 h 4953000"/>
              <a:gd name="connsiteX6" fmla="*/ 228600 w 5010150"/>
              <a:gd name="connsiteY6" fmla="*/ 3590925 h 4953000"/>
              <a:gd name="connsiteX7" fmla="*/ 0 w 5010150"/>
              <a:gd name="connsiteY7" fmla="*/ 1819275 h 4953000"/>
              <a:gd name="connsiteX8" fmla="*/ 733425 w 5010150"/>
              <a:gd name="connsiteY8" fmla="*/ 676275 h 4953000"/>
              <a:gd name="connsiteX9" fmla="*/ 1943100 w 5010150"/>
              <a:gd name="connsiteY9" fmla="*/ 19050 h 4953000"/>
              <a:gd name="connsiteX10" fmla="*/ 2790825 w 5010150"/>
              <a:gd name="connsiteY10" fmla="*/ 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10150" h="4953000">
                <a:moveTo>
                  <a:pt x="2790825" y="0"/>
                </a:moveTo>
                <a:lnTo>
                  <a:pt x="2809875" y="2409825"/>
                </a:lnTo>
                <a:lnTo>
                  <a:pt x="5010150" y="3762375"/>
                </a:lnTo>
                <a:lnTo>
                  <a:pt x="4238625" y="4733925"/>
                </a:lnTo>
                <a:lnTo>
                  <a:pt x="2962275" y="4953000"/>
                </a:lnTo>
                <a:lnTo>
                  <a:pt x="1266825" y="4800600"/>
                </a:lnTo>
                <a:lnTo>
                  <a:pt x="228600" y="3590925"/>
                </a:lnTo>
                <a:lnTo>
                  <a:pt x="0" y="1819275"/>
                </a:lnTo>
                <a:lnTo>
                  <a:pt x="733425" y="676275"/>
                </a:lnTo>
                <a:lnTo>
                  <a:pt x="1943100" y="19050"/>
                </a:lnTo>
                <a:lnTo>
                  <a:pt x="2790825" y="0"/>
                </a:lnTo>
                <a:close/>
              </a:path>
            </a:pathLst>
          </a:custGeom>
          <a:solidFill>
            <a:schemeClr val="bg2">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3294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940767"/>
            <a:ext cx="8229600" cy="2653856"/>
          </a:xfrm>
        </p:spPr>
        <p:txBody>
          <a:bodyPr/>
          <a:lstStyle/>
          <a:p>
            <a:r>
              <a:rPr lang="sv-SE" dirty="0" smtClean="0"/>
              <a:t>Sociala flöden</a:t>
            </a:r>
          </a:p>
          <a:p>
            <a:r>
              <a:rPr lang="sv-SE" dirty="0" smtClean="0"/>
              <a:t>Länkar i artiklar</a:t>
            </a:r>
          </a:p>
          <a:p>
            <a:r>
              <a:rPr lang="sv-SE" dirty="0" smtClean="0"/>
              <a:t>Länkar från andra etablerade webbar</a:t>
            </a:r>
          </a:p>
          <a:p>
            <a:endParaRPr lang="sv-SE" dirty="0" smtClean="0"/>
          </a:p>
          <a:p>
            <a:endParaRPr lang="sv-SE" dirty="0"/>
          </a:p>
        </p:txBody>
      </p:sp>
      <p:sp>
        <p:nvSpPr>
          <p:cNvPr id="6" name="Rubrik 2"/>
          <p:cNvSpPr txBox="1">
            <a:spLocks/>
          </p:cNvSpPr>
          <p:nvPr/>
        </p:nvSpPr>
        <p:spPr>
          <a:xfrm>
            <a:off x="457200" y="1087763"/>
            <a:ext cx="8593494" cy="853004"/>
          </a:xfrm>
          <a:prstGeom prst="rect">
            <a:avLst/>
          </a:prstGeom>
        </p:spPr>
        <p:txBody>
          <a:bodyPr vert="horz" lIns="91440" tIns="45720" rIns="91440" bIns="45720" rtlCol="0" anchor="b">
            <a:noAutofit/>
          </a:bodyPr>
          <a:lstStyle>
            <a:lvl1pPr algn="l" defTabSz="457200" rtl="0" eaLnBrk="1" latinLnBrk="0" hangingPunct="1">
              <a:spcBef>
                <a:spcPct val="0"/>
              </a:spcBef>
              <a:buNone/>
              <a:defRPr sz="3500" kern="1200">
                <a:solidFill>
                  <a:schemeClr val="tx1"/>
                </a:solidFill>
                <a:latin typeface="+mj-lt"/>
                <a:ea typeface="+mj-ea"/>
                <a:cs typeface="+mj-cs"/>
              </a:defRPr>
            </a:lvl1pPr>
          </a:lstStyle>
          <a:p>
            <a:r>
              <a:rPr lang="sv-SE" sz="2800" dirty="0" smtClean="0"/>
              <a:t>Off page SEO </a:t>
            </a:r>
            <a:br>
              <a:rPr lang="sv-SE" sz="2800" dirty="0" smtClean="0"/>
            </a:br>
            <a:r>
              <a:rPr lang="sv-SE" sz="2000" dirty="0" smtClean="0"/>
              <a:t>Google tar ”referenser” – vad tycker andra om ditt innehåll?</a:t>
            </a:r>
            <a:endParaRPr lang="sv-SE" sz="1400" dirty="0"/>
          </a:p>
        </p:txBody>
      </p:sp>
      <p:pic>
        <p:nvPicPr>
          <p:cNvPr id="7" name="Bildobjekt 6"/>
          <p:cNvPicPr>
            <a:picLocks noChangeAspect="1"/>
          </p:cNvPicPr>
          <p:nvPr/>
        </p:nvPicPr>
        <p:blipFill rotWithShape="1">
          <a:blip r:embed="rId3"/>
          <a:srcRect l="17264" t="22436" r="4471" b="10496"/>
          <a:stretch/>
        </p:blipFill>
        <p:spPr>
          <a:xfrm>
            <a:off x="4567335" y="2335655"/>
            <a:ext cx="4581330" cy="2470328"/>
          </a:xfrm>
          <a:prstGeom prst="rect">
            <a:avLst/>
          </a:prstGeom>
        </p:spPr>
      </p:pic>
      <p:sp>
        <p:nvSpPr>
          <p:cNvPr id="8" name="Ellips 7"/>
          <p:cNvSpPr/>
          <p:nvPr/>
        </p:nvSpPr>
        <p:spPr>
          <a:xfrm>
            <a:off x="7324530" y="3023118"/>
            <a:ext cx="1539551" cy="54770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12867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rad b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204" y="102637"/>
            <a:ext cx="6803845" cy="5131836"/>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1478204" y="188489"/>
            <a:ext cx="3233752" cy="501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945116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Relaterad b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204" y="102637"/>
            <a:ext cx="6803845" cy="5131836"/>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p:nvSpPr>
        <p:spPr>
          <a:xfrm>
            <a:off x="5617025" y="188489"/>
            <a:ext cx="2780522" cy="28066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7" name="Rektangel 16"/>
          <p:cNvSpPr/>
          <p:nvPr/>
        </p:nvSpPr>
        <p:spPr>
          <a:xfrm>
            <a:off x="1478204" y="188489"/>
            <a:ext cx="3233752" cy="5019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8" name="textruta 17"/>
          <p:cNvSpPr txBox="1"/>
          <p:nvPr/>
        </p:nvSpPr>
        <p:spPr>
          <a:xfrm>
            <a:off x="3095080" y="1021902"/>
            <a:ext cx="1537600" cy="461665"/>
          </a:xfrm>
          <a:prstGeom prst="rect">
            <a:avLst/>
          </a:prstGeom>
          <a:noFill/>
        </p:spPr>
        <p:txBody>
          <a:bodyPr wrap="none" rtlCol="0">
            <a:spAutoFit/>
          </a:bodyPr>
          <a:lstStyle/>
          <a:p>
            <a:r>
              <a:rPr lang="sv-SE" sz="2400" dirty="0" smtClean="0"/>
              <a:t>Forskning</a:t>
            </a:r>
            <a:endParaRPr lang="sv-SE" dirty="0"/>
          </a:p>
        </p:txBody>
      </p:sp>
      <p:sp>
        <p:nvSpPr>
          <p:cNvPr id="20" name="Frihandsfigur 19"/>
          <p:cNvSpPr/>
          <p:nvPr/>
        </p:nvSpPr>
        <p:spPr>
          <a:xfrm>
            <a:off x="3284375" y="1483567"/>
            <a:ext cx="2118049" cy="1828800"/>
          </a:xfrm>
          <a:custGeom>
            <a:avLst/>
            <a:gdLst>
              <a:gd name="connsiteX0" fmla="*/ 0 w 2118049"/>
              <a:gd name="connsiteY0" fmla="*/ 121298 h 1828800"/>
              <a:gd name="connsiteX1" fmla="*/ 242596 w 2118049"/>
              <a:gd name="connsiteY1" fmla="*/ 774441 h 1828800"/>
              <a:gd name="connsiteX2" fmla="*/ 709126 w 2118049"/>
              <a:gd name="connsiteY2" fmla="*/ 1268964 h 1828800"/>
              <a:gd name="connsiteX3" fmla="*/ 1007706 w 2118049"/>
              <a:gd name="connsiteY3" fmla="*/ 1698172 h 1828800"/>
              <a:gd name="connsiteX4" fmla="*/ 1884783 w 2118049"/>
              <a:gd name="connsiteY4" fmla="*/ 1828800 h 1828800"/>
              <a:gd name="connsiteX5" fmla="*/ 2118049 w 2118049"/>
              <a:gd name="connsiteY5" fmla="*/ 1511560 h 1828800"/>
              <a:gd name="connsiteX6" fmla="*/ 1912775 w 2118049"/>
              <a:gd name="connsiteY6" fmla="*/ 905070 h 1828800"/>
              <a:gd name="connsiteX7" fmla="*/ 1520890 w 2118049"/>
              <a:gd name="connsiteY7" fmla="*/ 121298 h 1828800"/>
              <a:gd name="connsiteX8" fmla="*/ 65314 w 2118049"/>
              <a:gd name="connsiteY8" fmla="*/ 0 h 1828800"/>
              <a:gd name="connsiteX9" fmla="*/ 0 w 2118049"/>
              <a:gd name="connsiteY9" fmla="*/ 12129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8049" h="1828800">
                <a:moveTo>
                  <a:pt x="0" y="121298"/>
                </a:moveTo>
                <a:lnTo>
                  <a:pt x="242596" y="774441"/>
                </a:lnTo>
                <a:lnTo>
                  <a:pt x="709126" y="1268964"/>
                </a:lnTo>
                <a:lnTo>
                  <a:pt x="1007706" y="1698172"/>
                </a:lnTo>
                <a:lnTo>
                  <a:pt x="1884783" y="1828800"/>
                </a:lnTo>
                <a:lnTo>
                  <a:pt x="2118049" y="1511560"/>
                </a:lnTo>
                <a:lnTo>
                  <a:pt x="1912775" y="905070"/>
                </a:lnTo>
                <a:lnTo>
                  <a:pt x="1520890" y="121298"/>
                </a:lnTo>
                <a:lnTo>
                  <a:pt x="65314" y="0"/>
                </a:lnTo>
                <a:lnTo>
                  <a:pt x="0" y="121298"/>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 name="textruta 20"/>
          <p:cNvSpPr txBox="1"/>
          <p:nvPr/>
        </p:nvSpPr>
        <p:spPr>
          <a:xfrm>
            <a:off x="4505857" y="2191350"/>
            <a:ext cx="1120820" cy="646331"/>
          </a:xfrm>
          <a:prstGeom prst="rect">
            <a:avLst/>
          </a:prstGeom>
          <a:noFill/>
        </p:spPr>
        <p:txBody>
          <a:bodyPr wrap="none" rtlCol="0">
            <a:spAutoFit/>
          </a:bodyPr>
          <a:lstStyle/>
          <a:p>
            <a:r>
              <a:rPr lang="sv-SE" dirty="0" smtClean="0"/>
              <a:t>Häst-</a:t>
            </a:r>
            <a:br>
              <a:rPr lang="sv-SE" dirty="0" smtClean="0"/>
            </a:br>
            <a:r>
              <a:rPr lang="sv-SE" dirty="0" smtClean="0"/>
              <a:t>forskning</a:t>
            </a:r>
            <a:endParaRPr lang="sv-SE" dirty="0"/>
          </a:p>
        </p:txBody>
      </p:sp>
      <p:sp>
        <p:nvSpPr>
          <p:cNvPr id="22" name="textruta 21"/>
          <p:cNvSpPr txBox="1"/>
          <p:nvPr/>
        </p:nvSpPr>
        <p:spPr>
          <a:xfrm>
            <a:off x="5665472" y="3190496"/>
            <a:ext cx="2254143" cy="523220"/>
          </a:xfrm>
          <a:prstGeom prst="rect">
            <a:avLst/>
          </a:prstGeom>
          <a:noFill/>
        </p:spPr>
        <p:txBody>
          <a:bodyPr wrap="none" rtlCol="0">
            <a:spAutoFit/>
          </a:bodyPr>
          <a:lstStyle/>
          <a:p>
            <a:r>
              <a:rPr lang="sv-SE" sz="1400" dirty="0"/>
              <a:t>G</a:t>
            </a:r>
            <a:r>
              <a:rPr lang="sv-SE" sz="1400" dirty="0" smtClean="0"/>
              <a:t>enetisk </a:t>
            </a:r>
            <a:r>
              <a:rPr lang="sv-SE" sz="1400" dirty="0"/>
              <a:t>variation och </a:t>
            </a:r>
            <a:r>
              <a:rPr lang="sv-SE" sz="1400" dirty="0" smtClean="0"/>
              <a:t/>
            </a:r>
            <a:br>
              <a:rPr lang="sv-SE" sz="1400" dirty="0" smtClean="0"/>
            </a:br>
            <a:r>
              <a:rPr lang="sv-SE" sz="1400" dirty="0" smtClean="0"/>
              <a:t>hälsa </a:t>
            </a:r>
            <a:r>
              <a:rPr lang="sv-SE" sz="1400" dirty="0"/>
              <a:t>hos </a:t>
            </a:r>
            <a:r>
              <a:rPr lang="sv-SE" sz="1400" dirty="0" smtClean="0"/>
              <a:t>kallblodstravare</a:t>
            </a:r>
            <a:endParaRPr lang="sv-SE" sz="1400" dirty="0"/>
          </a:p>
        </p:txBody>
      </p:sp>
    </p:spTree>
    <p:extLst>
      <p:ext uri="{BB962C8B-B14F-4D97-AF65-F5344CB8AC3E}">
        <p14:creationId xmlns:p14="http://schemas.microsoft.com/office/powerpoint/2010/main" val="4053834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Vilka sökord är viktiga för din verksamhet att synas på?</a:t>
            </a:r>
            <a:endParaRPr lang="sv-SE" dirty="0"/>
          </a:p>
        </p:txBody>
      </p:sp>
    </p:spTree>
    <p:extLst>
      <p:ext uri="{BB962C8B-B14F-4D97-AF65-F5344CB8AC3E}">
        <p14:creationId xmlns:p14="http://schemas.microsoft.com/office/powerpoint/2010/main" val="155423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WSA-enkät på www.slu.se</a:t>
            </a:r>
            <a:endParaRPr lang="sv-SE" sz="2800" dirty="0"/>
          </a:p>
        </p:txBody>
      </p:sp>
      <p:sp>
        <p:nvSpPr>
          <p:cNvPr id="3" name="Platshållare för innehåll 2"/>
          <p:cNvSpPr>
            <a:spLocks noGrp="1"/>
          </p:cNvSpPr>
          <p:nvPr>
            <p:ph idx="1"/>
          </p:nvPr>
        </p:nvSpPr>
        <p:spPr/>
        <p:txBody>
          <a:bodyPr/>
          <a:lstStyle/>
          <a:p>
            <a:r>
              <a:rPr lang="sv-SE" dirty="0" smtClean="0"/>
              <a:t>Vilka är våra besökare och vad gör de?</a:t>
            </a:r>
          </a:p>
          <a:p>
            <a:r>
              <a:rPr lang="sv-SE" dirty="0" smtClean="0"/>
              <a:t>Vad tycker besökarna om slu.se?</a:t>
            </a:r>
          </a:p>
          <a:p>
            <a:r>
              <a:rPr lang="sv-SE" dirty="0" smtClean="0"/>
              <a:t>Hur är nöjdheten i jämförelse med andra?</a:t>
            </a:r>
          </a:p>
          <a:p>
            <a:r>
              <a:rPr lang="sv-SE" dirty="0" smtClean="0"/>
              <a:t>Hur ska vi prioritera för ännu nöjdare besökare?</a:t>
            </a:r>
          </a:p>
          <a:p>
            <a:endParaRPr lang="sv-SE" dirty="0" smtClean="0"/>
          </a:p>
          <a:p>
            <a:endParaRPr lang="sv-SE" dirty="0"/>
          </a:p>
          <a:p>
            <a:endParaRPr lang="sv-SE" dirty="0" smtClean="0"/>
          </a:p>
          <a:p>
            <a:pPr indent="0">
              <a:buNone/>
            </a:pPr>
            <a:endParaRPr lang="sv-SE" dirty="0" smtClean="0"/>
          </a:p>
          <a:p>
            <a:pPr indent="0">
              <a:buNone/>
            </a:pPr>
            <a:r>
              <a:rPr lang="sv-SE" dirty="0" smtClean="0"/>
              <a:t>Uppföljning av mätning från 2012</a:t>
            </a:r>
          </a:p>
        </p:txBody>
      </p:sp>
      <p:pic>
        <p:nvPicPr>
          <p:cNvPr id="1026" name="Picture 2" descr="Vad döljer sig bakom mas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118" y="1689554"/>
            <a:ext cx="1971675"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274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a:t>
            </a:r>
            <a:endParaRPr lang="sv-SE" dirty="0"/>
          </a:p>
        </p:txBody>
      </p:sp>
    </p:spTree>
    <p:extLst>
      <p:ext uri="{BB962C8B-B14F-4D97-AF65-F5344CB8AC3E}">
        <p14:creationId xmlns:p14="http://schemas.microsoft.com/office/powerpoint/2010/main" val="3173985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Fikapaus</a:t>
            </a:r>
            <a:endParaRPr lang="sv-SE" dirty="0"/>
          </a:p>
        </p:txBody>
      </p:sp>
    </p:spTree>
    <p:extLst>
      <p:ext uri="{BB962C8B-B14F-4D97-AF65-F5344CB8AC3E}">
        <p14:creationId xmlns:p14="http://schemas.microsoft.com/office/powerpoint/2010/main" val="4226445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Varumärkesarbetet</a:t>
            </a:r>
            <a:endParaRPr lang="sv-SE" dirty="0"/>
          </a:p>
        </p:txBody>
      </p:sp>
    </p:spTree>
    <p:extLst>
      <p:ext uri="{BB962C8B-B14F-4D97-AF65-F5344CB8AC3E}">
        <p14:creationId xmlns:p14="http://schemas.microsoft.com/office/powerpoint/2010/main" val="4142740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err="1" smtClean="0"/>
              <a:t>Heatmapstudie</a:t>
            </a:r>
            <a:r>
              <a:rPr lang="sv-SE" sz="2800" dirty="0" smtClean="0"/>
              <a:t> i oktober-november</a:t>
            </a:r>
            <a:endParaRPr lang="sv-SE" sz="28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57" y="1793592"/>
            <a:ext cx="1955689" cy="2773106"/>
          </a:xfrm>
          <a:prstGeom prst="rect">
            <a:avLst/>
          </a:prstGeom>
        </p:spPr>
      </p:pic>
      <p:sp>
        <p:nvSpPr>
          <p:cNvPr id="5" name="textruta 4"/>
          <p:cNvSpPr txBox="1"/>
          <p:nvPr/>
        </p:nvSpPr>
        <p:spPr>
          <a:xfrm>
            <a:off x="453679" y="4557487"/>
            <a:ext cx="2634054" cy="369332"/>
          </a:xfrm>
          <a:prstGeom prst="rect">
            <a:avLst/>
          </a:prstGeom>
          <a:noFill/>
        </p:spPr>
        <p:txBody>
          <a:bodyPr wrap="none" rtlCol="0">
            <a:spAutoFit/>
          </a:bodyPr>
          <a:lstStyle/>
          <a:p>
            <a:r>
              <a:rPr lang="sv-SE" dirty="0" smtClean="0"/>
              <a:t>Hur scrollar besökarna?</a:t>
            </a:r>
            <a:endParaRPr lang="sv-SE" dirty="0"/>
          </a:p>
        </p:txBody>
      </p:sp>
      <p:sp>
        <p:nvSpPr>
          <p:cNvPr id="10" name="textruta 9"/>
          <p:cNvSpPr txBox="1"/>
          <p:nvPr/>
        </p:nvSpPr>
        <p:spPr>
          <a:xfrm>
            <a:off x="3374825" y="4558385"/>
            <a:ext cx="2257862" cy="369332"/>
          </a:xfrm>
          <a:prstGeom prst="rect">
            <a:avLst/>
          </a:prstGeom>
          <a:noFill/>
        </p:spPr>
        <p:txBody>
          <a:bodyPr wrap="none" rtlCol="0">
            <a:spAutoFit/>
          </a:bodyPr>
          <a:lstStyle/>
          <a:p>
            <a:r>
              <a:rPr lang="sv-SE" dirty="0" smtClean="0"/>
              <a:t>Vad klickar man på?</a:t>
            </a:r>
            <a:endParaRPr lang="sv-SE" dirty="0"/>
          </a:p>
        </p:txBody>
      </p:sp>
      <p:pic>
        <p:nvPicPr>
          <p:cNvPr id="12" name="Bildobjekt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825" y="1794489"/>
            <a:ext cx="2065502" cy="2772209"/>
          </a:xfrm>
          <a:prstGeom prst="rect">
            <a:avLst/>
          </a:prstGeom>
        </p:spPr>
      </p:pic>
      <p:sp>
        <p:nvSpPr>
          <p:cNvPr id="13" name="textruta 12"/>
          <p:cNvSpPr txBox="1"/>
          <p:nvPr/>
        </p:nvSpPr>
        <p:spPr>
          <a:xfrm>
            <a:off x="5930333" y="4557487"/>
            <a:ext cx="2770823" cy="369332"/>
          </a:xfrm>
          <a:prstGeom prst="rect">
            <a:avLst/>
          </a:prstGeom>
          <a:noFill/>
        </p:spPr>
        <p:txBody>
          <a:bodyPr wrap="none" rtlCol="0">
            <a:spAutoFit/>
          </a:bodyPr>
          <a:lstStyle/>
          <a:p>
            <a:r>
              <a:rPr lang="sv-SE" dirty="0" smtClean="0"/>
              <a:t>Var på sidan ”tittar” man?</a:t>
            </a:r>
            <a:endParaRPr lang="sv-SE" dirty="0"/>
          </a:p>
        </p:txBody>
      </p:sp>
      <p:pic>
        <p:nvPicPr>
          <p:cNvPr id="15" name="Bildobjekt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5774" y="1793592"/>
            <a:ext cx="1929311" cy="2769433"/>
          </a:xfrm>
          <a:prstGeom prst="rect">
            <a:avLst/>
          </a:prstGeom>
        </p:spPr>
      </p:pic>
    </p:spTree>
    <p:extLst>
      <p:ext uri="{BB962C8B-B14F-4D97-AF65-F5344CB8AC3E}">
        <p14:creationId xmlns:p14="http://schemas.microsoft.com/office/powerpoint/2010/main" val="2886588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55" y="1834695"/>
            <a:ext cx="1955689" cy="2773106"/>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549" y="1834695"/>
            <a:ext cx="1651631" cy="3611906"/>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7647" y="0"/>
            <a:ext cx="1055477" cy="5140509"/>
          </a:xfrm>
          <a:prstGeom prst="rect">
            <a:avLst/>
          </a:prstGeom>
        </p:spPr>
      </p:pic>
      <p:pic>
        <p:nvPicPr>
          <p:cNvPr id="28" name="Bildobjekt 27"/>
          <p:cNvPicPr>
            <a:picLocks noChangeAspect="1"/>
          </p:cNvPicPr>
          <p:nvPr/>
        </p:nvPicPr>
        <p:blipFill rotWithShape="1">
          <a:blip r:embed="rId5">
            <a:extLst>
              <a:ext uri="{28A0092B-C50C-407E-A947-70E740481C1C}">
                <a14:useLocalDpi xmlns:a14="http://schemas.microsoft.com/office/drawing/2010/main" val="0"/>
              </a:ext>
            </a:extLst>
          </a:blip>
          <a:srcRect b="22822"/>
          <a:stretch/>
        </p:blipFill>
        <p:spPr>
          <a:xfrm>
            <a:off x="6531479" y="0"/>
            <a:ext cx="1023258" cy="5407528"/>
          </a:xfrm>
          <a:prstGeom prst="rect">
            <a:avLst/>
          </a:prstGeom>
        </p:spPr>
      </p:pic>
      <p:pic>
        <p:nvPicPr>
          <p:cNvPr id="45" name="Bildobjekt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3561" y="1834695"/>
            <a:ext cx="1319453" cy="3920218"/>
          </a:xfrm>
          <a:prstGeom prst="rect">
            <a:avLst/>
          </a:prstGeom>
        </p:spPr>
      </p:pic>
      <p:sp>
        <p:nvSpPr>
          <p:cNvPr id="46" name="Rubrik 45"/>
          <p:cNvSpPr>
            <a:spLocks noGrp="1"/>
          </p:cNvSpPr>
          <p:nvPr>
            <p:ph type="title"/>
          </p:nvPr>
        </p:nvSpPr>
        <p:spPr>
          <a:xfrm>
            <a:off x="169515" y="956583"/>
            <a:ext cx="5999055" cy="601791"/>
          </a:xfrm>
        </p:spPr>
        <p:txBody>
          <a:bodyPr/>
          <a:lstStyle/>
          <a:p>
            <a:r>
              <a:rPr lang="sv-SE" sz="2000" dirty="0" smtClean="0"/>
              <a:t>Man scrollar inte gärna på startsidorna</a:t>
            </a:r>
            <a:br>
              <a:rPr lang="sv-SE" sz="2000" dirty="0" smtClean="0"/>
            </a:br>
            <a:r>
              <a:rPr lang="sv-SE" sz="2000" dirty="0" smtClean="0"/>
              <a:t>men har inget emot det i sidlistningar</a:t>
            </a:r>
            <a:endParaRPr lang="sv-SE" sz="2000" dirty="0"/>
          </a:p>
        </p:txBody>
      </p:sp>
    </p:spTree>
    <p:extLst>
      <p:ext uri="{BB962C8B-B14F-4D97-AF65-F5344CB8AC3E}">
        <p14:creationId xmlns:p14="http://schemas.microsoft.com/office/powerpoint/2010/main" val="773113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69515" y="1683655"/>
            <a:ext cx="3222171" cy="2908730"/>
          </a:xfrm>
          <a:prstGeom prst="rect">
            <a:avLst/>
          </a:prstGeom>
        </p:spPr>
      </p:pic>
      <p:sp>
        <p:nvSpPr>
          <p:cNvPr id="5" name="Rubrik 45"/>
          <p:cNvSpPr txBox="1">
            <a:spLocks/>
          </p:cNvSpPr>
          <p:nvPr/>
        </p:nvSpPr>
        <p:spPr>
          <a:xfrm>
            <a:off x="169515" y="956583"/>
            <a:ext cx="6332885" cy="601791"/>
          </a:xfrm>
          <a:prstGeom prst="rect">
            <a:avLst/>
          </a:prstGeom>
        </p:spPr>
        <p:txBody>
          <a:bodyPr vert="horz" lIns="91440" tIns="45720" rIns="91440" bIns="45720" rtlCol="0" anchor="b">
            <a:noAutofit/>
          </a:bodyPr>
          <a:lstStyle>
            <a:lvl1pPr algn="l" defTabSz="457200" rtl="0" eaLnBrk="1" latinLnBrk="0" hangingPunct="1">
              <a:spcBef>
                <a:spcPct val="0"/>
              </a:spcBef>
              <a:buNone/>
              <a:defRPr sz="3500" kern="1200">
                <a:solidFill>
                  <a:schemeClr val="tx1"/>
                </a:solidFill>
                <a:latin typeface="+mj-lt"/>
                <a:ea typeface="+mj-ea"/>
                <a:cs typeface="+mj-cs"/>
              </a:defRPr>
            </a:lvl1pPr>
          </a:lstStyle>
          <a:p>
            <a:r>
              <a:rPr lang="sv-SE" sz="2000" dirty="0" smtClean="0"/>
              <a:t>Matsedeln är populärast på SW och MW!</a:t>
            </a:r>
            <a:br>
              <a:rPr lang="sv-SE" sz="2000" dirty="0" smtClean="0"/>
            </a:br>
            <a:r>
              <a:rPr lang="sv-SE" sz="2000" dirty="0" err="1" smtClean="0"/>
              <a:t>EWs</a:t>
            </a:r>
            <a:r>
              <a:rPr lang="sv-SE" sz="2000" dirty="0" smtClean="0"/>
              <a:t> ”Andra SLU-webbar används flitigt.</a:t>
            </a:r>
          </a:p>
        </p:txBody>
      </p:sp>
      <p:pic>
        <p:nvPicPr>
          <p:cNvPr id="7" name="Bildobjekt 6"/>
          <p:cNvPicPr>
            <a:picLocks noChangeAspect="1"/>
          </p:cNvPicPr>
          <p:nvPr/>
        </p:nvPicPr>
        <p:blipFill rotWithShape="1">
          <a:blip r:embed="rId3"/>
          <a:srcRect b="50332"/>
          <a:stretch/>
        </p:blipFill>
        <p:spPr>
          <a:xfrm>
            <a:off x="4196325" y="1995665"/>
            <a:ext cx="4817046" cy="1828849"/>
          </a:xfrm>
          <a:prstGeom prst="rect">
            <a:avLst/>
          </a:prstGeom>
        </p:spPr>
      </p:pic>
      <p:pic>
        <p:nvPicPr>
          <p:cNvPr id="6" name="Bildobjekt 5"/>
          <p:cNvPicPr>
            <a:picLocks noChangeAspect="1"/>
          </p:cNvPicPr>
          <p:nvPr/>
        </p:nvPicPr>
        <p:blipFill rotWithShape="1">
          <a:blip r:embed="rId4"/>
          <a:srcRect b="17199"/>
          <a:stretch/>
        </p:blipFill>
        <p:spPr>
          <a:xfrm>
            <a:off x="2368364" y="3010116"/>
            <a:ext cx="3974379" cy="2501673"/>
          </a:xfrm>
          <a:prstGeom prst="rect">
            <a:avLst/>
          </a:prstGeom>
        </p:spPr>
      </p:pic>
    </p:spTree>
    <p:extLst>
      <p:ext uri="{BB962C8B-B14F-4D97-AF65-F5344CB8AC3E}">
        <p14:creationId xmlns:p14="http://schemas.microsoft.com/office/powerpoint/2010/main" val="1075703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Hur vi prioriterar utveckling</a:t>
            </a:r>
            <a:endParaRPr lang="sv-SE" sz="2800" dirty="0"/>
          </a:p>
        </p:txBody>
      </p:sp>
      <p:sp>
        <p:nvSpPr>
          <p:cNvPr id="3" name="Platshållare för innehåll 2"/>
          <p:cNvSpPr>
            <a:spLocks noGrp="1"/>
          </p:cNvSpPr>
          <p:nvPr>
            <p:ph idx="1"/>
          </p:nvPr>
        </p:nvSpPr>
        <p:spPr/>
        <p:txBody>
          <a:bodyPr/>
          <a:lstStyle/>
          <a:p>
            <a:pPr marL="342900" indent="-342900">
              <a:buFont typeface="+mj-lt"/>
              <a:buAutoNum type="arabicPeriod"/>
            </a:pPr>
            <a:r>
              <a:rPr lang="sv-SE" dirty="0" smtClean="0"/>
              <a:t>Lagkrav</a:t>
            </a:r>
          </a:p>
          <a:p>
            <a:pPr marL="342900" indent="-342900">
              <a:buFont typeface="+mj-lt"/>
              <a:buAutoNum type="arabicPeriod"/>
            </a:pPr>
            <a:r>
              <a:rPr lang="sv-SE" dirty="0"/>
              <a:t>Nytta för många </a:t>
            </a:r>
            <a:endParaRPr lang="sv-SE" dirty="0" smtClean="0"/>
          </a:p>
          <a:p>
            <a:pPr marL="342900" indent="-342900">
              <a:buFont typeface="+mj-lt"/>
              <a:buAutoNum type="arabicPeriod"/>
            </a:pPr>
            <a:r>
              <a:rPr lang="sv-SE" dirty="0" smtClean="0"/>
              <a:t>Ökar tillgängligheten</a:t>
            </a:r>
            <a:r>
              <a:rPr lang="sv-SE" dirty="0"/>
              <a:t>	</a:t>
            </a:r>
            <a:endParaRPr lang="sv-SE" dirty="0" smtClean="0"/>
          </a:p>
          <a:p>
            <a:pPr marL="342900" indent="-342900">
              <a:buFont typeface="+mj-lt"/>
              <a:buAutoNum type="arabicPeriod"/>
            </a:pPr>
            <a:r>
              <a:rPr lang="sv-SE" dirty="0" smtClean="0"/>
              <a:t>Effektiviserar för webbpublicerarna</a:t>
            </a:r>
          </a:p>
          <a:p>
            <a:pPr marL="342900" indent="-342900">
              <a:buFont typeface="+mj-lt"/>
              <a:buAutoNum type="arabicPeriod"/>
            </a:pPr>
            <a:r>
              <a:rPr lang="sv-SE" dirty="0" smtClean="0"/>
              <a:t>Funktion </a:t>
            </a:r>
            <a:r>
              <a:rPr lang="sv-SE" dirty="0"/>
              <a:t>före </a:t>
            </a:r>
            <a:r>
              <a:rPr lang="sv-SE" dirty="0" smtClean="0"/>
              <a:t>design</a:t>
            </a:r>
          </a:p>
          <a:p>
            <a:pPr marL="342900" indent="-342900">
              <a:buFont typeface="+mj-lt"/>
              <a:buAutoNum type="arabicPeriod"/>
            </a:pPr>
            <a:r>
              <a:rPr lang="sv-SE" dirty="0"/>
              <a:t>Ökar återanvändningen av producerat innehåll</a:t>
            </a:r>
          </a:p>
          <a:p>
            <a:pPr indent="0">
              <a:buNone/>
            </a:pPr>
            <a:endParaRPr lang="sv-SE" dirty="0"/>
          </a:p>
          <a:p>
            <a:pPr marL="342900" indent="-342900">
              <a:buFont typeface="+mj-lt"/>
              <a:buAutoNum type="arabicPeriod"/>
            </a:pPr>
            <a:endParaRPr lang="sv-SE" dirty="0"/>
          </a:p>
        </p:txBody>
      </p:sp>
    </p:spTree>
    <p:extLst>
      <p:ext uri="{BB962C8B-B14F-4D97-AF65-F5344CB8AC3E}">
        <p14:creationId xmlns:p14="http://schemas.microsoft.com/office/powerpoint/2010/main" val="2598993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087763"/>
            <a:ext cx="8686800" cy="601791"/>
          </a:xfrm>
        </p:spPr>
        <p:txBody>
          <a:bodyPr/>
          <a:lstStyle/>
          <a:p>
            <a:r>
              <a:rPr lang="sv-SE" sz="2800" dirty="0" smtClean="0"/>
              <a:t>Utveckling i preliminär tidsordning</a:t>
            </a:r>
            <a:endParaRPr lang="sv-SE" sz="2800" dirty="0"/>
          </a:p>
        </p:txBody>
      </p:sp>
      <p:sp>
        <p:nvSpPr>
          <p:cNvPr id="4" name="Platshållare för innehåll 3"/>
          <p:cNvSpPr>
            <a:spLocks noGrp="1"/>
          </p:cNvSpPr>
          <p:nvPr>
            <p:ph idx="1"/>
          </p:nvPr>
        </p:nvSpPr>
        <p:spPr/>
        <p:txBody>
          <a:bodyPr/>
          <a:lstStyle/>
          <a:p>
            <a:r>
              <a:rPr lang="sv-SE" dirty="0" smtClean="0"/>
              <a:t>Nya </a:t>
            </a:r>
            <a:r>
              <a:rPr lang="sv-SE" dirty="0"/>
              <a:t>block och förbättringar i befintliga</a:t>
            </a:r>
          </a:p>
          <a:p>
            <a:r>
              <a:rPr lang="sv-SE" dirty="0" smtClean="0"/>
              <a:t>Sökfunktionen (inkluderar även redaktionellt arbete under våren)</a:t>
            </a:r>
          </a:p>
          <a:p>
            <a:r>
              <a:rPr lang="sv-SE" dirty="0" smtClean="0"/>
              <a:t>Sidtyp för kampanjwebbar och större evenemang</a:t>
            </a:r>
          </a:p>
          <a:p>
            <a:r>
              <a:rPr lang="sv-SE" dirty="0"/>
              <a:t>Skapa kalenderhändelser utan att vara </a:t>
            </a:r>
            <a:r>
              <a:rPr lang="sv-SE" dirty="0" smtClean="0"/>
              <a:t>publicerare</a:t>
            </a:r>
          </a:p>
          <a:p>
            <a:r>
              <a:rPr lang="sv-SE" dirty="0" smtClean="0"/>
              <a:t>Kalendariedesign på </a:t>
            </a:r>
            <a:r>
              <a:rPr lang="sv-SE" dirty="0" err="1" smtClean="0"/>
              <a:t>sidtypen</a:t>
            </a:r>
            <a:r>
              <a:rPr lang="sv-SE" dirty="0" smtClean="0"/>
              <a:t> sidlistningssida</a:t>
            </a:r>
          </a:p>
          <a:p>
            <a:r>
              <a:rPr lang="sv-SE" dirty="0" smtClean="0"/>
              <a:t>Prenumerationsfunktion, ersätter delvis nyhetsbrev</a:t>
            </a:r>
          </a:p>
          <a:p>
            <a:r>
              <a:rPr lang="sv-SE" dirty="0" smtClean="0"/>
              <a:t>Förbättringar i navigering och megamenyer</a:t>
            </a:r>
          </a:p>
          <a:p>
            <a:endParaRPr lang="sv-SE" dirty="0" smtClean="0"/>
          </a:p>
          <a:p>
            <a:pPr indent="0">
              <a:buNone/>
            </a:pPr>
            <a:endParaRPr lang="sv-SE" dirty="0"/>
          </a:p>
        </p:txBody>
      </p:sp>
    </p:spTree>
    <p:extLst>
      <p:ext uri="{BB962C8B-B14F-4D97-AF65-F5344CB8AC3E}">
        <p14:creationId xmlns:p14="http://schemas.microsoft.com/office/powerpoint/2010/main" val="2558193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41700" y="1524000"/>
            <a:ext cx="8229600" cy="1696065"/>
          </a:xfrm>
        </p:spPr>
        <p:txBody>
          <a:bodyPr/>
          <a:lstStyle/>
          <a:p>
            <a:r>
              <a:rPr lang="sv-SE" sz="4800" dirty="0" smtClean="0"/>
              <a:t>Sökmotoroptimering</a:t>
            </a:r>
            <a:endParaRPr lang="sv-SE" sz="1400" dirty="0"/>
          </a:p>
        </p:txBody>
      </p:sp>
      <p:sp>
        <p:nvSpPr>
          <p:cNvPr id="12" name="textruta 11"/>
          <p:cNvSpPr txBox="1"/>
          <p:nvPr/>
        </p:nvSpPr>
        <p:spPr>
          <a:xfrm>
            <a:off x="1367693" y="2883320"/>
            <a:ext cx="7377032" cy="923330"/>
          </a:xfrm>
          <a:prstGeom prst="rect">
            <a:avLst/>
          </a:prstGeom>
          <a:noFill/>
        </p:spPr>
        <p:txBody>
          <a:bodyPr wrap="square" rtlCol="0">
            <a:spAutoFit/>
          </a:bodyPr>
          <a:lstStyle/>
          <a:p>
            <a:pPr marL="285750" indent="-285750">
              <a:buFont typeface="Arial" panose="020B0604020202020204" pitchFamily="34" charset="0"/>
              <a:buChar char="•"/>
            </a:pPr>
            <a:r>
              <a:rPr lang="sv-SE" dirty="0"/>
              <a:t>Begrepp att känna </a:t>
            </a:r>
            <a:r>
              <a:rPr lang="sv-SE" dirty="0" smtClean="0"/>
              <a:t>till </a:t>
            </a:r>
          </a:p>
          <a:p>
            <a:pPr marL="285750" indent="-285750">
              <a:buFont typeface="Arial" panose="020B0604020202020204" pitchFamily="34" charset="0"/>
              <a:buChar char="•"/>
            </a:pPr>
            <a:r>
              <a:rPr lang="sv-SE" dirty="0" smtClean="0"/>
              <a:t>Checklista – det här kan du göra</a:t>
            </a:r>
          </a:p>
          <a:p>
            <a:pPr marL="285750" indent="-285750">
              <a:buFont typeface="Arial" panose="020B0604020202020204" pitchFamily="34" charset="0"/>
              <a:buChar char="•"/>
            </a:pPr>
            <a:r>
              <a:rPr lang="sv-SE" dirty="0"/>
              <a:t>V</a:t>
            </a:r>
            <a:r>
              <a:rPr lang="sv-SE" dirty="0" smtClean="0"/>
              <a:t>ilka sökord eller fraser är viktiga för din verksamhet?</a:t>
            </a:r>
            <a:endParaRPr lang="sv-SE" dirty="0"/>
          </a:p>
        </p:txBody>
      </p:sp>
    </p:spTree>
    <p:extLst>
      <p:ext uri="{BB962C8B-B14F-4D97-AF65-F5344CB8AC3E}">
        <p14:creationId xmlns:p14="http://schemas.microsoft.com/office/powerpoint/2010/main" val="1059548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_Mall_2012">
  <a:themeElements>
    <a:clrScheme name="SLU">
      <a:dk1>
        <a:sysClr val="windowText" lastClr="000000"/>
      </a:dk1>
      <a:lt1>
        <a:sysClr val="window" lastClr="FFFFFF"/>
      </a:lt1>
      <a:dk2>
        <a:srgbClr val="000000"/>
      </a:dk2>
      <a:lt2>
        <a:srgbClr val="FFFFFF"/>
      </a:lt2>
      <a:accent1>
        <a:srgbClr val="2C95B5"/>
      </a:accent1>
      <a:accent2>
        <a:srgbClr val="C1BB00"/>
      </a:accent2>
      <a:accent3>
        <a:srgbClr val="9961C3"/>
      </a:accent3>
      <a:accent4>
        <a:srgbClr val="D28E00"/>
      </a:accent4>
      <a:accent5>
        <a:srgbClr val="CCC7C0"/>
      </a:accent5>
      <a:accent6>
        <a:srgbClr val="616265"/>
      </a:accent6>
      <a:hlink>
        <a:srgbClr val="1B52FF"/>
      </a:hlink>
      <a:folHlink>
        <a:srgbClr val="61A0FF"/>
      </a:folHlink>
    </a:clrScheme>
    <a:fontScheme name="Väsentlig">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LU">
    <a:dk1>
      <a:sysClr val="windowText" lastClr="000000"/>
    </a:dk1>
    <a:lt1>
      <a:sysClr val="window" lastClr="FFFFFF"/>
    </a:lt1>
    <a:dk2>
      <a:srgbClr val="000000"/>
    </a:dk2>
    <a:lt2>
      <a:srgbClr val="FFFFFF"/>
    </a:lt2>
    <a:accent1>
      <a:srgbClr val="2C95B5"/>
    </a:accent1>
    <a:accent2>
      <a:srgbClr val="C1BB00"/>
    </a:accent2>
    <a:accent3>
      <a:srgbClr val="9961C3"/>
    </a:accent3>
    <a:accent4>
      <a:srgbClr val="D28E00"/>
    </a:accent4>
    <a:accent5>
      <a:srgbClr val="CCC7C0"/>
    </a:accent5>
    <a:accent6>
      <a:srgbClr val="616265"/>
    </a:accent6>
    <a:hlink>
      <a:srgbClr val="1B52FF"/>
    </a:hlink>
    <a:folHlink>
      <a:srgbClr val="61A0FF"/>
    </a:folHlink>
  </a:clrScheme>
</a:themeOverride>
</file>

<file path=docProps/app.xml><?xml version="1.0" encoding="utf-8"?>
<Properties xmlns="http://schemas.openxmlformats.org/officeDocument/2006/extended-properties" xmlns:vt="http://schemas.openxmlformats.org/officeDocument/2006/docPropsVTypes">
  <Template/>
  <TotalTime>17155</TotalTime>
  <Words>1984</Words>
  <Application>Microsoft Office PowerPoint</Application>
  <PresentationFormat>Bildspel på skärmen (16:9)</PresentationFormat>
  <Paragraphs>339</Paragraphs>
  <Slides>32</Slides>
  <Notes>24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32</vt:i4>
      </vt:variant>
    </vt:vector>
  </HeadingPairs>
  <TitlesOfParts>
    <vt:vector size="38" baseType="lpstr">
      <vt:lpstr>Arial</vt:lpstr>
      <vt:lpstr>Arial Black</vt:lpstr>
      <vt:lpstr>Arial Narrow</vt:lpstr>
      <vt:lpstr>Calibri</vt:lpstr>
      <vt:lpstr>Lucida Grande</vt:lpstr>
      <vt:lpstr>SLU_Mall_2012</vt:lpstr>
      <vt:lpstr>Webbträff</vt:lpstr>
      <vt:lpstr>Ditt och datt</vt:lpstr>
      <vt:lpstr>WSA-enkät på www.slu.se</vt:lpstr>
      <vt:lpstr>Heatmapstudie i oktober-november</vt:lpstr>
      <vt:lpstr>Man scrollar inte gärna på startsidorna men har inget emot det i sidlistningar</vt:lpstr>
      <vt:lpstr>PowerPoint-presentation</vt:lpstr>
      <vt:lpstr>Hur vi prioriterar utveckling</vt:lpstr>
      <vt:lpstr>Utveckling i preliminär tidsordning</vt:lpstr>
      <vt:lpstr>Sökmotoroptimering</vt:lpstr>
      <vt:lpstr>PowerPoint-presentation</vt:lpstr>
      <vt:lpstr>Vilka sökord är viktiga för din verksamhet att synas på?</vt:lpstr>
      <vt:lpstr>PowerPoint-presentation</vt:lpstr>
      <vt:lpstr>SEO Påverkar det organiska resultatet Styrs av Googles sökalgoritmer</vt:lpstr>
      <vt:lpstr>Varifrån kommer besökarna?</vt:lpstr>
      <vt:lpstr>Varifrån kommer besökarna?</vt:lpstr>
      <vt:lpstr>PowerPoint-presentation</vt:lpstr>
      <vt:lpstr>Teknisk SEO  Hanteras centralt och omfattar hela webbplatsen</vt:lpstr>
      <vt:lpstr>PowerPoint-presentation</vt:lpstr>
      <vt:lpstr>PowerPoint-presentation</vt:lpstr>
      <vt:lpstr>Sidans titel</vt:lpstr>
      <vt:lpstr>Sidans rubriker</vt:lpstr>
      <vt:lpstr>Metadata</vt:lpstr>
      <vt:lpstr>Bra innehåll – vad är det?</vt:lpstr>
      <vt:lpstr>Bilder och annat innehåll</vt:lpstr>
      <vt:lpstr>PowerPoint-presentation</vt:lpstr>
      <vt:lpstr>PowerPoint-presentation</vt:lpstr>
      <vt:lpstr>PowerPoint-presentation</vt:lpstr>
      <vt:lpstr>PowerPoint-presentation</vt:lpstr>
      <vt:lpstr>Vilka sökord är viktiga för din verksamhet att synas på?</vt:lpstr>
      <vt:lpstr>Frågor?</vt:lpstr>
      <vt:lpstr>Fikapaus</vt:lpstr>
      <vt:lpstr>Varumärkesarbetet</vt:lpstr>
    </vt:vector>
  </TitlesOfParts>
  <Company>SLU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Sökmotoroptimering på  SLU:s webbplatser</dc:title>
  <dc:creator>Maria Bergkvist</dc:creator>
  <cp:lastModifiedBy>Maria Bergkvist</cp:lastModifiedBy>
  <cp:revision>96</cp:revision>
  <dcterms:created xsi:type="dcterms:W3CDTF">2016-09-26T08:58:47Z</dcterms:created>
  <dcterms:modified xsi:type="dcterms:W3CDTF">2016-11-22T07:34:24Z</dcterms:modified>
</cp:coreProperties>
</file>