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8" r:id="rId3"/>
    <p:sldMasterId id="2147483716" r:id="rId4"/>
  </p:sldMasterIdLst>
  <p:notesMasterIdLst>
    <p:notesMasterId r:id="rId22"/>
  </p:notesMasterIdLst>
  <p:sldIdLst>
    <p:sldId id="490" r:id="rId5"/>
    <p:sldId id="501" r:id="rId6"/>
    <p:sldId id="527" r:id="rId7"/>
    <p:sldId id="306" r:id="rId8"/>
    <p:sldId id="505" r:id="rId9"/>
    <p:sldId id="536" r:id="rId10"/>
    <p:sldId id="272" r:id="rId11"/>
    <p:sldId id="516" r:id="rId12"/>
    <p:sldId id="517" r:id="rId13"/>
    <p:sldId id="766" r:id="rId14"/>
    <p:sldId id="519" r:id="rId15"/>
    <p:sldId id="523" r:id="rId16"/>
    <p:sldId id="521" r:id="rId17"/>
    <p:sldId id="504" r:id="rId18"/>
    <p:sldId id="526" r:id="rId19"/>
    <p:sldId id="525" r:id="rId20"/>
    <p:sldId id="524" r:id="rId21"/>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4" autoAdjust="0"/>
    <p:restoredTop sz="67909" autoAdjust="0"/>
  </p:normalViewPr>
  <p:slideViewPr>
    <p:cSldViewPr snapToGrid="0">
      <p:cViewPr varScale="1">
        <p:scale>
          <a:sx n="87" d="100"/>
          <a:sy n="87" d="100"/>
        </p:scale>
        <p:origin x="1864" y="1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019"/>
    </p:cViewPr>
  </p:sorterViewPr>
  <p:notesViewPr>
    <p:cSldViewPr snapToGrid="0">
      <p:cViewPr varScale="1">
        <p:scale>
          <a:sx n="105" d="100"/>
          <a:sy n="105" d="100"/>
        </p:scale>
        <p:origin x="44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580D9E8A-6D5F-4F74-B3F4-6C249285E7D6}" type="datetimeFigureOut">
              <a:rPr lang="sv-SE" smtClean="0"/>
              <a:t>2022-02-14</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4752D92D-59C6-4680-A634-75BB6B3E3DDF}" type="slidenum">
              <a:rPr lang="sv-SE" smtClean="0"/>
              <a:t>‹#›</a:t>
            </a:fld>
            <a:endParaRPr lang="sv-SE"/>
          </a:p>
        </p:txBody>
      </p:sp>
    </p:spTree>
    <p:extLst>
      <p:ext uri="{BB962C8B-B14F-4D97-AF65-F5344CB8AC3E}">
        <p14:creationId xmlns:p14="http://schemas.microsoft.com/office/powerpoint/2010/main" val="34253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lu.se/om-slu/organis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lu.se/om-slu/fakta-visioner-varderingar/siffror-fakt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1</a:t>
            </a:fld>
            <a:endParaRPr lang="sv-SE"/>
          </a:p>
        </p:txBody>
      </p:sp>
    </p:spTree>
    <p:extLst>
      <p:ext uri="{BB962C8B-B14F-4D97-AF65-F5344CB8AC3E}">
        <p14:creationId xmlns:p14="http://schemas.microsoft.com/office/powerpoint/2010/main" val="29483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Digitaliseringen av jordbruk gör det möjligt att </a:t>
            </a:r>
            <a:r>
              <a:rPr lang="sv-SE" sz="1200" b="1" kern="1200" dirty="0">
                <a:solidFill>
                  <a:schemeClr val="tx1"/>
                </a:solidFill>
                <a:effectLst/>
                <a:latin typeface="+mn-lt"/>
                <a:ea typeface="+mn-ea"/>
                <a:cs typeface="+mn-cs"/>
              </a:rPr>
              <a:t>samla in stora mängder data</a:t>
            </a:r>
            <a:r>
              <a:rPr lang="sv-SE" sz="1200" kern="1200" dirty="0">
                <a:solidFill>
                  <a:schemeClr val="tx1"/>
                </a:solidFill>
                <a:effectLst/>
                <a:latin typeface="+mn-lt"/>
                <a:ea typeface="+mn-ea"/>
                <a:cs typeface="+mn-cs"/>
              </a:rPr>
              <a:t> från sensorer och automatisk övervakning.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projektet</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Gigacow</a:t>
            </a:r>
            <a:r>
              <a:rPr lang="sv-SE" sz="1200" kern="1200" dirty="0">
                <a:solidFill>
                  <a:schemeClr val="tx1"/>
                </a:solidFill>
                <a:effectLst/>
                <a:latin typeface="+mn-lt"/>
                <a:ea typeface="+mn-ea"/>
                <a:cs typeface="+mn-cs"/>
              </a:rPr>
              <a:t> utvecklar VH system för datainsamling från kommersiella gårdar i kombination med DNA analys på alla djur. Målsättningen är att underlätta forskning på praktikdata och samtidig förbättra avel och produktion.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SLUs egen djurhållning utvecklas </a:t>
            </a:r>
            <a:r>
              <a:rPr lang="sv-SE" sz="1200" b="1" kern="1200" dirty="0" err="1">
                <a:solidFill>
                  <a:schemeClr val="tx1"/>
                </a:solidFill>
                <a:effectLst/>
                <a:latin typeface="+mn-lt"/>
                <a:ea typeface="+mn-ea"/>
                <a:cs typeface="+mn-cs"/>
              </a:rPr>
              <a:t>Basreg</a:t>
            </a:r>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ett registreringssystem som levererar detaljerad data från försöksgårdarna direkt till forskarens dator.</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Nya digitala verktyg gör det möjligt att integrera data från varje enskilt djur till gårdsnivå, och från gårdar till nya cirkulära systemnivåer</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VH vill </a:t>
            </a:r>
            <a:r>
              <a:rPr lang="sv-SE" sz="1200" b="1" kern="1200" dirty="0">
                <a:solidFill>
                  <a:schemeClr val="tx1"/>
                </a:solidFill>
                <a:effectLst/>
                <a:latin typeface="+mn-lt"/>
                <a:ea typeface="+mn-ea"/>
                <a:cs typeface="+mn-cs"/>
              </a:rPr>
              <a:t>stärka forskningen på gårds-, populations- och systemniv</a:t>
            </a:r>
            <a:r>
              <a:rPr lang="sv-SE" sz="1200" kern="1200" dirty="0">
                <a:solidFill>
                  <a:schemeClr val="tx1"/>
                </a:solidFill>
                <a:effectLst/>
                <a:latin typeface="+mn-lt"/>
                <a:ea typeface="+mn-ea"/>
                <a:cs typeface="+mn-cs"/>
              </a:rPr>
              <a:t>å den kommande femårsperioden.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Införande av ett </a:t>
            </a:r>
            <a:r>
              <a:rPr lang="sv-SE" sz="1200" b="1" kern="1200" dirty="0">
                <a:solidFill>
                  <a:schemeClr val="tx1"/>
                </a:solidFill>
                <a:effectLst/>
                <a:latin typeface="+mn-lt"/>
                <a:ea typeface="+mn-ea"/>
                <a:cs typeface="+mn-cs"/>
              </a:rPr>
              <a:t>nytt journalsystem på UDS</a:t>
            </a:r>
            <a:r>
              <a:rPr lang="sv-SE" sz="1200" kern="1200" dirty="0">
                <a:solidFill>
                  <a:schemeClr val="tx1"/>
                </a:solidFill>
                <a:effectLst/>
                <a:latin typeface="+mn-lt"/>
                <a:ea typeface="+mn-ea"/>
                <a:cs typeface="+mn-cs"/>
              </a:rPr>
              <a:t> ger tillgång till data från sjuka djur och utökade möjligheter till forskning.</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SLU:s samverkanspartner </a:t>
            </a:r>
            <a:r>
              <a:rPr lang="sv-SE" sz="1200" kern="1200" dirty="0" err="1">
                <a:solidFill>
                  <a:schemeClr val="tx1"/>
                </a:solidFill>
                <a:effectLst/>
                <a:latin typeface="+mn-lt"/>
                <a:ea typeface="+mn-ea"/>
                <a:cs typeface="+mn-cs"/>
              </a:rPr>
              <a:t>Evidensia</a:t>
            </a:r>
            <a:r>
              <a:rPr lang="sv-SE" sz="1200" kern="1200" dirty="0">
                <a:solidFill>
                  <a:schemeClr val="tx1"/>
                </a:solidFill>
                <a:effectLst/>
                <a:latin typeface="+mn-lt"/>
                <a:ea typeface="+mn-ea"/>
                <a:cs typeface="+mn-cs"/>
              </a:rPr>
              <a:t>, ett av de stora privata djursjukhusen, använder samma journalsystem på sina djursjukhus i Europa vilket gör den möjliga </a:t>
            </a:r>
            <a:r>
              <a:rPr lang="sv-SE" sz="1200" b="0" kern="1200" dirty="0">
                <a:solidFill>
                  <a:schemeClr val="tx1"/>
                </a:solidFill>
                <a:effectLst/>
                <a:latin typeface="+mn-lt"/>
                <a:ea typeface="+mn-ea"/>
                <a:cs typeface="+mn-cs"/>
              </a:rPr>
              <a:t>populationen</a:t>
            </a:r>
            <a:r>
              <a:rPr lang="sv-SE" sz="1200" kern="1200" dirty="0">
                <a:solidFill>
                  <a:schemeClr val="tx1"/>
                </a:solidFill>
                <a:effectLst/>
                <a:latin typeface="+mn-lt"/>
                <a:ea typeface="+mn-ea"/>
                <a:cs typeface="+mn-cs"/>
              </a:rPr>
              <a:t> för studier enormt stor.</a:t>
            </a:r>
          </a:p>
          <a:p>
            <a:endParaRPr lang="sv-SE" sz="1200" b="1" dirty="0">
              <a:solidFill>
                <a:schemeClr val="tx1"/>
              </a:solidFill>
              <a:latin typeface="+mn-lt"/>
            </a:endParaRPr>
          </a:p>
          <a:p>
            <a:endParaRPr lang="sv-SE" b="1"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10</a:t>
            </a:fld>
            <a:endParaRPr lang="sv-SE"/>
          </a:p>
        </p:txBody>
      </p:sp>
    </p:spTree>
    <p:extLst>
      <p:ext uri="{BB962C8B-B14F-4D97-AF65-F5344CB8AC3E}">
        <p14:creationId xmlns:p14="http://schemas.microsoft.com/office/powerpoint/2010/main" val="8443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latin typeface="+mn-lt"/>
              </a:rPr>
              <a:t>Fakultetens utveckling de senaste 10 åren.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latin typeface="+mn-lt"/>
              </a:rPr>
              <a:t>Summa summarum- det sker en ständig utveckling och med denna bild vill jag bara visa hur Fakultetens forskning har utvecklats de senaste 10 åren.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latin typeface="+mn-lt"/>
              </a:rPr>
              <a:t>Från att ha haft väldigt mkt fokus på tex effektiva produktionssystem så måste vi idag också ta många andra hänsyn… osv.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6D60DCC-96EC-F048-A79B-66C0638B630C}" type="slidenum">
              <a:rPr lang="sv-SE" smtClean="0"/>
              <a:t>11</a:t>
            </a:fld>
            <a:endParaRPr lang="sv-SE"/>
          </a:p>
        </p:txBody>
      </p:sp>
    </p:spTree>
    <p:extLst>
      <p:ext uri="{BB962C8B-B14F-4D97-AF65-F5344CB8AC3E}">
        <p14:creationId xmlns:p14="http://schemas.microsoft.com/office/powerpoint/2010/main" val="96217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Fakulteten har en tradition av stor</a:t>
            </a:r>
            <a:r>
              <a:rPr lang="sv-SE" b="0" baseline="0" dirty="0"/>
              <a:t> samverkan. En stor del av våra forskningsprojekt sker i samverkan med externa partners.</a:t>
            </a:r>
          </a:p>
          <a:p>
            <a:r>
              <a:rPr lang="sv-SE" b="0" baseline="0" dirty="0"/>
              <a:t>(Gå igenom och peka på vissa av ringarna – beroende på målgrupp).</a:t>
            </a:r>
          </a:p>
          <a:p>
            <a:endParaRPr lang="sv-SE" b="0" baseline="0" dirty="0"/>
          </a:p>
          <a:p>
            <a:r>
              <a:rPr lang="sv-SE" b="0" baseline="0" dirty="0"/>
              <a:t>LUKE &amp; Internationell samverkan.</a:t>
            </a:r>
          </a:p>
          <a:p>
            <a:endParaRPr lang="sv-SE" b="1"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12</a:t>
            </a:fld>
            <a:endParaRPr lang="sv-SE"/>
          </a:p>
        </p:txBody>
      </p:sp>
    </p:spTree>
    <p:extLst>
      <p:ext uri="{BB962C8B-B14F-4D97-AF65-F5344CB8AC3E}">
        <p14:creationId xmlns:p14="http://schemas.microsoft.com/office/powerpoint/2010/main" val="194819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solidFill>
                  <a:schemeClr val="tx1"/>
                </a:solidFill>
                <a:latin typeface="+mn-lt"/>
              </a:rPr>
              <a:t>Exempe</a:t>
            </a:r>
            <a:r>
              <a:rPr lang="sv-SE" sz="1200" dirty="0">
                <a:solidFill>
                  <a:schemeClr val="tx1"/>
                </a:solidFill>
                <a:latin typeface="+mn-lt"/>
              </a:rPr>
              <a:t>l på fakultetens samarbetspartners</a:t>
            </a:r>
            <a:r>
              <a:rPr lang="sv-SE" sz="1200" baseline="0" dirty="0">
                <a:solidFill>
                  <a:schemeClr val="tx1"/>
                </a:solidFill>
                <a:latin typeface="+mn-lt"/>
              </a:rPr>
              <a:t>.</a:t>
            </a:r>
          </a:p>
          <a:p>
            <a:endParaRPr lang="sv-SE"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solidFill>
                  <a:schemeClr val="tx1"/>
                </a:solidFill>
                <a:latin typeface="+mn-lt"/>
              </a:rPr>
              <a:t>VH samverkar med </a:t>
            </a:r>
            <a:r>
              <a:rPr lang="sv-SE" sz="1200" dirty="0">
                <a:solidFill>
                  <a:schemeClr val="tx1"/>
                </a:solidFill>
                <a:latin typeface="+mn-lt"/>
              </a:rPr>
              <a:t>universitet, institut, näringsliv, myndigheter och andra intressenter för att </a:t>
            </a:r>
            <a:r>
              <a:rPr lang="sv-SE" sz="1200" b="1" dirty="0">
                <a:solidFill>
                  <a:schemeClr val="tx1"/>
                </a:solidFill>
                <a:latin typeface="+mn-lt"/>
              </a:rPr>
              <a:t>bedriva tvärvetenskaplig forskning och aktörsöverskridande samarbeten</a:t>
            </a:r>
            <a:r>
              <a:rPr lang="sv-SE" sz="1200" dirty="0">
                <a:solidFill>
                  <a:schemeClr val="tx1"/>
                </a:solidFill>
                <a:latin typeface="+mn-lt"/>
              </a:rPr>
              <a:t>, söka nya synsätt, innovationer och lösningar för hållbar utveckling. </a:t>
            </a:r>
          </a:p>
          <a:p>
            <a:endParaRPr lang="sv-SE" sz="1200" baseline="0" dirty="0">
              <a:solidFill>
                <a:schemeClr val="tx1"/>
              </a:solidFill>
              <a:latin typeface="+mn-lt"/>
            </a:endParaRPr>
          </a:p>
          <a:p>
            <a:r>
              <a:rPr lang="sv-SE" sz="1200" b="0" i="1" baseline="0" dirty="0">
                <a:solidFill>
                  <a:schemeClr val="tx1"/>
                </a:solidFill>
                <a:latin typeface="+mn-lt"/>
              </a:rPr>
              <a:t>ME: Men sen finns en hel rad organisationer som stödjer oss på olika sätt, genom donationer, andra typer av samarbeten som tex LRF.</a:t>
            </a:r>
          </a:p>
          <a:p>
            <a:r>
              <a:rPr lang="sv-SE" sz="1200" b="0" i="1" baseline="0" dirty="0">
                <a:solidFill>
                  <a:schemeClr val="tx1"/>
                </a:solidFill>
                <a:latin typeface="+mn-lt"/>
              </a:rPr>
              <a:t>Utnyttja vass som foder till idisslare- dubbel nytta! Nytt på gång är samarbete med </a:t>
            </a:r>
            <a:r>
              <a:rPr lang="sv-SE" sz="1200" b="0" i="1" baseline="0" dirty="0" err="1">
                <a:solidFill>
                  <a:schemeClr val="tx1"/>
                </a:solidFill>
                <a:latin typeface="+mn-lt"/>
              </a:rPr>
              <a:t>Apotea</a:t>
            </a:r>
            <a:r>
              <a:rPr lang="sv-SE" sz="1200" b="0" i="1" baseline="0" dirty="0">
                <a:solidFill>
                  <a:schemeClr val="tx1"/>
                </a:solidFill>
                <a:latin typeface="+mn-lt"/>
              </a:rPr>
              <a:t>- ett pilotprojekt, som resultat av ett möte med Anders Wall och </a:t>
            </a:r>
            <a:r>
              <a:rPr lang="sv-SE" sz="1200" b="0" i="1" baseline="0" dirty="0" err="1">
                <a:solidFill>
                  <a:schemeClr val="tx1"/>
                </a:solidFill>
                <a:latin typeface="+mn-lt"/>
              </a:rPr>
              <a:t>Apoteas</a:t>
            </a:r>
            <a:r>
              <a:rPr lang="sv-SE" sz="1200" b="0" i="1" baseline="0" dirty="0">
                <a:solidFill>
                  <a:schemeClr val="tx1"/>
                </a:solidFill>
                <a:latin typeface="+mn-lt"/>
              </a:rPr>
              <a:t> VD våren 2020.</a:t>
            </a:r>
          </a:p>
          <a:p>
            <a:endParaRPr lang="sv-SE" sz="1200" b="1" dirty="0">
              <a:solidFill>
                <a:schemeClr val="tx1"/>
              </a:solidFill>
              <a:latin typeface="+mn-lt"/>
            </a:endParaRPr>
          </a:p>
        </p:txBody>
      </p:sp>
      <p:sp>
        <p:nvSpPr>
          <p:cNvPr id="4" name="Platshållare för bildnummer 3"/>
          <p:cNvSpPr>
            <a:spLocks noGrp="1"/>
          </p:cNvSpPr>
          <p:nvPr>
            <p:ph type="sldNum" sz="quarter" idx="5"/>
          </p:nvPr>
        </p:nvSpPr>
        <p:spPr/>
        <p:txBody>
          <a:bodyPr/>
          <a:lstStyle/>
          <a:p>
            <a:fld id="{4752D92D-59C6-4680-A634-75BB6B3E3DDF}" type="slidenum">
              <a:rPr lang="sv-SE" smtClean="0"/>
              <a:t>13</a:t>
            </a:fld>
            <a:endParaRPr lang="sv-SE"/>
          </a:p>
        </p:txBody>
      </p:sp>
    </p:spTree>
    <p:extLst>
      <p:ext uri="{BB962C8B-B14F-4D97-AF65-F5344CB8AC3E}">
        <p14:creationId xmlns:p14="http://schemas.microsoft.com/office/powerpoint/2010/main" val="279161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2500"/>
              </a:lnSpc>
            </a:pPr>
            <a:r>
              <a:rPr lang="sv-SE" sz="1200" b="1" dirty="0">
                <a:solidFill>
                  <a:schemeClr val="tx1"/>
                </a:solidFill>
                <a:latin typeface="+mn-lt"/>
              </a:rPr>
              <a:t>SLU </a:t>
            </a:r>
            <a:r>
              <a:rPr lang="sv-SE" sz="1200" b="1" dirty="0" err="1">
                <a:solidFill>
                  <a:schemeClr val="tx1"/>
                </a:solidFill>
                <a:latin typeface="+mn-lt"/>
              </a:rPr>
              <a:t>Future</a:t>
            </a:r>
            <a:r>
              <a:rPr lang="sv-SE" sz="1200" b="1" dirty="0">
                <a:solidFill>
                  <a:schemeClr val="tx1"/>
                </a:solidFill>
                <a:latin typeface="+mn-lt"/>
              </a:rPr>
              <a:t> </a:t>
            </a:r>
            <a:r>
              <a:rPr lang="sv-SE" sz="1200" b="1" dirty="0" err="1">
                <a:solidFill>
                  <a:schemeClr val="tx1"/>
                </a:solidFill>
                <a:latin typeface="+mn-lt"/>
              </a:rPr>
              <a:t>One</a:t>
            </a:r>
            <a:r>
              <a:rPr lang="sv-SE" sz="1200" b="1" dirty="0">
                <a:solidFill>
                  <a:schemeClr val="tx1"/>
                </a:solidFill>
                <a:latin typeface="+mn-lt"/>
              </a:rPr>
              <a:t> </a:t>
            </a:r>
            <a:r>
              <a:rPr lang="sv-SE" sz="1200" dirty="0">
                <a:solidFill>
                  <a:schemeClr val="tx1"/>
                </a:solidFill>
                <a:latin typeface="+mn-lt"/>
              </a:rPr>
              <a:t>Health – ”för god hälsa och välfärd för djur och människor i hållbara ekosystem” och </a:t>
            </a:r>
            <a:r>
              <a:rPr lang="sv-SE" sz="1200" b="1" dirty="0">
                <a:solidFill>
                  <a:schemeClr val="tx1"/>
                </a:solidFill>
                <a:latin typeface="+mn-lt"/>
              </a:rPr>
              <a:t>SLU </a:t>
            </a:r>
            <a:r>
              <a:rPr lang="sv-SE" sz="1200" b="1" dirty="0" err="1">
                <a:solidFill>
                  <a:schemeClr val="tx1"/>
                </a:solidFill>
                <a:latin typeface="+mn-lt"/>
              </a:rPr>
              <a:t>Aquaculture</a:t>
            </a:r>
            <a:r>
              <a:rPr lang="sv-SE" sz="1200" b="1" dirty="0">
                <a:solidFill>
                  <a:schemeClr val="tx1"/>
                </a:solidFill>
                <a:latin typeface="+mn-lt"/>
              </a:rPr>
              <a:t> </a:t>
            </a:r>
            <a:r>
              <a:rPr lang="sv-SE" sz="1200" dirty="0">
                <a:solidFill>
                  <a:schemeClr val="tx1"/>
                </a:solidFill>
                <a:latin typeface="+mn-lt"/>
              </a:rPr>
              <a:t>– ”för en hållbar utveckling av akvakultur” är de två framtidsplattformar </a:t>
            </a:r>
            <a:r>
              <a:rPr lang="sv-SE" dirty="0">
                <a:solidFill>
                  <a:schemeClr val="tx1"/>
                </a:solidFill>
                <a:latin typeface="+mn-lt"/>
              </a:rPr>
              <a:t>för tvärvetenskaplig forskning, utbildning och samverkan </a:t>
            </a:r>
            <a:r>
              <a:rPr lang="sv-SE" sz="1200" dirty="0">
                <a:solidFill>
                  <a:schemeClr val="tx1"/>
                </a:solidFill>
                <a:latin typeface="+mn-lt"/>
              </a:rPr>
              <a:t>som är närmast VHs verksamhet.</a:t>
            </a:r>
          </a:p>
          <a:p>
            <a:pPr lvl="0"/>
            <a:endParaRPr lang="sv-SE" sz="1200" i="1" kern="1200" dirty="0">
              <a:solidFill>
                <a:schemeClr val="tx1"/>
              </a:solidFill>
              <a:effectLst/>
              <a:latin typeface="+mn-lt"/>
              <a:ea typeface="+mn-ea"/>
              <a:cs typeface="Arial" panose="020B0604020202020204" pitchFamily="34" charset="0"/>
            </a:endParaRPr>
          </a:p>
          <a:p>
            <a:pPr lvl="0"/>
            <a:endParaRPr lang="sv-SE" sz="1200"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86D60DCC-96EC-F048-A79B-66C0638B630C}" type="slidenum">
              <a:rPr lang="sv-SE" smtClean="0"/>
              <a:t>14</a:t>
            </a:fld>
            <a:endParaRPr lang="sv-SE"/>
          </a:p>
        </p:txBody>
      </p:sp>
    </p:spTree>
    <p:extLst>
      <p:ext uri="{BB962C8B-B14F-4D97-AF65-F5344CB8AC3E}">
        <p14:creationId xmlns:p14="http://schemas.microsoft.com/office/powerpoint/2010/main" val="356949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baseline="0" noProof="0" dirty="0">
                <a:solidFill>
                  <a:schemeClr val="tx1"/>
                </a:solidFill>
                <a:latin typeface="+mn-lt"/>
              </a:rPr>
              <a:t>SLU:s djur- och forskningsanläggningar </a:t>
            </a:r>
            <a:r>
              <a:rPr lang="sv-SE" sz="1200" b="1" baseline="0" noProof="0" dirty="0" err="1">
                <a:solidFill>
                  <a:schemeClr val="tx1"/>
                </a:solidFill>
                <a:latin typeface="+mn-lt"/>
              </a:rPr>
              <a:t>Lövsta</a:t>
            </a:r>
            <a:r>
              <a:rPr lang="sv-SE" sz="1200" b="0" baseline="0" noProof="0" dirty="0">
                <a:solidFill>
                  <a:schemeClr val="tx1"/>
                </a:solidFill>
                <a:latin typeface="+mn-lt"/>
              </a:rPr>
              <a:t>, </a:t>
            </a:r>
            <a:r>
              <a:rPr lang="sv-SE" sz="1200" b="1" baseline="0" noProof="0" dirty="0" err="1">
                <a:solidFill>
                  <a:schemeClr val="tx1"/>
                </a:solidFill>
                <a:latin typeface="+mn-lt"/>
              </a:rPr>
              <a:t>Röbäcksdalen</a:t>
            </a:r>
            <a:r>
              <a:rPr lang="sv-SE" sz="1200" b="0" baseline="0" noProof="0" dirty="0">
                <a:solidFill>
                  <a:schemeClr val="tx1"/>
                </a:solidFill>
                <a:latin typeface="+mn-lt"/>
              </a:rPr>
              <a:t> och </a:t>
            </a:r>
            <a:r>
              <a:rPr lang="sv-SE" sz="1200" b="1" baseline="0" noProof="0" dirty="0" err="1">
                <a:solidFill>
                  <a:schemeClr val="tx1"/>
                </a:solidFill>
                <a:latin typeface="+mn-lt"/>
              </a:rPr>
              <a:t>Götala</a:t>
            </a:r>
            <a:r>
              <a:rPr lang="sv-SE" sz="1200" b="0" baseline="0" noProof="0" dirty="0">
                <a:solidFill>
                  <a:schemeClr val="tx1"/>
                </a:solidFill>
                <a:latin typeface="+mn-lt"/>
              </a:rPr>
              <a:t> är Sveriges enda anläggningar för forskning om djurens roll för framtidens cirkulära livsmedelssystem och </a:t>
            </a:r>
            <a:r>
              <a:rPr lang="sv-SE" sz="1200" b="0" baseline="0" noProof="0" dirty="0" err="1">
                <a:solidFill>
                  <a:schemeClr val="tx1"/>
                </a:solidFill>
                <a:latin typeface="+mn-lt"/>
              </a:rPr>
              <a:t>resilienta</a:t>
            </a:r>
            <a:r>
              <a:rPr lang="sv-SE" sz="1200" b="0" baseline="0" noProof="0" dirty="0">
                <a:solidFill>
                  <a:schemeClr val="tx1"/>
                </a:solidFill>
                <a:latin typeface="+mn-lt"/>
              </a:rPr>
              <a:t> ekosystem, för omställningen till en ekonomiskt, socialt och miljömässigt hållbar animalieproduktion i Sverige. </a:t>
            </a:r>
          </a:p>
          <a:p>
            <a:endParaRPr lang="sv-SE" sz="1200" b="0" baseline="0" noProof="0" dirty="0">
              <a:solidFill>
                <a:schemeClr val="tx1"/>
              </a:solidFill>
              <a:latin typeface="+mn-lt"/>
            </a:endParaRPr>
          </a:p>
          <a:p>
            <a:r>
              <a:rPr lang="sv-SE" sz="1200" b="0" baseline="0" noProof="0" dirty="0">
                <a:solidFill>
                  <a:schemeClr val="tx1"/>
                </a:solidFill>
                <a:latin typeface="+mn-lt"/>
              </a:rPr>
              <a:t>Här har både SLUs och externa forskare förutsättningar att bedriva excellent forskning i </a:t>
            </a:r>
            <a:r>
              <a:rPr lang="sv-SE" sz="1200" b="1" baseline="0" noProof="0" dirty="0">
                <a:solidFill>
                  <a:schemeClr val="tx1"/>
                </a:solidFill>
                <a:latin typeface="+mn-lt"/>
              </a:rPr>
              <a:t>väl utrustade </a:t>
            </a:r>
            <a:r>
              <a:rPr lang="sv-SE" sz="1200" b="0" baseline="0" noProof="0" dirty="0">
                <a:solidFill>
                  <a:schemeClr val="tx1"/>
                </a:solidFill>
                <a:latin typeface="+mn-lt"/>
              </a:rPr>
              <a:t>och </a:t>
            </a:r>
            <a:r>
              <a:rPr lang="sv-SE" sz="1200" b="1" baseline="0" noProof="0" dirty="0">
                <a:solidFill>
                  <a:schemeClr val="tx1"/>
                </a:solidFill>
                <a:latin typeface="+mn-lt"/>
              </a:rPr>
              <a:t>digitaliserade</a:t>
            </a:r>
            <a:r>
              <a:rPr lang="sv-SE" sz="1200" b="0" baseline="0" noProof="0" dirty="0">
                <a:solidFill>
                  <a:schemeClr val="tx1"/>
                </a:solidFill>
                <a:latin typeface="+mn-lt"/>
              </a:rPr>
              <a:t> miljöer. </a:t>
            </a:r>
          </a:p>
          <a:p>
            <a:endParaRPr lang="sv-SE" sz="1200" b="0" baseline="0" noProof="0" dirty="0">
              <a:solidFill>
                <a:schemeClr val="tx1"/>
              </a:solidFill>
              <a:latin typeface="+mn-lt"/>
            </a:endParaRPr>
          </a:p>
          <a:p>
            <a:r>
              <a:rPr lang="sv-SE" sz="1200" b="0" baseline="0" noProof="0" dirty="0">
                <a:solidFill>
                  <a:schemeClr val="tx1"/>
                </a:solidFill>
                <a:latin typeface="+mn-lt"/>
              </a:rPr>
              <a:t>De används också som </a:t>
            </a:r>
            <a:r>
              <a:rPr lang="sv-SE" sz="1200" b="1" baseline="0" noProof="0" dirty="0">
                <a:solidFill>
                  <a:schemeClr val="tx1"/>
                </a:solidFill>
                <a:latin typeface="+mn-lt"/>
              </a:rPr>
              <a:t>utbildningsmiljöer</a:t>
            </a:r>
            <a:r>
              <a:rPr lang="sv-SE" sz="1200" b="0" baseline="0" noProof="0" dirty="0">
                <a:solidFill>
                  <a:schemeClr val="tx1"/>
                </a:solidFill>
                <a:latin typeface="+mn-lt"/>
              </a:rPr>
              <a:t> i undervisningen för universitetets studenter.</a:t>
            </a:r>
          </a:p>
          <a:p>
            <a:endParaRPr lang="sv-SE" sz="1200" b="0" baseline="0" noProof="0" dirty="0">
              <a:solidFill>
                <a:schemeClr val="tx1"/>
              </a:solidFill>
              <a:latin typeface="+mn-lt"/>
            </a:endParaRPr>
          </a:p>
          <a:p>
            <a:r>
              <a:rPr lang="sv-SE" sz="1200" b="0" baseline="0" noProof="0" dirty="0">
                <a:solidFill>
                  <a:schemeClr val="tx1"/>
                </a:solidFill>
                <a:latin typeface="+mn-lt"/>
              </a:rPr>
              <a:t>Anläggningarna är öppna för studenter och forskarsamhälle, näringsliv och branschorganisationer för att fungera som </a:t>
            </a:r>
            <a:r>
              <a:rPr lang="sv-SE" sz="1200" b="1" baseline="0" noProof="0" dirty="0">
                <a:solidFill>
                  <a:schemeClr val="tx1"/>
                </a:solidFill>
                <a:latin typeface="+mn-lt"/>
              </a:rPr>
              <a:t>kunskaps- och samverkansplattformar, </a:t>
            </a:r>
            <a:r>
              <a:rPr lang="sv-SE" sz="1200" b="0" baseline="0" noProof="0" dirty="0">
                <a:solidFill>
                  <a:schemeClr val="tx1"/>
                </a:solidFill>
                <a:latin typeface="+mn-lt"/>
              </a:rPr>
              <a:t>nationella och internationella innovationsmiljöer och vetenskapscentrum. </a:t>
            </a:r>
          </a:p>
          <a:p>
            <a:endParaRPr lang="sv-SE" sz="1200" b="0" baseline="0" noProof="0" dirty="0">
              <a:solidFill>
                <a:schemeClr val="tx1"/>
              </a:solidFill>
              <a:latin typeface="+mn-lt"/>
            </a:endParaRPr>
          </a:p>
          <a:p>
            <a:r>
              <a:rPr lang="sv-SE" sz="1200" b="0" baseline="0" noProof="0" dirty="0">
                <a:solidFill>
                  <a:schemeClr val="tx1"/>
                </a:solidFill>
                <a:latin typeface="+mn-lt"/>
              </a:rPr>
              <a:t>Som </a:t>
            </a:r>
            <a:r>
              <a:rPr lang="sv-SE" sz="1200" b="1" baseline="0" noProof="0" dirty="0" err="1">
                <a:solidFill>
                  <a:schemeClr val="tx1"/>
                </a:solidFill>
                <a:latin typeface="+mn-lt"/>
              </a:rPr>
              <a:t>living</a:t>
            </a:r>
            <a:r>
              <a:rPr lang="sv-SE" sz="1200" b="1" baseline="0" noProof="0" dirty="0">
                <a:solidFill>
                  <a:schemeClr val="tx1"/>
                </a:solidFill>
                <a:latin typeface="+mn-lt"/>
              </a:rPr>
              <a:t>–</a:t>
            </a:r>
            <a:r>
              <a:rPr lang="sv-SE" sz="1200" b="1" baseline="0" noProof="0" dirty="0" err="1">
                <a:solidFill>
                  <a:schemeClr val="tx1"/>
                </a:solidFill>
                <a:latin typeface="+mn-lt"/>
              </a:rPr>
              <a:t>labs</a:t>
            </a:r>
            <a:r>
              <a:rPr lang="sv-SE" sz="1200" b="1" baseline="0" noProof="0" dirty="0">
                <a:solidFill>
                  <a:schemeClr val="tx1"/>
                </a:solidFill>
                <a:latin typeface="+mn-lt"/>
              </a:rPr>
              <a:t> </a:t>
            </a:r>
            <a:r>
              <a:rPr lang="sv-SE" sz="1200" b="0" baseline="0" noProof="0" dirty="0">
                <a:solidFill>
                  <a:schemeClr val="tx1"/>
                </a:solidFill>
                <a:latin typeface="+mn-lt"/>
              </a:rPr>
              <a:t>och </a:t>
            </a:r>
            <a:r>
              <a:rPr lang="sv-SE" sz="1200" b="1" baseline="0" noProof="0" dirty="0">
                <a:solidFill>
                  <a:schemeClr val="tx1"/>
                </a:solidFill>
                <a:latin typeface="+mn-lt"/>
              </a:rPr>
              <a:t>modellgårdar</a:t>
            </a:r>
            <a:r>
              <a:rPr lang="sv-SE" sz="1200" b="0" baseline="0" noProof="0" dirty="0">
                <a:solidFill>
                  <a:schemeClr val="tx1"/>
                </a:solidFill>
                <a:latin typeface="+mn-lt"/>
              </a:rPr>
              <a:t> utvecklas forskningsanläggningar nu för att samspela med omgivande samhälle, lokala näringar, offentlig verksamhet, stadens liv och människor, för att medverka till utveckling och förändring.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15</a:t>
            </a:fld>
            <a:endParaRPr lang="sv-SE"/>
          </a:p>
        </p:txBody>
      </p:sp>
    </p:spTree>
    <p:extLst>
      <p:ext uri="{BB962C8B-B14F-4D97-AF65-F5344CB8AC3E}">
        <p14:creationId xmlns:p14="http://schemas.microsoft.com/office/powerpoint/2010/main" val="3878944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Karin Camp</a:t>
            </a:r>
            <a:r>
              <a:rPr lang="sv-SE" sz="1200" kern="1200" baseline="0" dirty="0">
                <a:solidFill>
                  <a:schemeClr val="tx1"/>
                </a:solidFill>
                <a:effectLst/>
                <a:latin typeface="+mn-lt"/>
                <a:ea typeface="+mn-ea"/>
                <a:cs typeface="+mn-cs"/>
              </a:rPr>
              <a:t> 210629) </a:t>
            </a:r>
            <a:r>
              <a:rPr lang="sv-SE" sz="1200" kern="1200" dirty="0" err="1">
                <a:solidFill>
                  <a:schemeClr val="tx1"/>
                </a:solidFill>
                <a:effectLst/>
                <a:latin typeface="+mn-lt"/>
                <a:ea typeface="+mn-ea"/>
                <a:cs typeface="+mn-cs"/>
              </a:rPr>
              <a:t>Masterprogrammet</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Djur och hållbar produktion</a:t>
            </a:r>
            <a:r>
              <a:rPr lang="sv-SE" sz="1200" kern="1200" dirty="0">
                <a:solidFill>
                  <a:schemeClr val="tx1"/>
                </a:solidFill>
                <a:effectLst/>
                <a:latin typeface="+mn-lt"/>
                <a:ea typeface="+mn-ea"/>
                <a:cs typeface="+mn-cs"/>
              </a:rPr>
              <a:t> (möjlig </a:t>
            </a:r>
            <a:r>
              <a:rPr lang="sv-SE" sz="1200" b="1" kern="1200" dirty="0">
                <a:solidFill>
                  <a:schemeClr val="tx1"/>
                </a:solidFill>
                <a:effectLst/>
                <a:latin typeface="+mn-lt"/>
                <a:ea typeface="+mn-ea"/>
                <a:cs typeface="+mn-cs"/>
              </a:rPr>
              <a:t>väg</a:t>
            </a:r>
            <a:r>
              <a:rPr lang="sv-SE" sz="1200" kern="1200" dirty="0">
                <a:solidFill>
                  <a:schemeClr val="tx1"/>
                </a:solidFill>
                <a:effectLst/>
                <a:latin typeface="+mn-lt"/>
                <a:ea typeface="+mn-ea"/>
                <a:cs typeface="+mn-cs"/>
              </a:rPr>
              <a:t> till Agronom) existerar inte än… men</a:t>
            </a:r>
            <a:r>
              <a:rPr lang="sv-SE" sz="1200" kern="1200" baseline="0" dirty="0">
                <a:solidFill>
                  <a:schemeClr val="tx1"/>
                </a:solidFill>
                <a:effectLst/>
                <a:latin typeface="+mn-lt"/>
                <a:ea typeface="+mn-ea"/>
                <a:cs typeface="+mn-cs"/>
              </a:rPr>
              <a:t> lär komma.</a:t>
            </a:r>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Masterprogrammet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Veterinary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nursing</a:t>
            </a:r>
            <a:r>
              <a:rPr lang="sv-SE" sz="1200" kern="1200" dirty="0">
                <a:solidFill>
                  <a:schemeClr val="tx1"/>
                </a:solidFill>
                <a:effectLst/>
                <a:latin typeface="+mn-lt"/>
                <a:ea typeface="+mn-ea"/>
                <a:cs typeface="+mn-cs"/>
              </a:rPr>
              <a:t>…. </a:t>
            </a:r>
            <a:r>
              <a:rPr lang="sv-SE" sz="1200" kern="1200" dirty="0">
                <a:solidFill>
                  <a:srgbClr val="FF0000"/>
                </a:solidFill>
                <a:effectLst/>
                <a:latin typeface="+mn-lt"/>
                <a:ea typeface="+mn-ea"/>
                <a:cs typeface="+mn-cs"/>
              </a:rPr>
              <a:t>Vi vet i september</a:t>
            </a:r>
            <a:r>
              <a:rPr lang="sv-SE" sz="1200" kern="1200" baseline="0" dirty="0">
                <a:solidFill>
                  <a:srgbClr val="FF0000"/>
                </a:solidFill>
                <a:effectLst/>
                <a:latin typeface="+mn-lt"/>
                <a:ea typeface="+mn-ea"/>
                <a:cs typeface="+mn-cs"/>
              </a:rPr>
              <a:t> om vi vågar skriva in det. </a:t>
            </a:r>
          </a:p>
          <a:p>
            <a:pPr lvl="0"/>
            <a:endParaRPr lang="sv-SE" sz="1200"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86D60DCC-96EC-F048-A79B-66C0638B630C}" type="slidenum">
              <a:rPr lang="sv-SE" smtClean="0"/>
              <a:t>16</a:t>
            </a:fld>
            <a:endParaRPr lang="sv-SE"/>
          </a:p>
        </p:txBody>
      </p:sp>
    </p:spTree>
    <p:extLst>
      <p:ext uri="{BB962C8B-B14F-4D97-AF65-F5344CB8AC3E}">
        <p14:creationId xmlns:p14="http://schemas.microsoft.com/office/powerpoint/2010/main" val="1204861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200"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86D60DCC-96EC-F048-A79B-66C0638B630C}" type="slidenum">
              <a:rPr lang="sv-SE" smtClean="0"/>
              <a:t>17</a:t>
            </a:fld>
            <a:endParaRPr lang="sv-SE"/>
          </a:p>
        </p:txBody>
      </p:sp>
    </p:spTree>
    <p:extLst>
      <p:ext uri="{BB962C8B-B14F-4D97-AF65-F5344CB8AC3E}">
        <p14:creationId xmlns:p14="http://schemas.microsoft.com/office/powerpoint/2010/main" val="99198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bg1"/>
                </a:solidFill>
              </a:rPr>
              <a:t>Forskning och kunskap om hälsa och livskvalitet hos djur och människor, </a:t>
            </a:r>
          </a:p>
          <a:p>
            <a:r>
              <a:rPr lang="sv-SE" sz="1200" dirty="0">
                <a:solidFill>
                  <a:schemeClr val="bg1"/>
                </a:solidFill>
              </a:rPr>
              <a:t>för livsmedelssäkerhet och en framtida hållbar livsmedelsproduktion.</a:t>
            </a:r>
          </a:p>
          <a:p>
            <a:pPr lvl="0"/>
            <a:endParaRPr lang="sv-SE" sz="1200"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86D60DCC-96EC-F048-A79B-66C0638B630C}" type="slidenum">
              <a:rPr lang="sv-SE" smtClean="0"/>
              <a:t>2</a:t>
            </a:fld>
            <a:endParaRPr lang="sv-SE"/>
          </a:p>
        </p:txBody>
      </p:sp>
    </p:spTree>
    <p:extLst>
      <p:ext uri="{BB962C8B-B14F-4D97-AF65-F5344CB8AC3E}">
        <p14:creationId xmlns:p14="http://schemas.microsoft.com/office/powerpoint/2010/main" val="42826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SLU lyder </a:t>
            </a:r>
            <a:r>
              <a:rPr lang="sv-SE" sz="1200" b="0" i="0" kern="1200" dirty="0">
                <a:solidFill>
                  <a:schemeClr val="tx1"/>
                </a:solidFill>
                <a:effectLst/>
                <a:latin typeface="+mn-lt"/>
                <a:ea typeface="+mn-ea"/>
                <a:cs typeface="+mn-cs"/>
              </a:rPr>
              <a:t>till skillnad från de flesta övriga statliga universitet och högskolor</a:t>
            </a:r>
            <a:r>
              <a:rPr lang="sv-SE" sz="1200" b="0" kern="1200" dirty="0">
                <a:solidFill>
                  <a:schemeClr val="tx1"/>
                </a:solidFill>
                <a:effectLst/>
                <a:latin typeface="+mn-lt"/>
                <a:ea typeface="+mn-ea"/>
                <a:cs typeface="+mn-cs"/>
              </a:rPr>
              <a:t> under </a:t>
            </a:r>
            <a:r>
              <a:rPr lang="sv-SE" sz="1200" b="1" kern="1200" dirty="0">
                <a:solidFill>
                  <a:schemeClr val="tx1"/>
                </a:solidFill>
                <a:effectLst/>
                <a:latin typeface="+mn-lt"/>
                <a:ea typeface="+mn-ea"/>
                <a:cs typeface="+mn-cs"/>
              </a:rPr>
              <a:t>Näringsdepartementet</a:t>
            </a:r>
            <a:r>
              <a:rPr lang="sv-SE" sz="1200" b="0" kern="1200" dirty="0">
                <a:solidFill>
                  <a:schemeClr val="tx1"/>
                </a:solidFill>
                <a:effectLst/>
                <a:latin typeface="+mn-lt"/>
                <a:ea typeface="+mn-ea"/>
                <a:cs typeface="+mn-cs"/>
              </a:rPr>
              <a:t> med specifika uppdrag inom miljöanalys och livsmedelsstrategin.</a:t>
            </a:r>
          </a:p>
          <a:p>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Universitetet har fyra fakulteter med ett 30-tal institutioner eller motsvarande enheter samt ett antal administrativa avdelningar. Till detta kommer ett flertal centrumbildningar. </a:t>
            </a:r>
          </a:p>
          <a:p>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Fakulteter:</a:t>
            </a:r>
          </a:p>
          <a:p>
            <a:pPr marL="171450" lvl="0" indent="-171450">
              <a:buFont typeface="Arial" panose="020B0604020202020204" pitchFamily="34" charset="0"/>
              <a:buChar char="•"/>
            </a:pPr>
            <a:r>
              <a:rPr lang="sv-SE" sz="1200" b="0" kern="1200" dirty="0">
                <a:solidFill>
                  <a:schemeClr val="tx1"/>
                </a:solidFill>
                <a:effectLst/>
                <a:latin typeface="+mn-lt"/>
                <a:ea typeface="+mn-ea"/>
                <a:cs typeface="+mn-cs"/>
              </a:rPr>
              <a:t>Fakulteten för landskapsarkitektur, trädgårds- och växtproduktionsvetenskap – säte i Alnarp</a:t>
            </a:r>
          </a:p>
          <a:p>
            <a:pPr marL="171450" lvl="0" indent="-171450">
              <a:buFont typeface="Arial" panose="020B0604020202020204" pitchFamily="34" charset="0"/>
              <a:buChar char="•"/>
            </a:pPr>
            <a:r>
              <a:rPr lang="sv-SE" sz="1200" b="0" kern="1200" dirty="0">
                <a:solidFill>
                  <a:schemeClr val="tx1"/>
                </a:solidFill>
                <a:effectLst/>
                <a:latin typeface="+mn-lt"/>
                <a:ea typeface="+mn-ea"/>
                <a:cs typeface="+mn-cs"/>
              </a:rPr>
              <a:t>Fakulteten för naturresurser och jordbruksvetenskap – säte i Uppsala</a:t>
            </a:r>
          </a:p>
          <a:p>
            <a:pPr marL="171450" lvl="0" indent="-171450">
              <a:buFont typeface="Arial" panose="020B0604020202020204" pitchFamily="34" charset="0"/>
              <a:buChar char="•"/>
            </a:pPr>
            <a:r>
              <a:rPr lang="sv-SE" sz="1200" b="0" kern="1200" dirty="0">
                <a:solidFill>
                  <a:schemeClr val="tx1"/>
                </a:solidFill>
                <a:effectLst/>
                <a:latin typeface="+mn-lt"/>
                <a:ea typeface="+mn-ea"/>
                <a:cs typeface="+mn-cs"/>
              </a:rPr>
              <a:t>Fakulteten för skogsvetenskap – säte i Umeå</a:t>
            </a:r>
          </a:p>
          <a:p>
            <a:pPr marL="171450" lvl="0" indent="-171450">
              <a:buFont typeface="Arial" panose="020B0604020202020204" pitchFamily="34" charset="0"/>
              <a:buChar char="•"/>
            </a:pPr>
            <a:r>
              <a:rPr lang="sv-SE" sz="1200" b="0" kern="1200" dirty="0">
                <a:solidFill>
                  <a:schemeClr val="tx1"/>
                </a:solidFill>
                <a:effectLst/>
                <a:latin typeface="+mn-lt"/>
                <a:ea typeface="+mn-ea"/>
                <a:cs typeface="+mn-cs"/>
              </a:rPr>
              <a:t>Fakulteten för veterinärmedicin och husdjursvetenskap – säte i Uppsala</a:t>
            </a:r>
          </a:p>
          <a:p>
            <a:r>
              <a:rPr lang="sv-SE" sz="1200" b="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SLU Holding </a:t>
            </a:r>
            <a:r>
              <a:rPr lang="sv-SE" sz="1200" b="0" kern="1200" dirty="0">
                <a:solidFill>
                  <a:schemeClr val="tx1"/>
                </a:solidFill>
                <a:effectLst/>
                <a:latin typeface="+mn-lt"/>
                <a:ea typeface="+mn-ea"/>
                <a:cs typeface="+mn-cs"/>
              </a:rPr>
              <a:t>är ett helägt dotterbolag som ska stimulera kommersialisering av innovationer och entreprenörskap bland forskare och studenter. </a:t>
            </a:r>
          </a:p>
          <a:p>
            <a:r>
              <a:rPr lang="sv-SE" sz="1200" b="0" i="1"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0" i="1" kern="1200" dirty="0">
                <a:solidFill>
                  <a:schemeClr val="tx1"/>
                </a:solidFill>
                <a:effectLst/>
                <a:latin typeface="+mn-lt"/>
                <a:ea typeface="+mn-ea"/>
                <a:cs typeface="+mn-cs"/>
              </a:rPr>
              <a:t>Läs mer: </a:t>
            </a:r>
            <a:r>
              <a:rPr lang="sv-SE" sz="1200" b="0" i="1" u="sng" kern="1200" dirty="0">
                <a:solidFill>
                  <a:schemeClr val="tx1"/>
                </a:solidFill>
                <a:effectLst/>
                <a:latin typeface="+mn-lt"/>
                <a:ea typeface="+mn-ea"/>
                <a:cs typeface="+mn-cs"/>
                <a:hlinkClick r:id="rId3"/>
              </a:rPr>
              <a:t>https://www.slu.se/om-slu/organisation/</a:t>
            </a:r>
            <a:r>
              <a:rPr lang="sv-SE" sz="1200" b="0" i="1"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endParaRPr lang="sv-SE" sz="1200" b="0" i="1" kern="1200" dirty="0">
              <a:solidFill>
                <a:schemeClr val="tx1"/>
              </a:solidFill>
              <a:effectLst/>
              <a:latin typeface="+mn-lt"/>
              <a:ea typeface="+mn-ea"/>
              <a:cs typeface="Arial" panose="020B0604020202020204" pitchFamily="34" charset="0"/>
            </a:endParaRPr>
          </a:p>
          <a:p>
            <a:endParaRPr lang="sv-SE" sz="1200"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86D60DCC-96EC-F048-A79B-66C0638B630C}" type="slidenum">
              <a:rPr lang="sv-SE" smtClean="0"/>
              <a:t>3</a:t>
            </a:fld>
            <a:endParaRPr lang="sv-SE"/>
          </a:p>
        </p:txBody>
      </p:sp>
    </p:spTree>
    <p:extLst>
      <p:ext uri="{BB962C8B-B14F-4D97-AF65-F5344CB8AC3E}">
        <p14:creationId xmlns:p14="http://schemas.microsoft.com/office/powerpoint/2010/main" val="183763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Arial" panose="020B0604020202020204" pitchFamily="34" charset="0"/>
                <a:ea typeface="+mn-ea"/>
                <a:cs typeface="Arial" panose="020B0604020202020204" pitchFamily="34" charset="0"/>
              </a:rPr>
              <a:t>SLU i siffror:</a:t>
            </a:r>
          </a:p>
          <a:p>
            <a:pPr lvl="0"/>
            <a:endParaRPr lang="sv-SE" sz="1200" kern="1200" dirty="0">
              <a:solidFill>
                <a:schemeClr val="tx1"/>
              </a:solidFill>
              <a:effectLst/>
              <a:latin typeface="Arial" panose="020B0604020202020204" pitchFamily="34" charset="0"/>
              <a:ea typeface="+mn-ea"/>
              <a:cs typeface="Arial" panose="020B0604020202020204" pitchFamily="34" charset="0"/>
            </a:endParaRPr>
          </a:p>
          <a:p>
            <a:pPr lvl="0"/>
            <a:r>
              <a:rPr lang="sv-SE" sz="1200" i="1" kern="1200" dirty="0">
                <a:solidFill>
                  <a:schemeClr val="tx1"/>
                </a:solidFill>
                <a:effectLst/>
                <a:latin typeface="Arial" panose="020B0604020202020204" pitchFamily="34" charset="0"/>
                <a:ea typeface="+mn-ea"/>
                <a:cs typeface="Arial" panose="020B0604020202020204" pitchFamily="34" charset="0"/>
              </a:rPr>
              <a:t>Fler siffror</a:t>
            </a:r>
            <a:r>
              <a:rPr lang="sv-SE" sz="1200" i="1" kern="1200" baseline="0" dirty="0">
                <a:solidFill>
                  <a:schemeClr val="tx1"/>
                </a:solidFill>
                <a:effectLst/>
                <a:latin typeface="Arial" panose="020B0604020202020204" pitchFamily="34" charset="0"/>
                <a:ea typeface="+mn-ea"/>
                <a:cs typeface="Arial" panose="020B0604020202020204" pitchFamily="34" charset="0"/>
              </a:rPr>
              <a:t> på</a:t>
            </a:r>
            <a:r>
              <a:rPr lang="sv-SE" sz="1200" i="1" kern="1200" dirty="0">
                <a:solidFill>
                  <a:schemeClr val="tx1"/>
                </a:solidFill>
                <a:effectLst/>
                <a:latin typeface="Arial" panose="020B0604020202020204" pitchFamily="34" charset="0"/>
                <a:ea typeface="+mn-ea"/>
                <a:cs typeface="Arial" panose="020B0604020202020204" pitchFamily="34" charset="0"/>
              </a:rPr>
              <a:t>: </a:t>
            </a:r>
            <a:r>
              <a:rPr lang="sv-SE" i="1" dirty="0">
                <a:latin typeface="Arial" panose="020B0604020202020204" pitchFamily="34" charset="0"/>
                <a:cs typeface="Arial" panose="020B0604020202020204" pitchFamily="34" charset="0"/>
                <a:hlinkClick r:id="rId3"/>
              </a:rPr>
              <a:t>https://www.slu.se/om-slu/fakta-visioner-varderingar/siffror-fakta/</a:t>
            </a:r>
            <a:endParaRPr lang="sv-SE" sz="1200"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86D60DCC-96EC-F048-A79B-66C0638B630C}" type="slidenum">
              <a:rPr lang="sv-SE" smtClean="0"/>
              <a:t>4</a:t>
            </a:fld>
            <a:endParaRPr lang="sv-SE"/>
          </a:p>
        </p:txBody>
      </p:sp>
    </p:spTree>
    <p:extLst>
      <p:ext uri="{BB962C8B-B14F-4D97-AF65-F5344CB8AC3E}">
        <p14:creationId xmlns:p14="http://schemas.microsoft.com/office/powerpoint/2010/main" val="426271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latin typeface="+mn-lt"/>
                <a:ea typeface="+mn-ea"/>
                <a:cs typeface="+mn-cs"/>
              </a:rPr>
              <a:t>Världen delar stora utmaningar i omställningen till </a:t>
            </a:r>
            <a:r>
              <a:rPr lang="sv-SE" sz="1200" kern="1200" noProof="0" dirty="0" err="1">
                <a:solidFill>
                  <a:schemeClr val="tx1"/>
                </a:solidFill>
                <a:latin typeface="+mn-lt"/>
                <a:ea typeface="+mn-ea"/>
                <a:cs typeface="+mn-cs"/>
              </a:rPr>
              <a:t>resiliens</a:t>
            </a:r>
            <a:r>
              <a:rPr lang="sv-SE" sz="1200" kern="1200" noProof="0" dirty="0">
                <a:solidFill>
                  <a:schemeClr val="tx1"/>
                </a:solidFill>
                <a:latin typeface="+mn-lt"/>
                <a:ea typeface="+mn-ea"/>
                <a:cs typeface="+mn-cs"/>
              </a:rPr>
              <a:t> och hållbarhet, och målsättningarna uttryckta i Agenda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noProof="0" dirty="0">
                <a:solidFill>
                  <a:schemeClr val="tx1"/>
                </a:solidFill>
                <a:latin typeface="+mn-lt"/>
                <a:ea typeface="+mn-ea"/>
                <a:cs typeface="+mn-cs"/>
              </a:rPr>
              <a:t>Klimatkris – </a:t>
            </a:r>
            <a:r>
              <a:rPr lang="sv-SE" sz="1200" kern="1200" dirty="0">
                <a:solidFill>
                  <a:schemeClr val="tx1"/>
                </a:solidFill>
                <a:effectLst/>
                <a:latin typeface="+mn-lt"/>
                <a:ea typeface="+mn-ea"/>
                <a:cs typeface="+mn-cs"/>
              </a:rPr>
              <a:t>IPCCs klimatrapport, den hittills största sammanfattningen av vetenskapliga artiklar om klimatet, manar till snabb förändring.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noProof="0" dirty="0">
                <a:solidFill>
                  <a:schemeClr val="tx1"/>
                </a:solidFill>
                <a:latin typeface="+mn-lt"/>
                <a:ea typeface="+mn-ea"/>
                <a:cs typeface="+mn-cs"/>
              </a:rPr>
              <a:t>Omställning –  </a:t>
            </a:r>
            <a:r>
              <a:rPr lang="sv-SE" sz="1200" b="0" kern="1200" noProof="0" dirty="0">
                <a:solidFill>
                  <a:schemeClr val="tx1"/>
                </a:solidFill>
                <a:latin typeface="+mn-lt"/>
                <a:ea typeface="+mn-ea"/>
                <a:cs typeface="+mn-cs"/>
              </a:rPr>
              <a:t>till en hållbar livsmedelsproduktion, hållbara livsmedelssystem, </a:t>
            </a:r>
            <a:r>
              <a:rPr lang="sv-SE" sz="1200" kern="1200" noProof="0" dirty="0">
                <a:solidFill>
                  <a:schemeClr val="tx1"/>
                </a:solidFill>
                <a:latin typeface="+mn-lt"/>
                <a:ea typeface="+mn-ea"/>
                <a:cs typeface="+mn-cs"/>
              </a:rPr>
              <a:t>hållbara konsumtionsmönster.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noProof="0" dirty="0">
                <a:solidFill>
                  <a:schemeClr val="tx1"/>
                </a:solidFill>
                <a:latin typeface="+mn-lt"/>
                <a:ea typeface="+mn-ea"/>
                <a:cs typeface="+mn-cs"/>
              </a:rPr>
              <a:t>Livsmedelssäkerhet</a:t>
            </a:r>
            <a:r>
              <a:rPr lang="sv-SE" sz="1200" kern="1200" noProof="0" dirty="0">
                <a:solidFill>
                  <a:schemeClr val="tx1"/>
                </a:solidFill>
                <a:latin typeface="+mn-lt"/>
                <a:ea typeface="+mn-ea"/>
                <a:cs typeface="+mn-cs"/>
              </a:rPr>
              <a:t> – globala smittsamma sjukdomar, </a:t>
            </a:r>
            <a:r>
              <a:rPr lang="sv-SE" sz="1200" kern="1200" noProof="0" dirty="0" err="1">
                <a:solidFill>
                  <a:schemeClr val="tx1"/>
                </a:solidFill>
                <a:latin typeface="+mn-lt"/>
                <a:ea typeface="+mn-ea"/>
                <a:cs typeface="+mn-cs"/>
              </a:rPr>
              <a:t>One</a:t>
            </a:r>
            <a:r>
              <a:rPr lang="sv-SE" sz="1200" kern="1200" noProof="0" dirty="0">
                <a:solidFill>
                  <a:schemeClr val="tx1"/>
                </a:solidFill>
                <a:latin typeface="+mn-lt"/>
                <a:ea typeface="+mn-ea"/>
                <a:cs typeface="+mn-cs"/>
              </a:rPr>
              <a:t> Health nu prioriterad i EU:s handlingsplaner.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noProof="0" dirty="0">
                <a:solidFill>
                  <a:schemeClr val="tx1"/>
                </a:solidFill>
                <a:latin typeface="+mn-lt"/>
                <a:ea typeface="+mn-ea"/>
                <a:cs typeface="+mn-cs"/>
              </a:rPr>
              <a:t>Biologisk mångfald </a:t>
            </a:r>
            <a:r>
              <a:rPr lang="sv-SE" sz="1200" kern="1200" noProof="0" dirty="0">
                <a:solidFill>
                  <a:schemeClr val="tx1"/>
                </a:solidFill>
                <a:latin typeface="+mn-lt"/>
                <a:ea typeface="+mn-ea"/>
                <a:cs typeface="+mn-cs"/>
              </a:rPr>
              <a:t>– forskning och ökad kunskap om djurens roll för biodiversitet och ekosystemtjänster, för </a:t>
            </a:r>
            <a:r>
              <a:rPr lang="sv-SE" sz="1200" kern="1200" dirty="0">
                <a:solidFill>
                  <a:schemeClr val="tx1"/>
                </a:solidFill>
                <a:effectLst/>
                <a:latin typeface="+mn-lt"/>
                <a:ea typeface="+mn-ea"/>
                <a:cs typeface="+mn-cs"/>
              </a:rPr>
              <a:t>det cirkulära samhället.</a:t>
            </a:r>
            <a:endParaRPr lang="sv-SE" sz="1200" kern="1200" noProof="0" dirty="0">
              <a:solidFill>
                <a:schemeClr val="tx1"/>
              </a:solidFill>
              <a:latin typeface="+mn-lt"/>
              <a:ea typeface="+mn-ea"/>
              <a:cs typeface="+mn-cs"/>
            </a:endParaRPr>
          </a:p>
          <a:p>
            <a:r>
              <a:rPr lang="sv-SE" sz="1200" b="1" kern="1200" noProof="0" dirty="0">
                <a:solidFill>
                  <a:schemeClr val="tx1"/>
                </a:solidFill>
                <a:latin typeface="+mn-lt"/>
                <a:ea typeface="+mn-ea"/>
                <a:cs typeface="+mn-cs"/>
              </a:rPr>
              <a:t>Försörjning</a:t>
            </a:r>
            <a:r>
              <a:rPr lang="sv-SE" sz="1200" kern="1200" noProof="0" dirty="0">
                <a:solidFill>
                  <a:schemeClr val="tx1"/>
                </a:solidFill>
                <a:latin typeface="+mn-lt"/>
                <a:ea typeface="+mn-ea"/>
                <a:cs typeface="+mn-cs"/>
              </a:rPr>
              <a:t> – lantbrukare i Sverige och världen ska ha möjlighet att bruka och leva på sina verksamheter.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latin typeface="+mn-lt"/>
                <a:ea typeface="+mn-ea"/>
                <a:cs typeface="+mn-cs"/>
              </a:rPr>
              <a:t>VH forskar och utbildar i områden som </a:t>
            </a:r>
            <a:r>
              <a:rPr lang="sv-SE" sz="1200" kern="1200" dirty="0">
                <a:solidFill>
                  <a:schemeClr val="tx1"/>
                </a:solidFill>
                <a:effectLst/>
                <a:latin typeface="+mn-lt"/>
                <a:ea typeface="+mn-ea"/>
                <a:cs typeface="+mn-cs"/>
              </a:rPr>
              <a:t>kan bidra med viktig kunskap. </a:t>
            </a:r>
            <a:endParaRPr lang="sv-SE" sz="12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Behovet av </a:t>
            </a:r>
            <a:r>
              <a:rPr lang="sv-SE" sz="1200" b="1" kern="1200" dirty="0">
                <a:solidFill>
                  <a:schemeClr val="tx1"/>
                </a:solidFill>
                <a:effectLst/>
                <a:latin typeface="+mn-lt"/>
                <a:ea typeface="+mn-ea"/>
                <a:cs typeface="+mn-cs"/>
              </a:rPr>
              <a:t>komparativ och tvärvetenskaplig forskning blir allt viktigare</a:t>
            </a:r>
            <a:r>
              <a:rPr lang="sv-SE" sz="1200" kern="1200" dirty="0">
                <a:solidFill>
                  <a:schemeClr val="tx1"/>
                </a:solidFill>
                <a:effectLst/>
                <a:latin typeface="+mn-lt"/>
                <a:ea typeface="+mn-ea"/>
                <a:cs typeface="+mn-cs"/>
              </a:rPr>
              <a:t> för att öka kunskapen om hälsa och livskvalitet, hos både människor och djur.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Likaså behövs forskning om samspelet djur/människa.</a:t>
            </a:r>
          </a:p>
          <a:p>
            <a:endParaRPr lang="sv-SE" sz="1200" b="0" i="1" kern="1200" noProof="0" dirty="0">
              <a:solidFill>
                <a:schemeClr val="tx1"/>
              </a:solidFill>
              <a:latin typeface="+mn-lt"/>
              <a:ea typeface="+mn-ea"/>
              <a:cs typeface="+mn-cs"/>
            </a:endParaRPr>
          </a:p>
          <a:p>
            <a:r>
              <a:rPr lang="sv-SE" sz="1200" b="0" i="1" kern="1200" noProof="0" dirty="0">
                <a:solidFill>
                  <a:schemeClr val="tx1"/>
                </a:solidFill>
                <a:latin typeface="+mn-lt"/>
                <a:ea typeface="+mn-ea"/>
                <a:cs typeface="+mn-cs"/>
              </a:rPr>
              <a:t>ME:</a:t>
            </a:r>
            <a:r>
              <a:rPr lang="sv-SE" sz="1200" b="0" i="1" baseline="0" dirty="0">
                <a:solidFill>
                  <a:schemeClr val="tx1"/>
                </a:solidFill>
                <a:latin typeface="+mn-lt"/>
              </a:rPr>
              <a:t>VH bidrar till den globala utvecklingen genom att ta fram ny kunskap om djurens hälsa, djurhållning och utveckling av tex nya  managementsystem. </a:t>
            </a:r>
            <a:r>
              <a:rPr lang="sv-SE" sz="1200" i="1" baseline="0" dirty="0">
                <a:solidFill>
                  <a:schemeClr val="tx1"/>
                </a:solidFill>
                <a:latin typeface="+mn-lt"/>
              </a:rPr>
              <a:t>Forskningssamarbeten i bland annat Asien och Afrika.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noProof="0" dirty="0">
              <a:solidFill>
                <a:schemeClr val="tx1"/>
              </a:solidFill>
              <a:latin typeface="+mn-lt"/>
              <a:ea typeface="+mn-ea"/>
              <a:cs typeface="+mn-cs"/>
            </a:endParaRPr>
          </a:p>
          <a:p>
            <a:pPr lvl="0"/>
            <a:endParaRPr lang="sv-SE" sz="1200" i="1" kern="1200" dirty="0">
              <a:solidFill>
                <a:schemeClr val="tx1"/>
              </a:solidFill>
              <a:effectLst/>
              <a:latin typeface="+mn-lt"/>
              <a:ea typeface="+mn-ea"/>
              <a:cs typeface="Arial" panose="020B0604020202020204" pitchFamily="34" charset="0"/>
            </a:endParaRPr>
          </a:p>
          <a:p>
            <a:pPr lvl="0"/>
            <a:endParaRPr lang="sv-SE" sz="1200"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86D60DCC-96EC-F048-A79B-66C0638B630C}" type="slidenum">
              <a:rPr lang="sv-SE" smtClean="0"/>
              <a:t>5</a:t>
            </a:fld>
            <a:endParaRPr lang="sv-SE"/>
          </a:p>
        </p:txBody>
      </p:sp>
    </p:spTree>
    <p:extLst>
      <p:ext uri="{BB962C8B-B14F-4D97-AF65-F5344CB8AC3E}">
        <p14:creationId xmlns:p14="http://schemas.microsoft.com/office/powerpoint/2010/main" val="367096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bg1"/>
                </a:solidFill>
              </a:rPr>
              <a:t>Här är VH:s målbild.</a:t>
            </a:r>
          </a:p>
          <a:p>
            <a:endParaRPr lang="sv-SE" sz="1200" dirty="0">
              <a:solidFill>
                <a:schemeClr val="bg1"/>
              </a:solidFill>
            </a:endParaRPr>
          </a:p>
          <a:p>
            <a:r>
              <a:rPr lang="sv-SE" sz="1200" dirty="0">
                <a:solidFill>
                  <a:schemeClr val="bg1"/>
                </a:solidFill>
              </a:rPr>
              <a:t>SLU:s målbild är:</a:t>
            </a:r>
          </a:p>
          <a:p>
            <a:r>
              <a:rPr lang="sv-SE" sz="1200" b="0" i="0" u="none" strike="noStrike" kern="1200" dirty="0">
                <a:solidFill>
                  <a:schemeClr val="tx1"/>
                </a:solidFill>
                <a:effectLst/>
                <a:latin typeface="+mn-lt"/>
                <a:ea typeface="+mn-ea"/>
                <a:cs typeface="+mn-cs"/>
              </a:rPr>
              <a:t>SLU ska vara ett </a:t>
            </a:r>
            <a:r>
              <a:rPr lang="sv-SE" sz="1200" b="1" i="0" u="none" strike="noStrike" kern="1200" dirty="0">
                <a:solidFill>
                  <a:schemeClr val="tx1"/>
                </a:solidFill>
                <a:effectLst/>
                <a:latin typeface="+mn-lt"/>
                <a:ea typeface="+mn-ea"/>
                <a:cs typeface="+mn-cs"/>
              </a:rPr>
              <a:t>attraktivt lärosäte</a:t>
            </a:r>
            <a:r>
              <a:rPr lang="sv-SE" sz="1200" b="0" i="0" u="none" strike="noStrike" kern="1200" dirty="0">
                <a:solidFill>
                  <a:schemeClr val="tx1"/>
                </a:solidFill>
                <a:effectLst/>
                <a:latin typeface="+mn-lt"/>
                <a:ea typeface="+mn-ea"/>
                <a:cs typeface="+mn-cs"/>
              </a:rPr>
              <a:t> för både nuvarande och framtida </a:t>
            </a:r>
            <a:r>
              <a:rPr lang="sv-SE" sz="1200" b="1" i="0" u="none" strike="noStrike" kern="1200" dirty="0">
                <a:solidFill>
                  <a:schemeClr val="tx1"/>
                </a:solidFill>
                <a:effectLst/>
                <a:latin typeface="+mn-lt"/>
                <a:ea typeface="+mn-ea"/>
                <a:cs typeface="+mn-cs"/>
              </a:rPr>
              <a:t>medarbetare</a:t>
            </a:r>
            <a:r>
              <a:rPr lang="sv-SE" sz="1200" b="0" i="0" u="none" strike="noStrike" kern="1200" dirty="0">
                <a:solidFill>
                  <a:schemeClr val="tx1"/>
                </a:solidFill>
                <a:effectLst/>
                <a:latin typeface="+mn-lt"/>
                <a:ea typeface="+mn-ea"/>
                <a:cs typeface="+mn-cs"/>
              </a:rPr>
              <a:t> och </a:t>
            </a:r>
            <a:r>
              <a:rPr lang="sv-SE" sz="1200" b="1" i="0" u="none" strike="noStrike" kern="1200" dirty="0">
                <a:solidFill>
                  <a:schemeClr val="tx1"/>
                </a:solidFill>
                <a:effectLst/>
                <a:latin typeface="+mn-lt"/>
                <a:ea typeface="+mn-ea"/>
                <a:cs typeface="+mn-cs"/>
              </a:rPr>
              <a:t>studenter</a:t>
            </a:r>
            <a:r>
              <a:rPr lang="sv-SE" sz="1200" b="0" i="0" u="none" strike="noStrike" kern="1200" dirty="0">
                <a:solidFill>
                  <a:schemeClr val="tx1"/>
                </a:solidFill>
                <a:effectLst/>
                <a:latin typeface="+mn-lt"/>
                <a:ea typeface="+mn-ea"/>
                <a:cs typeface="+mn-cs"/>
              </a:rPr>
              <a:t>.</a:t>
            </a:r>
          </a:p>
          <a:p>
            <a:r>
              <a:rPr lang="sv-SE" sz="1200" b="0" i="0" u="none" strike="noStrike" kern="1200" dirty="0">
                <a:solidFill>
                  <a:schemeClr val="tx1"/>
                </a:solidFill>
                <a:effectLst/>
                <a:latin typeface="+mn-lt"/>
                <a:ea typeface="+mn-ea"/>
                <a:cs typeface="+mn-cs"/>
              </a:rPr>
              <a:t>Vid SLU har både det fria kunskapssökandet och den behovsmotiverade forskningen sin naturliga plats. Forskning, utbildning och miljöanalys ska kännetecknas av </a:t>
            </a:r>
            <a:r>
              <a:rPr lang="sv-SE" sz="1200" b="1" i="0" u="none" strike="noStrike" kern="1200" dirty="0">
                <a:solidFill>
                  <a:schemeClr val="tx1"/>
                </a:solidFill>
                <a:effectLst/>
                <a:latin typeface="+mn-lt"/>
                <a:ea typeface="+mn-ea"/>
                <a:cs typeface="+mn-cs"/>
              </a:rPr>
              <a:t>hög kvalitet</a:t>
            </a:r>
            <a:r>
              <a:rPr lang="sv-SE" sz="1200" b="0" i="0" u="none" strike="noStrike" kern="1200" dirty="0">
                <a:solidFill>
                  <a:schemeClr val="tx1"/>
                </a:solidFill>
                <a:effectLst/>
                <a:latin typeface="+mn-lt"/>
                <a:ea typeface="+mn-ea"/>
                <a:cs typeface="+mn-cs"/>
              </a:rPr>
              <a:t>, en tydlig </a:t>
            </a:r>
            <a:r>
              <a:rPr lang="sv-SE" sz="1200" b="1" i="0" u="none" strike="noStrike" kern="1200" dirty="0">
                <a:solidFill>
                  <a:schemeClr val="tx1"/>
                </a:solidFill>
                <a:effectLst/>
                <a:latin typeface="+mn-lt"/>
                <a:ea typeface="+mn-ea"/>
                <a:cs typeface="+mn-cs"/>
              </a:rPr>
              <a:t>internationell</a:t>
            </a:r>
            <a:r>
              <a:rPr lang="sv-SE" sz="1200" b="0" i="0" u="none" strike="noStrike" kern="1200" dirty="0">
                <a:solidFill>
                  <a:schemeClr val="tx1"/>
                </a:solidFill>
                <a:effectLst/>
                <a:latin typeface="+mn-lt"/>
                <a:ea typeface="+mn-ea"/>
                <a:cs typeface="+mn-cs"/>
              </a:rPr>
              <a:t> dimension och </a:t>
            </a:r>
            <a:r>
              <a:rPr lang="sv-SE" sz="1200" b="1" i="0" u="none" strike="noStrike" kern="1200" dirty="0">
                <a:solidFill>
                  <a:schemeClr val="tx1"/>
                </a:solidFill>
                <a:effectLst/>
                <a:latin typeface="+mn-lt"/>
                <a:ea typeface="+mn-ea"/>
                <a:cs typeface="+mn-cs"/>
              </a:rPr>
              <a:t>starka kopplingar </a:t>
            </a:r>
            <a:r>
              <a:rPr lang="sv-SE" sz="1200" b="0" i="0" u="none" strike="noStrike" kern="1200" dirty="0">
                <a:solidFill>
                  <a:schemeClr val="tx1"/>
                </a:solidFill>
                <a:effectLst/>
                <a:latin typeface="+mn-lt"/>
                <a:ea typeface="+mn-ea"/>
                <a:cs typeface="+mn-cs"/>
              </a:rPr>
              <a:t>mellan de olika verksamheterna.</a:t>
            </a:r>
          </a:p>
          <a:p>
            <a:r>
              <a:rPr lang="sv-SE" sz="1200" b="0" i="0" u="none" strike="noStrike" kern="1200" dirty="0">
                <a:solidFill>
                  <a:schemeClr val="tx1"/>
                </a:solidFill>
                <a:effectLst/>
                <a:latin typeface="+mn-lt"/>
                <a:ea typeface="+mn-ea"/>
                <a:cs typeface="+mn-cs"/>
              </a:rPr>
              <a:t>SLU verkar också för att vetenskapliga resultat och data blir kända och nyttjas i </a:t>
            </a:r>
            <a:r>
              <a:rPr lang="sv-SE" sz="1200" b="1" i="0" u="none" strike="noStrike" kern="1200" dirty="0">
                <a:solidFill>
                  <a:schemeClr val="tx1"/>
                </a:solidFill>
                <a:effectLst/>
                <a:latin typeface="+mn-lt"/>
                <a:ea typeface="+mn-ea"/>
                <a:cs typeface="+mn-cs"/>
              </a:rPr>
              <a:t>samhället</a:t>
            </a:r>
            <a:r>
              <a:rPr lang="sv-SE" sz="1200" b="0" i="0" u="none" strike="noStrike" kern="1200" dirty="0">
                <a:solidFill>
                  <a:schemeClr val="tx1"/>
                </a:solidFill>
                <a:effectLst/>
                <a:latin typeface="+mn-lt"/>
                <a:ea typeface="+mn-ea"/>
                <a:cs typeface="+mn-cs"/>
              </a:rPr>
              <a:t>, på kort eller lång sikt. SLU:s studenter ska kunna skapa sig en god grund för ett föränderligt </a:t>
            </a:r>
            <a:r>
              <a:rPr lang="sv-SE" sz="1200" b="1" i="0" u="none" strike="noStrike" kern="1200" dirty="0">
                <a:solidFill>
                  <a:schemeClr val="tx1"/>
                </a:solidFill>
                <a:effectLst/>
                <a:latin typeface="+mn-lt"/>
                <a:ea typeface="+mn-ea"/>
                <a:cs typeface="+mn-cs"/>
              </a:rPr>
              <a:t>arbetsliv</a:t>
            </a:r>
            <a:r>
              <a:rPr lang="sv-SE" sz="1200" b="0" i="0" u="none" strike="noStrike" kern="1200" dirty="0">
                <a:solidFill>
                  <a:schemeClr val="tx1"/>
                </a:solidFill>
                <a:effectLst/>
                <a:latin typeface="+mn-lt"/>
                <a:ea typeface="+mn-ea"/>
                <a:cs typeface="+mn-cs"/>
              </a:rPr>
              <a:t>. Aktivt samarbete med andra lärosäten, ett starkt </a:t>
            </a:r>
            <a:r>
              <a:rPr lang="sv-SE" sz="1200" b="1" i="0" u="none" strike="noStrike" kern="1200" dirty="0">
                <a:solidFill>
                  <a:schemeClr val="tx1"/>
                </a:solidFill>
                <a:effectLst/>
                <a:latin typeface="+mn-lt"/>
                <a:ea typeface="+mn-ea"/>
                <a:cs typeface="+mn-cs"/>
              </a:rPr>
              <a:t>internationellt</a:t>
            </a:r>
            <a:r>
              <a:rPr lang="sv-SE" sz="1200" b="0" i="0" u="none" strike="noStrike" kern="1200" dirty="0">
                <a:solidFill>
                  <a:schemeClr val="tx1"/>
                </a:solidFill>
                <a:effectLst/>
                <a:latin typeface="+mn-lt"/>
                <a:ea typeface="+mn-ea"/>
                <a:cs typeface="+mn-cs"/>
              </a:rPr>
              <a:t> engagemang samt </a:t>
            </a:r>
            <a:r>
              <a:rPr lang="sv-SE" sz="1200" b="1" i="0" u="none" strike="noStrike" kern="1200" dirty="0">
                <a:solidFill>
                  <a:schemeClr val="tx1"/>
                </a:solidFill>
                <a:effectLst/>
                <a:latin typeface="+mn-lt"/>
                <a:ea typeface="+mn-ea"/>
                <a:cs typeface="+mn-cs"/>
              </a:rPr>
              <a:t>samverkan</a:t>
            </a:r>
            <a:r>
              <a:rPr lang="sv-SE" sz="1200" b="0" i="0" u="none" strike="noStrike" kern="1200" dirty="0">
                <a:solidFill>
                  <a:schemeClr val="tx1"/>
                </a:solidFill>
                <a:effectLst/>
                <a:latin typeface="+mn-lt"/>
                <a:ea typeface="+mn-ea"/>
                <a:cs typeface="+mn-cs"/>
              </a:rPr>
              <a:t> med våra sektorer och andra </a:t>
            </a:r>
            <a:r>
              <a:rPr lang="sv-SE" sz="1200" b="1" i="0" u="none" strike="noStrike" kern="1200" dirty="0">
                <a:solidFill>
                  <a:schemeClr val="tx1"/>
                </a:solidFill>
                <a:effectLst/>
                <a:latin typeface="+mn-lt"/>
                <a:ea typeface="+mn-ea"/>
                <a:cs typeface="+mn-cs"/>
              </a:rPr>
              <a:t>intressenter</a:t>
            </a:r>
            <a:r>
              <a:rPr lang="sv-SE" sz="1200" b="0" i="0" u="none" strike="noStrike" kern="1200" dirty="0">
                <a:solidFill>
                  <a:schemeClr val="tx1"/>
                </a:solidFill>
                <a:effectLst/>
                <a:latin typeface="+mn-lt"/>
                <a:ea typeface="+mn-ea"/>
                <a:cs typeface="+mn-cs"/>
              </a:rPr>
              <a:t> i samhället, är viktiga komponenter.</a:t>
            </a:r>
          </a:p>
          <a:p>
            <a:r>
              <a:rPr lang="sv-SE" sz="1200" b="1" i="0" u="none" strike="noStrike" kern="1200" dirty="0">
                <a:solidFill>
                  <a:schemeClr val="tx1"/>
                </a:solidFill>
                <a:effectLst/>
                <a:latin typeface="+mn-lt"/>
                <a:ea typeface="+mn-ea"/>
                <a:cs typeface="+mn-cs"/>
              </a:rPr>
              <a:t>Jämställdhet</a:t>
            </a:r>
            <a:r>
              <a:rPr lang="sv-SE" sz="1200" b="0" i="0" u="none" strike="noStrike" kern="1200" dirty="0">
                <a:solidFill>
                  <a:schemeClr val="tx1"/>
                </a:solidFill>
                <a:effectLst/>
                <a:latin typeface="+mn-lt"/>
                <a:ea typeface="+mn-ea"/>
                <a:cs typeface="+mn-cs"/>
              </a:rPr>
              <a:t> och </a:t>
            </a:r>
            <a:r>
              <a:rPr lang="sv-SE" sz="1200" b="1" i="0" u="none" strike="noStrike" kern="1200" dirty="0">
                <a:solidFill>
                  <a:schemeClr val="tx1"/>
                </a:solidFill>
                <a:effectLst/>
                <a:latin typeface="+mn-lt"/>
                <a:ea typeface="+mn-ea"/>
                <a:cs typeface="+mn-cs"/>
              </a:rPr>
              <a:t>lika villkor</a:t>
            </a:r>
            <a:r>
              <a:rPr lang="sv-SE" sz="1200" b="0" i="0" u="none" strike="noStrike" kern="1200" dirty="0">
                <a:solidFill>
                  <a:schemeClr val="tx1"/>
                </a:solidFill>
                <a:effectLst/>
                <a:latin typeface="+mn-lt"/>
                <a:ea typeface="+mn-ea"/>
                <a:cs typeface="+mn-cs"/>
              </a:rPr>
              <a:t> samt </a:t>
            </a:r>
            <a:r>
              <a:rPr lang="sv-SE" sz="1200" b="1" i="0" u="none" strike="noStrike" kern="1200" dirty="0">
                <a:solidFill>
                  <a:schemeClr val="tx1"/>
                </a:solidFill>
                <a:effectLst/>
                <a:latin typeface="+mn-lt"/>
                <a:ea typeface="+mn-ea"/>
                <a:cs typeface="+mn-cs"/>
              </a:rPr>
              <a:t>miljötänkande</a:t>
            </a:r>
            <a:r>
              <a:rPr lang="sv-SE" sz="1200" b="0" i="0" u="none" strike="noStrike" kern="1200" dirty="0">
                <a:solidFill>
                  <a:schemeClr val="tx1"/>
                </a:solidFill>
                <a:effectLst/>
                <a:latin typeface="+mn-lt"/>
                <a:ea typeface="+mn-ea"/>
                <a:cs typeface="+mn-cs"/>
              </a:rPr>
              <a:t> ska genomsyra hela verksamheten. Vidare eftersträvas ett gott ledarskap, ett </a:t>
            </a:r>
            <a:r>
              <a:rPr lang="sv-SE" sz="1200" b="1" i="0" u="none" strike="noStrike" kern="1200" dirty="0">
                <a:solidFill>
                  <a:schemeClr val="tx1"/>
                </a:solidFill>
                <a:effectLst/>
                <a:latin typeface="+mn-lt"/>
                <a:ea typeface="+mn-ea"/>
                <a:cs typeface="+mn-cs"/>
              </a:rPr>
              <a:t>etiskt</a:t>
            </a:r>
            <a:r>
              <a:rPr lang="sv-SE" sz="1200" b="0" i="0" u="none" strike="noStrike" kern="1200" dirty="0">
                <a:solidFill>
                  <a:schemeClr val="tx1"/>
                </a:solidFill>
                <a:effectLst/>
                <a:latin typeface="+mn-lt"/>
                <a:ea typeface="+mn-ea"/>
                <a:cs typeface="+mn-cs"/>
              </a:rPr>
              <a:t> förhållningssätt och effektiv </a:t>
            </a:r>
            <a:r>
              <a:rPr lang="sv-SE" sz="1200" b="1" i="0" u="none" strike="noStrike" kern="1200" dirty="0">
                <a:solidFill>
                  <a:schemeClr val="tx1"/>
                </a:solidFill>
                <a:effectLst/>
                <a:latin typeface="+mn-lt"/>
                <a:ea typeface="+mn-ea"/>
                <a:cs typeface="+mn-cs"/>
              </a:rPr>
              <a:t>resursanvändning</a:t>
            </a:r>
            <a:r>
              <a:rPr lang="sv-SE" sz="1200" b="0" i="0" u="none" strike="noStrike" kern="1200" dirty="0">
                <a:solidFill>
                  <a:schemeClr val="tx1"/>
                </a:solidFill>
                <a:effectLst/>
                <a:latin typeface="+mn-lt"/>
                <a:ea typeface="+mn-ea"/>
                <a:cs typeface="+mn-cs"/>
              </a:rPr>
              <a:t>. SLU ska erbjuda en god arbets- och studiemiljö, där likvärdiga villkor gäller </a:t>
            </a:r>
            <a:r>
              <a:rPr lang="sv-SE" sz="1200" b="1" i="0" u="none" strike="noStrike" kern="1200" dirty="0">
                <a:solidFill>
                  <a:schemeClr val="tx1"/>
                </a:solidFill>
                <a:effectLst/>
                <a:latin typeface="+mn-lt"/>
                <a:ea typeface="+mn-ea"/>
                <a:cs typeface="+mn-cs"/>
              </a:rPr>
              <a:t>oavsett verksamhet och </a:t>
            </a:r>
            <a:r>
              <a:rPr lang="sv-SE" sz="1200" b="1" i="0" u="none" strike="noStrike" kern="1200" dirty="0" err="1">
                <a:solidFill>
                  <a:schemeClr val="tx1"/>
                </a:solidFill>
                <a:effectLst/>
                <a:latin typeface="+mn-lt"/>
                <a:ea typeface="+mn-ea"/>
                <a:cs typeface="+mn-cs"/>
              </a:rPr>
              <a:t>verksamhetsort</a:t>
            </a:r>
            <a:r>
              <a:rPr lang="sv-SE" sz="1200" b="0" i="0" u="none" strike="noStrike" kern="1200" dirty="0">
                <a:solidFill>
                  <a:schemeClr val="tx1"/>
                </a:solidFill>
                <a:effectLst/>
                <a:latin typeface="+mn-lt"/>
                <a:ea typeface="+mn-ea"/>
                <a:cs typeface="+mn-cs"/>
              </a:rPr>
              <a:t>. Individen ska ges goda möjligheter till utveckling.</a:t>
            </a:r>
          </a:p>
          <a:p>
            <a:endParaRPr lang="sv-SE" sz="1200" dirty="0">
              <a:solidFill>
                <a:schemeClr val="bg1"/>
              </a:solidFill>
            </a:endParaRPr>
          </a:p>
        </p:txBody>
      </p:sp>
      <p:sp>
        <p:nvSpPr>
          <p:cNvPr id="4" name="Platshållare för bildnummer 3"/>
          <p:cNvSpPr>
            <a:spLocks noGrp="1"/>
          </p:cNvSpPr>
          <p:nvPr>
            <p:ph type="sldNum" sz="quarter" idx="10"/>
          </p:nvPr>
        </p:nvSpPr>
        <p:spPr/>
        <p:txBody>
          <a:bodyPr/>
          <a:lstStyle/>
          <a:p>
            <a:fld id="{86D60DCC-96EC-F048-A79B-66C0638B630C}" type="slidenum">
              <a:rPr lang="sv-SE" smtClean="0"/>
              <a:t>6</a:t>
            </a:fld>
            <a:endParaRPr lang="sv-SE"/>
          </a:p>
        </p:txBody>
      </p:sp>
    </p:spTree>
    <p:extLst>
      <p:ext uri="{BB962C8B-B14F-4D97-AF65-F5344CB8AC3E}">
        <p14:creationId xmlns:p14="http://schemas.microsoft.com/office/powerpoint/2010/main" val="126991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VH har tagit fram en fakultetsstrategi – som loggar i SLU:s strategi för hållbart liv.</a:t>
            </a:r>
          </a:p>
          <a:p>
            <a:r>
              <a:rPr lang="sv-SE" sz="1200" kern="1200" dirty="0">
                <a:solidFill>
                  <a:schemeClr val="tx1"/>
                </a:solidFill>
                <a:effectLst/>
                <a:latin typeface="+mn-lt"/>
                <a:ea typeface="+mn-ea"/>
                <a:cs typeface="+mn-cs"/>
              </a:rPr>
              <a:t>Guidande inriktningar i denna strategi är</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Systemperspektiv på det cirkulära livsmedelssystemet</a:t>
            </a:r>
          </a:p>
          <a:p>
            <a:r>
              <a:rPr lang="sv-SE" sz="1200" kern="1200" dirty="0">
                <a:solidFill>
                  <a:schemeClr val="tx1"/>
                </a:solidFill>
                <a:effectLst/>
                <a:latin typeface="+mn-lt"/>
                <a:ea typeface="+mn-ea"/>
                <a:cs typeface="+mn-cs"/>
              </a:rPr>
              <a:t>Fakulteten satsar på långsiktig och tvärvetenskaplig forskning för utvecklingen av cirkulära livsmedelsystem där djur, människa och miljö samspelar och </a:t>
            </a:r>
            <a:r>
              <a:rPr lang="sv-SE" sz="1200" kern="1200" dirty="0" err="1">
                <a:solidFill>
                  <a:schemeClr val="tx1"/>
                </a:solidFill>
                <a:effectLst/>
                <a:latin typeface="+mn-lt"/>
                <a:ea typeface="+mn-ea"/>
                <a:cs typeface="+mn-cs"/>
              </a:rPr>
              <a:t>One</a:t>
            </a:r>
            <a:r>
              <a:rPr lang="sv-SE" sz="1200" kern="1200" dirty="0">
                <a:solidFill>
                  <a:schemeClr val="tx1"/>
                </a:solidFill>
                <a:effectLst/>
                <a:latin typeface="+mn-lt"/>
                <a:ea typeface="+mn-ea"/>
                <a:cs typeface="+mn-cs"/>
              </a:rPr>
              <a:t> Health–perspektivet är centralt.</a:t>
            </a:r>
          </a:p>
          <a:p>
            <a:r>
              <a:rPr lang="sv-SE" sz="1200" kern="1200" dirty="0">
                <a:solidFill>
                  <a:schemeClr val="tx1"/>
                </a:solidFill>
                <a:effectLst/>
                <a:latin typeface="+mn-lt"/>
                <a:ea typeface="+mn-ea"/>
                <a:cs typeface="+mn-cs"/>
              </a:rPr>
              <a:t>Fakulteten stödjer centrumbildningar och vara ledande inom transdisciplinär forskning för en ökad kunskap och kommunikation om de livsmedelsproducerande djurens roll för en framtida hållbar livsmedelsproduktion och för det svenska lantbruket. </a:t>
            </a:r>
          </a:p>
          <a:p>
            <a:r>
              <a:rPr lang="sv-SE" sz="1200" b="1" kern="1200" dirty="0" err="1">
                <a:solidFill>
                  <a:schemeClr val="tx1"/>
                </a:solidFill>
                <a:effectLst/>
                <a:latin typeface="+mn-lt"/>
                <a:ea typeface="+mn-ea"/>
                <a:cs typeface="+mn-cs"/>
              </a:rPr>
              <a:t>One</a:t>
            </a:r>
            <a:r>
              <a:rPr lang="sv-SE" sz="1200" b="1" kern="1200" dirty="0">
                <a:solidFill>
                  <a:schemeClr val="tx1"/>
                </a:solidFill>
                <a:effectLst/>
                <a:latin typeface="+mn-lt"/>
                <a:ea typeface="+mn-ea"/>
                <a:cs typeface="+mn-cs"/>
              </a:rPr>
              <a:t> Health</a:t>
            </a:r>
          </a:p>
          <a:p>
            <a:r>
              <a:rPr lang="sv-SE" sz="1200" kern="1200" dirty="0">
                <a:solidFill>
                  <a:schemeClr val="tx1"/>
                </a:solidFill>
                <a:effectLst/>
                <a:latin typeface="+mn-lt"/>
                <a:ea typeface="+mn-ea"/>
                <a:cs typeface="+mn-cs"/>
              </a:rPr>
              <a:t>Fakulteten främjar komparativ, tvärvetenskaplig och </a:t>
            </a:r>
            <a:r>
              <a:rPr lang="sv-SE" sz="1200" kern="1200" dirty="0" err="1">
                <a:solidFill>
                  <a:schemeClr val="tx1"/>
                </a:solidFill>
                <a:effectLst/>
                <a:latin typeface="+mn-lt"/>
                <a:ea typeface="+mn-ea"/>
                <a:cs typeface="+mn-cs"/>
              </a:rPr>
              <a:t>translationell</a:t>
            </a:r>
            <a:r>
              <a:rPr lang="sv-SE" sz="1200" kern="1200" dirty="0">
                <a:solidFill>
                  <a:schemeClr val="tx1"/>
                </a:solidFill>
                <a:effectLst/>
                <a:latin typeface="+mn-lt"/>
                <a:ea typeface="+mn-ea"/>
                <a:cs typeface="+mn-cs"/>
              </a:rPr>
              <a:t> forskning om sjukdomar som delas av djur och människa, och på forskning om antimikrobiell resistens och livsmedelssäkerhet. </a:t>
            </a:r>
            <a:r>
              <a:rPr lang="sv-SE" sz="1200" kern="1200" dirty="0" err="1">
                <a:solidFill>
                  <a:schemeClr val="tx1"/>
                </a:solidFill>
                <a:effectLst/>
                <a:latin typeface="+mn-lt"/>
                <a:ea typeface="+mn-ea"/>
                <a:cs typeface="+mn-cs"/>
              </a:rPr>
              <a:t>One</a:t>
            </a:r>
            <a:r>
              <a:rPr lang="sv-SE" sz="1200" kern="1200" dirty="0">
                <a:solidFill>
                  <a:schemeClr val="tx1"/>
                </a:solidFill>
                <a:effectLst/>
                <a:latin typeface="+mn-lt"/>
                <a:ea typeface="+mn-ea"/>
                <a:cs typeface="+mn-cs"/>
              </a:rPr>
              <a:t> Health-perspektivet och samarbetet mellan olika vetenskapliga discipliner är centrala grundstenar för fakulteten.</a:t>
            </a:r>
          </a:p>
          <a:p>
            <a:r>
              <a:rPr lang="sv-SE" sz="1200" kern="1200" dirty="0">
                <a:solidFill>
                  <a:schemeClr val="tx1"/>
                </a:solidFill>
                <a:effectLst/>
                <a:latin typeface="+mn-lt"/>
                <a:ea typeface="+mn-ea"/>
                <a:cs typeface="+mn-cs"/>
              </a:rPr>
              <a:t>Fakulteten utvecklar framtidsplattformen </a:t>
            </a:r>
            <a:r>
              <a:rPr lang="sv-SE" sz="1200" kern="1200" dirty="0" err="1">
                <a:solidFill>
                  <a:schemeClr val="tx1"/>
                </a:solidFill>
                <a:effectLst/>
                <a:latin typeface="+mn-lt"/>
                <a:ea typeface="+mn-ea"/>
                <a:cs typeface="+mn-cs"/>
              </a:rPr>
              <a:t>Future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One</a:t>
            </a:r>
            <a:r>
              <a:rPr lang="sv-SE" sz="1200" kern="1200" dirty="0">
                <a:solidFill>
                  <a:schemeClr val="tx1"/>
                </a:solidFill>
                <a:effectLst/>
                <a:latin typeface="+mn-lt"/>
                <a:ea typeface="+mn-ea"/>
                <a:cs typeface="+mn-cs"/>
              </a:rPr>
              <a:t> Health till att möta utmaningar i alla dessa områden.</a:t>
            </a:r>
          </a:p>
          <a:p>
            <a:r>
              <a:rPr lang="sv-SE" sz="1200" kern="1200" dirty="0">
                <a:solidFill>
                  <a:schemeClr val="tx1"/>
                </a:solidFill>
                <a:effectLst/>
                <a:latin typeface="+mn-lt"/>
                <a:ea typeface="+mn-ea"/>
                <a:cs typeface="+mn-cs"/>
              </a:rPr>
              <a:t>Fakultetens samverkan med Uppsala Universitet utökas genom långsiktiga satsningar på Uppsala Diabetescentrum och Uppsala Antibiotikacentrum.</a:t>
            </a:r>
          </a:p>
          <a:p>
            <a:r>
              <a:rPr lang="sv-SE" sz="1200" b="1" kern="1200" dirty="0">
                <a:solidFill>
                  <a:schemeClr val="tx1"/>
                </a:solidFill>
                <a:effectLst/>
                <a:latin typeface="+mn-lt"/>
                <a:ea typeface="+mn-ea"/>
                <a:cs typeface="+mn-cs"/>
              </a:rPr>
              <a:t>Digitalisering</a:t>
            </a:r>
          </a:p>
          <a:p>
            <a:r>
              <a:rPr lang="sv-SE" sz="1200" kern="1200" dirty="0">
                <a:solidFill>
                  <a:schemeClr val="tx1"/>
                </a:solidFill>
                <a:effectLst/>
                <a:latin typeface="+mn-lt"/>
                <a:ea typeface="+mn-ea"/>
                <a:cs typeface="+mn-cs"/>
              </a:rPr>
              <a:t>Digitalisering erbjuder fakultetens ämnesområden nya forskningsperspektiv, från bioinformatik på molekylärnivå till automatiserade system med analys av stora datamängder på gårdar.</a:t>
            </a:r>
          </a:p>
          <a:p>
            <a:r>
              <a:rPr lang="sv-SE" sz="1200" kern="1200" dirty="0">
                <a:solidFill>
                  <a:schemeClr val="tx1"/>
                </a:solidFill>
                <a:effectLst/>
                <a:latin typeface="+mn-lt"/>
                <a:ea typeface="+mn-ea"/>
                <a:cs typeface="+mn-cs"/>
              </a:rPr>
              <a:t>Fakulteten säkerhetsställer tillgången till data från digitala system såsom; </a:t>
            </a:r>
            <a:r>
              <a:rPr lang="sv-SE" sz="1200" kern="1200" dirty="0" err="1">
                <a:solidFill>
                  <a:schemeClr val="tx1"/>
                </a:solidFill>
                <a:effectLst/>
                <a:latin typeface="+mn-lt"/>
                <a:ea typeface="+mn-ea"/>
                <a:cs typeface="+mn-cs"/>
              </a:rPr>
              <a:t>Basreg</a:t>
            </a:r>
            <a:r>
              <a:rPr lang="sv-SE" sz="1200" kern="1200" dirty="0">
                <a:solidFill>
                  <a:schemeClr val="tx1"/>
                </a:solidFill>
                <a:effectLst/>
                <a:latin typeface="+mn-lt"/>
                <a:ea typeface="+mn-ea"/>
                <a:cs typeface="+mn-cs"/>
              </a:rPr>
              <a:t>, projektet </a:t>
            </a:r>
            <a:r>
              <a:rPr lang="sv-SE" sz="1200" kern="1200" dirty="0" err="1">
                <a:solidFill>
                  <a:schemeClr val="tx1"/>
                </a:solidFill>
                <a:effectLst/>
                <a:latin typeface="+mn-lt"/>
                <a:ea typeface="+mn-ea"/>
                <a:cs typeface="+mn-cs"/>
              </a:rPr>
              <a:t>Gigacow</a:t>
            </a:r>
            <a:r>
              <a:rPr lang="sv-SE" sz="1200" kern="1200" dirty="0">
                <a:solidFill>
                  <a:schemeClr val="tx1"/>
                </a:solidFill>
                <a:effectLst/>
                <a:latin typeface="+mn-lt"/>
                <a:ea typeface="+mn-ea"/>
                <a:cs typeface="+mn-cs"/>
              </a:rPr>
              <a:t> och NAVEDA.</a:t>
            </a:r>
          </a:p>
          <a:p>
            <a:r>
              <a:rPr lang="sv-SE" sz="1200" kern="1200" dirty="0">
                <a:solidFill>
                  <a:schemeClr val="tx1"/>
                </a:solidFill>
                <a:effectLst/>
                <a:latin typeface="+mn-lt"/>
                <a:ea typeface="+mn-ea"/>
                <a:cs typeface="+mn-cs"/>
              </a:rPr>
              <a:t>Forskningsprojekt som främjar digital utveckling av djurhållning, djurvälfärd och livsmedelssäkerhet, smittspårning och lantbrukens lönsamhet uppmuntras av fakulteten. I undervisningen används samma digitala verktyg som studenterna kan förvänta sig använda i sitt framtida yrkesliv.</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Ett SLU</a:t>
            </a:r>
          </a:p>
          <a:p>
            <a:r>
              <a:rPr lang="sv-SE" sz="1200" kern="1200" dirty="0">
                <a:solidFill>
                  <a:schemeClr val="tx1"/>
                </a:solidFill>
                <a:effectLst/>
                <a:latin typeface="+mn-lt"/>
                <a:ea typeface="+mn-ea"/>
                <a:cs typeface="+mn-cs"/>
              </a:rPr>
              <a:t>Fakulteten arbetar inkluderande och drar nytta av fördelen att finnas i hela landet. Nya digitala färdigheter underlättar till att skapa likvärdiga förutsättningar. Kompetens, samarbete och samverkan, jämställdhet och lika behandling är grundläggande begrepp för att göra VH framgångsrikt.</a:t>
            </a:r>
          </a:p>
          <a:p>
            <a:r>
              <a:rPr lang="sv-SE" sz="1200" kern="1200" dirty="0">
                <a:solidFill>
                  <a:schemeClr val="tx1"/>
                </a:solidFill>
                <a:effectLst/>
                <a:latin typeface="+mn-lt"/>
                <a:ea typeface="+mn-ea"/>
                <a:cs typeface="+mn-cs"/>
              </a:rPr>
              <a:t>Fakultetens forskningsanläggningar är unika plattformar för forskning och undervisning och ska samordnas, profileras och kommuniceras enligt en gemensam strategi och tydliga mål.</a:t>
            </a:r>
          </a:p>
          <a:p>
            <a:r>
              <a:rPr lang="sv-SE" sz="1200" kern="1200" dirty="0">
                <a:solidFill>
                  <a:schemeClr val="tx1"/>
                </a:solidFill>
                <a:effectLst/>
                <a:latin typeface="+mn-lt"/>
                <a:ea typeface="+mn-ea"/>
                <a:cs typeface="+mn-cs"/>
              </a:rPr>
              <a:t>Tillsammans-projektet fortsätter att prioriteras och nya beslut förverkligas allteftersom.</a:t>
            </a:r>
          </a:p>
          <a:p>
            <a:r>
              <a:rPr lang="sv-SE" sz="1200" kern="1200">
                <a:solidFill>
                  <a:schemeClr val="tx1"/>
                </a:solidFill>
                <a:effectLst/>
                <a:latin typeface="+mn-lt"/>
                <a:ea typeface="+mn-ea"/>
                <a:cs typeface="+mn-cs"/>
              </a:rPr>
              <a:t> </a:t>
            </a:r>
          </a:p>
          <a:p>
            <a:endParaRPr lang="sv-SE" b="1"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7</a:t>
            </a:fld>
            <a:endParaRPr lang="sv-SE"/>
          </a:p>
        </p:txBody>
      </p:sp>
    </p:spTree>
    <p:extLst>
      <p:ext uri="{BB962C8B-B14F-4D97-AF65-F5344CB8AC3E}">
        <p14:creationId xmlns:p14="http://schemas.microsoft.com/office/powerpoint/2010/main" val="118353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kern="1200" baseline="0" dirty="0">
                <a:solidFill>
                  <a:schemeClr val="tx1"/>
                </a:solidFill>
                <a:effectLst/>
                <a:latin typeface="+mn-lt"/>
                <a:ea typeface="+mn-ea"/>
                <a:cs typeface="+mn-cs"/>
              </a:rPr>
              <a:t>Komplexiteten i systemperspektivet är stor.</a:t>
            </a:r>
          </a:p>
          <a:p>
            <a:endParaRPr lang="sv-SE" sz="8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kern="1200" baseline="0" dirty="0">
                <a:solidFill>
                  <a:schemeClr val="tx1"/>
                </a:solidFill>
                <a:effectLst/>
                <a:latin typeface="+mn-lt"/>
                <a:ea typeface="+mn-ea"/>
                <a:cs typeface="+mn-cs"/>
              </a:rPr>
              <a:t>Forskningen </a:t>
            </a:r>
            <a:r>
              <a:rPr lang="sv-SE" sz="800" b="1" kern="1200" baseline="0" dirty="0">
                <a:solidFill>
                  <a:schemeClr val="tx1"/>
                </a:solidFill>
                <a:effectLst/>
                <a:latin typeface="+mn-lt"/>
                <a:ea typeface="+mn-ea"/>
                <a:cs typeface="+mn-cs"/>
              </a:rPr>
              <a:t>behöver förstå mer om systemens förmåga att hantera påverkan</a:t>
            </a:r>
            <a:r>
              <a:rPr lang="sv-SE" sz="800" kern="1200" baseline="0" dirty="0">
                <a:solidFill>
                  <a:schemeClr val="tx1"/>
                </a:solidFill>
                <a:effectLst/>
                <a:latin typeface="+mn-lt"/>
                <a:ea typeface="+mn-ea"/>
                <a:cs typeface="+mn-cs"/>
              </a:rPr>
              <a:t>, att återhämta sig och utvecklas, och om djurens </a:t>
            </a:r>
            <a:r>
              <a:rPr lang="sv-SE" sz="800" b="1" kern="1200" baseline="0" dirty="0">
                <a:solidFill>
                  <a:schemeClr val="tx1"/>
                </a:solidFill>
                <a:effectLst/>
                <a:latin typeface="+mn-lt"/>
                <a:ea typeface="+mn-ea"/>
                <a:cs typeface="+mn-cs"/>
              </a:rPr>
              <a:t>roll spelar för systemens </a:t>
            </a:r>
            <a:r>
              <a:rPr lang="sv-SE" sz="800" b="1" kern="1200" baseline="0" dirty="0" err="1">
                <a:solidFill>
                  <a:schemeClr val="tx1"/>
                </a:solidFill>
                <a:effectLst/>
                <a:latin typeface="+mn-lt"/>
                <a:ea typeface="+mn-ea"/>
                <a:cs typeface="+mn-cs"/>
              </a:rPr>
              <a:t>resiliens</a:t>
            </a:r>
            <a:r>
              <a:rPr lang="sv-SE" sz="8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kern="1200" baseline="0" dirty="0">
                <a:solidFill>
                  <a:schemeClr val="tx1"/>
                </a:solidFill>
                <a:effectLst/>
                <a:latin typeface="+mn-lt"/>
                <a:ea typeface="+mn-ea"/>
                <a:cs typeface="+mn-cs"/>
              </a:rPr>
              <a:t>Det </a:t>
            </a:r>
            <a:r>
              <a:rPr lang="sv-SE" sz="800" b="1" kern="1200" baseline="0" dirty="0">
                <a:solidFill>
                  <a:schemeClr val="tx1"/>
                </a:solidFill>
                <a:effectLst/>
                <a:latin typeface="+mn-lt"/>
                <a:ea typeface="+mn-ea"/>
                <a:cs typeface="+mn-cs"/>
              </a:rPr>
              <a:t>finns stora utmaningar i hur forskningsresultat ska värderas</a:t>
            </a:r>
            <a:r>
              <a:rPr lang="sv-SE" sz="800" kern="1200" baseline="0" dirty="0">
                <a:solidFill>
                  <a:schemeClr val="tx1"/>
                </a:solidFill>
                <a:effectLst/>
                <a:latin typeface="+mn-lt"/>
                <a:ea typeface="+mn-ea"/>
                <a:cs typeface="+mn-cs"/>
              </a:rPr>
              <a:t> i förhållande till de uppsatta hållbarhetsmålen.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kern="1200" baseline="0" dirty="0">
                <a:solidFill>
                  <a:schemeClr val="tx1"/>
                </a:solidFill>
                <a:effectLst/>
                <a:latin typeface="+mn-lt"/>
                <a:ea typeface="+mn-ea"/>
                <a:cs typeface="+mn-cs"/>
              </a:rPr>
              <a:t>Målkonflikter</a:t>
            </a:r>
            <a:r>
              <a:rPr lang="sv-SE" sz="800" kern="1200" baseline="0" dirty="0">
                <a:solidFill>
                  <a:schemeClr val="tx1"/>
                </a:solidFill>
                <a:effectLst/>
                <a:latin typeface="+mn-lt"/>
                <a:ea typeface="+mn-ea"/>
                <a:cs typeface="+mn-cs"/>
              </a:rPr>
              <a:t> kommer att uppstå mellan olika </a:t>
            </a:r>
            <a:r>
              <a:rPr lang="sv-SE" sz="800" b="0" i="0" kern="1200" dirty="0">
                <a:solidFill>
                  <a:schemeClr val="tx1"/>
                </a:solidFill>
                <a:effectLst/>
                <a:latin typeface="+mn-lt"/>
                <a:ea typeface="+mn-ea"/>
                <a:cs typeface="+mn-cs"/>
              </a:rPr>
              <a:t>hållbarhetsbegreppets olika dimensioner – miljömässig, social och ekonomisk hållbarhet. Olika aktörer betonar ofta olika delar av </a:t>
            </a:r>
            <a:r>
              <a:rPr lang="sv-SE" sz="800" b="0" i="0" kern="1200" dirty="0" err="1">
                <a:solidFill>
                  <a:schemeClr val="tx1"/>
                </a:solidFill>
                <a:effectLst/>
                <a:latin typeface="+mn-lt"/>
                <a:ea typeface="+mn-ea"/>
                <a:cs typeface="+mn-cs"/>
              </a:rPr>
              <a:t>hållbarhetsbegreppet</a:t>
            </a:r>
            <a:r>
              <a:rPr lang="sv-SE" sz="800" b="0" i="0" kern="1200" dirty="0">
                <a:solidFill>
                  <a:schemeClr val="tx1"/>
                </a:solidFill>
                <a:effectLst/>
                <a:latin typeface="+mn-lt"/>
                <a:ea typeface="+mn-ea"/>
                <a:cs typeface="+mn-cs"/>
              </a:rPr>
              <a:t>, beroende på hur de ser på och värderar de olika delarna.</a:t>
            </a:r>
            <a:endParaRPr lang="sv-SE" sz="800" kern="1200" baseline="0" dirty="0">
              <a:solidFill>
                <a:schemeClr val="tx1"/>
              </a:solidFill>
              <a:effectLst/>
              <a:latin typeface="+mn-lt"/>
              <a:ea typeface="+mn-ea"/>
              <a:cs typeface="+mn-cs"/>
            </a:endParaRPr>
          </a:p>
          <a:p>
            <a:endParaRPr lang="sv-SE" sz="800" b="1" baseline="0" dirty="0">
              <a:solidFill>
                <a:schemeClr val="tx1"/>
              </a:solidFill>
              <a:latin typeface="+mn-lt"/>
            </a:endParaRPr>
          </a:p>
          <a:p>
            <a:endParaRPr lang="sv-SE" sz="600" b="1" baseline="0" dirty="0">
              <a:latin typeface="Akzidenz-Grotesk BQ" pitchFamily="2" charset="0"/>
            </a:endParaRPr>
          </a:p>
        </p:txBody>
      </p:sp>
      <p:sp>
        <p:nvSpPr>
          <p:cNvPr id="4" name="Platshållare för bildnummer 3"/>
          <p:cNvSpPr>
            <a:spLocks noGrp="1"/>
          </p:cNvSpPr>
          <p:nvPr>
            <p:ph type="sldNum" sz="quarter" idx="5"/>
          </p:nvPr>
        </p:nvSpPr>
        <p:spPr/>
        <p:txBody>
          <a:bodyPr/>
          <a:lstStyle/>
          <a:p>
            <a:fld id="{4752D92D-59C6-4680-A634-75BB6B3E3DDF}" type="slidenum">
              <a:rPr lang="sv-SE" smtClean="0"/>
              <a:t>8</a:t>
            </a:fld>
            <a:endParaRPr lang="sv-SE"/>
          </a:p>
        </p:txBody>
      </p:sp>
    </p:spTree>
    <p:extLst>
      <p:ext uri="{BB962C8B-B14F-4D97-AF65-F5344CB8AC3E}">
        <p14:creationId xmlns:p14="http://schemas.microsoft.com/office/powerpoint/2010/main" val="319034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Digitaliseringen av jordbruk gör det möjligt att </a:t>
            </a:r>
            <a:r>
              <a:rPr lang="sv-SE" sz="1200" b="1" kern="1200" dirty="0">
                <a:solidFill>
                  <a:schemeClr val="tx1"/>
                </a:solidFill>
                <a:effectLst/>
                <a:latin typeface="+mn-lt"/>
                <a:ea typeface="+mn-ea"/>
                <a:cs typeface="+mn-cs"/>
              </a:rPr>
              <a:t>samla in stora mängder data</a:t>
            </a:r>
            <a:r>
              <a:rPr lang="sv-SE" sz="1200" kern="1200" dirty="0">
                <a:solidFill>
                  <a:schemeClr val="tx1"/>
                </a:solidFill>
                <a:effectLst/>
                <a:latin typeface="+mn-lt"/>
                <a:ea typeface="+mn-ea"/>
                <a:cs typeface="+mn-cs"/>
              </a:rPr>
              <a:t> från sensorer och automatisk övervakning.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projektet</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Gigacow</a:t>
            </a:r>
            <a:r>
              <a:rPr lang="sv-SE" sz="1200" kern="1200" dirty="0">
                <a:solidFill>
                  <a:schemeClr val="tx1"/>
                </a:solidFill>
                <a:effectLst/>
                <a:latin typeface="+mn-lt"/>
                <a:ea typeface="+mn-ea"/>
                <a:cs typeface="+mn-cs"/>
              </a:rPr>
              <a:t> utvecklar VH system för datainsamling från kommersiella gårdar i kombination med DNA analys på alla djur. Målsättningen är att underlätta forskning på praktikdata och samtidig förbättra avel och produktion.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SLUs egen djurhållning utvecklas </a:t>
            </a:r>
            <a:r>
              <a:rPr lang="sv-SE" sz="1200" b="1" kern="1200" dirty="0" err="1">
                <a:solidFill>
                  <a:schemeClr val="tx1"/>
                </a:solidFill>
                <a:effectLst/>
                <a:latin typeface="+mn-lt"/>
                <a:ea typeface="+mn-ea"/>
                <a:cs typeface="+mn-cs"/>
              </a:rPr>
              <a:t>Basreg</a:t>
            </a:r>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ett registreringssystem som levererar detaljerad data från försöksgårdarna direkt till forskarens dator.</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Nya digitala verktyg gör det möjligt att integrera data från varje enskilt djur till gårdsnivå, och från gårdar till nya cirkulära systemnivåer</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VH vill </a:t>
            </a:r>
            <a:r>
              <a:rPr lang="sv-SE" sz="1200" b="1" kern="1200" dirty="0">
                <a:solidFill>
                  <a:schemeClr val="tx1"/>
                </a:solidFill>
                <a:effectLst/>
                <a:latin typeface="+mn-lt"/>
                <a:ea typeface="+mn-ea"/>
                <a:cs typeface="+mn-cs"/>
              </a:rPr>
              <a:t>stärka forskningen på gårds-, populations- och systemniv</a:t>
            </a:r>
            <a:r>
              <a:rPr lang="sv-SE" sz="1200" kern="1200" dirty="0">
                <a:solidFill>
                  <a:schemeClr val="tx1"/>
                </a:solidFill>
                <a:effectLst/>
                <a:latin typeface="+mn-lt"/>
                <a:ea typeface="+mn-ea"/>
                <a:cs typeface="+mn-cs"/>
              </a:rPr>
              <a:t>å den kommande femårsperioden.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Införande av ett </a:t>
            </a:r>
            <a:r>
              <a:rPr lang="sv-SE" sz="1200" b="1" kern="1200" dirty="0">
                <a:solidFill>
                  <a:schemeClr val="tx1"/>
                </a:solidFill>
                <a:effectLst/>
                <a:latin typeface="+mn-lt"/>
                <a:ea typeface="+mn-ea"/>
                <a:cs typeface="+mn-cs"/>
              </a:rPr>
              <a:t>nytt journalsystem på UDS</a:t>
            </a:r>
            <a:r>
              <a:rPr lang="sv-SE" sz="1200" kern="1200" dirty="0">
                <a:solidFill>
                  <a:schemeClr val="tx1"/>
                </a:solidFill>
                <a:effectLst/>
                <a:latin typeface="+mn-lt"/>
                <a:ea typeface="+mn-ea"/>
                <a:cs typeface="+mn-cs"/>
              </a:rPr>
              <a:t> ger tillgång till data från sjuka djur och utökade möjligheter till forskning.</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SLU:s samverkanspartner </a:t>
            </a:r>
            <a:r>
              <a:rPr lang="sv-SE" sz="1200" kern="1200" dirty="0" err="1">
                <a:solidFill>
                  <a:schemeClr val="tx1"/>
                </a:solidFill>
                <a:effectLst/>
                <a:latin typeface="+mn-lt"/>
                <a:ea typeface="+mn-ea"/>
                <a:cs typeface="+mn-cs"/>
              </a:rPr>
              <a:t>Evidensia</a:t>
            </a:r>
            <a:r>
              <a:rPr lang="sv-SE" sz="1200" kern="1200" dirty="0">
                <a:solidFill>
                  <a:schemeClr val="tx1"/>
                </a:solidFill>
                <a:effectLst/>
                <a:latin typeface="+mn-lt"/>
                <a:ea typeface="+mn-ea"/>
                <a:cs typeface="+mn-cs"/>
              </a:rPr>
              <a:t>, ett av de stora privata djursjukhusen, använder samma journalsystem på sina djursjukhus i Europa vilket gör den möjliga </a:t>
            </a:r>
            <a:r>
              <a:rPr lang="sv-SE" sz="1200" b="0" kern="1200" dirty="0">
                <a:solidFill>
                  <a:schemeClr val="tx1"/>
                </a:solidFill>
                <a:effectLst/>
                <a:latin typeface="+mn-lt"/>
                <a:ea typeface="+mn-ea"/>
                <a:cs typeface="+mn-cs"/>
              </a:rPr>
              <a:t>populationen</a:t>
            </a:r>
            <a:r>
              <a:rPr lang="sv-SE" sz="1200" kern="1200" dirty="0">
                <a:solidFill>
                  <a:schemeClr val="tx1"/>
                </a:solidFill>
                <a:effectLst/>
                <a:latin typeface="+mn-lt"/>
                <a:ea typeface="+mn-ea"/>
                <a:cs typeface="+mn-cs"/>
              </a:rPr>
              <a:t> för studier enormt stor.</a:t>
            </a:r>
          </a:p>
          <a:p>
            <a:endParaRPr lang="sv-SE" sz="1200" b="1" dirty="0">
              <a:solidFill>
                <a:schemeClr val="tx1"/>
              </a:solidFill>
              <a:latin typeface="+mn-lt"/>
            </a:endParaRPr>
          </a:p>
          <a:p>
            <a:endParaRPr lang="sv-SE" b="1"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9</a:t>
            </a:fld>
            <a:endParaRPr lang="sv-SE"/>
          </a:p>
        </p:txBody>
      </p:sp>
    </p:spTree>
    <p:extLst>
      <p:ext uri="{BB962C8B-B14F-4D97-AF65-F5344CB8AC3E}">
        <p14:creationId xmlns:p14="http://schemas.microsoft.com/office/powerpoint/2010/main" val="3320582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269322"/>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Startsidan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förvald och fast, kan också väljas som paussida, t.ex. under kaffepausen i ett föredrag. Du ser alla mallsidorna under ”Ny Bild/Layout”.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619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1" y="1226128"/>
            <a:ext cx="10643755" cy="91137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10654146" cy="368155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676467"/>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dirty="0">
                <a:effectLst/>
                <a:latin typeface="Calibri" panose="020F0502020204030204" pitchFamily="34" charset="0"/>
                <a:ea typeface="Calibri" panose="020F0502020204030204" pitchFamily="34" charset="0"/>
                <a:cs typeface="Times New Roman" panose="02020603050405020304" pitchFamily="18" charset="0"/>
              </a:rPr>
              <a:t>Rubrik och innehåll: </a:t>
            </a:r>
            <a:r>
              <a:rPr lang="sv-SE" sz="1200" b="0" i="0" u="none" dirty="0">
                <a:effectLst/>
                <a:latin typeface="Calibri" panose="020F0502020204030204" pitchFamily="34" charset="0"/>
                <a:ea typeface="Calibri" panose="020F0502020204030204" pitchFamily="34" charset="0"/>
                <a:cs typeface="Times New Roman" panose="02020603050405020304" pitchFamily="18" charset="0"/>
              </a:rPr>
              <a:t>för en- eller tvåradig rubrik och innehåll i fullbredd. </a:t>
            </a:r>
          </a:p>
        </p:txBody>
      </p:sp>
    </p:spTree>
    <p:extLst>
      <p:ext uri="{BB962C8B-B14F-4D97-AF65-F5344CB8AC3E}">
        <p14:creationId xmlns:p14="http://schemas.microsoft.com/office/powerpoint/2010/main" val="38320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i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1" y="1226128"/>
            <a:ext cx="10643755" cy="91137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5198919" cy="368155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p:nvPr>
        </p:nvSpPr>
        <p:spPr>
          <a:xfrm>
            <a:off x="6231083" y="2407521"/>
            <a:ext cx="5198919" cy="368155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sv-SE"/>
              <a:t>Bildtext</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sv-SE"/>
              <a:t>Bildtext</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269322"/>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Rubrik och innehåll i tvåspalt</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för en- eller tvåradig rubrik och innehåll i två spalter (text, bild, diagram, film etc.). Du kan också lägga in en bildtext.</a:t>
            </a:r>
          </a:p>
        </p:txBody>
      </p:sp>
    </p:spTree>
    <p:extLst>
      <p:ext uri="{BB962C8B-B14F-4D97-AF65-F5344CB8AC3E}">
        <p14:creationId xmlns:p14="http://schemas.microsoft.com/office/powerpoint/2010/main" val="27591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sv-SE"/>
              <a:t>Bild/Film</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sv-SE"/>
              <a:t>.</a:t>
            </a:r>
          </a:p>
          <a:p>
            <a:pPr lvl="0"/>
            <a:endParaRPr lang="sv-SE"/>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676467"/>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Helbild</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På denna mallsida kan du exempelvis lägga in en helsidesbild eller en film.</a:t>
            </a:r>
          </a:p>
        </p:txBody>
      </p:sp>
    </p:spTree>
    <p:extLst>
      <p:ext uri="{BB962C8B-B14F-4D97-AF65-F5344CB8AC3E}">
        <p14:creationId xmlns:p14="http://schemas.microsoft.com/office/powerpoint/2010/main" val="392836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objekt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Klicka här för att ändra format på bakgrundstexten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Klicka här för att ändra format på bakgrundstexten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Klicka här för att ändra format på bakgrundstexten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Klicka här för att ändra format på bakgrundstexten</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466940"/>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4 objekt: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plats för fyra objekt med varsin bildtext, centrerat. Bra när du vill jämföra objekt från olika år etc. Om du behöver göra fler/färre rutor kan du kopiera/ta bort platshållare.</a:t>
            </a:r>
          </a:p>
        </p:txBody>
      </p:sp>
    </p:spTree>
    <p:extLst>
      <p:ext uri="{BB962C8B-B14F-4D97-AF65-F5344CB8AC3E}">
        <p14:creationId xmlns:p14="http://schemas.microsoft.com/office/powerpoint/2010/main" val="31806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466940"/>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4 bilder: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plats för fyra bilder med varsin bildtext, vänsterställt. Bra när du vill jämföra bild från olika år etc. Om du behöver göra fler/färre rutor kan du kopiera/ta bort platshållare.</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sv-SE"/>
              <a:t>4 vänsterställda bilder</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sv-SE"/>
              <a:t>4 vänsterställda bilder</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sv-SE"/>
              <a:t>4 vänsterställda bilder</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sv-SE"/>
              <a:t>4 vänsterställda bilder</a:t>
            </a:r>
          </a:p>
        </p:txBody>
      </p:sp>
    </p:spTree>
    <p:extLst>
      <p:ext uri="{BB962C8B-B14F-4D97-AF65-F5344CB8AC3E}">
        <p14:creationId xmlns:p14="http://schemas.microsoft.com/office/powerpoint/2010/main" val="168990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m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dirty="0">
                <a:effectLst/>
                <a:latin typeface="Calibri" panose="020F0502020204030204" pitchFamily="34" charset="0"/>
                <a:ea typeface="Calibri" panose="020F0502020204030204" pitchFamily="34" charset="0"/>
                <a:cs typeface="Times New Roman" panose="02020603050405020304" pitchFamily="18" charset="0"/>
              </a:rPr>
              <a:t>Tom svart sida: </a:t>
            </a:r>
            <a:r>
              <a:rPr lang="sv-SE" sz="1200" b="0" i="0" u="none" dirty="0">
                <a:effectLst/>
                <a:latin typeface="Calibri" panose="020F0502020204030204" pitchFamily="34" charset="0"/>
                <a:ea typeface="Calibri" panose="020F0502020204030204" pitchFamily="34" charset="0"/>
                <a:cs typeface="Times New Roman" panose="02020603050405020304" pitchFamily="18" charset="0"/>
              </a:rPr>
              <a:t>välj som paussida eller lägg in om du vill diskutera något utanför presentationen.</a:t>
            </a:r>
          </a:p>
        </p:txBody>
      </p:sp>
    </p:spTree>
    <p:extLst>
      <p:ext uri="{BB962C8B-B14F-4D97-AF65-F5344CB8AC3E}">
        <p14:creationId xmlns:p14="http://schemas.microsoft.com/office/powerpoint/2010/main" val="28083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llanrubrik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sv-SE"/>
              <a:t>Mellanrubrik</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dirty="0">
                <a:effectLst/>
                <a:latin typeface="Calibri" panose="020F0502020204030204" pitchFamily="34" charset="0"/>
                <a:ea typeface="Calibri" panose="020F0502020204030204" pitchFamily="34" charset="0"/>
                <a:cs typeface="Times New Roman" panose="02020603050405020304" pitchFamily="18" charset="0"/>
              </a:rPr>
              <a:t>Mellanrubrik svart sida:</a:t>
            </a:r>
            <a:r>
              <a:rPr lang="sv-SE" sz="1200" b="0" i="0" u="none" dirty="0">
                <a:effectLst/>
                <a:latin typeface="Calibri" panose="020F0502020204030204" pitchFamily="34" charset="0"/>
                <a:ea typeface="Calibri" panose="020F0502020204030204" pitchFamily="34" charset="0"/>
                <a:cs typeface="Times New Roman" panose="02020603050405020304" pitchFamily="18" charset="0"/>
              </a:rPr>
              <a:t> centrerad vit text för att skriva enstaka ord, frågor eller mellanrubriker på.</a:t>
            </a:r>
          </a:p>
        </p:txBody>
      </p:sp>
    </p:spTree>
    <p:extLst>
      <p:ext uri="{BB962C8B-B14F-4D97-AF65-F5344CB8AC3E}">
        <p14:creationId xmlns:p14="http://schemas.microsoft.com/office/powerpoint/2010/main" val="20723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ande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a:lvl1pPr>
          </a:lstStyle>
          <a:p>
            <a:r>
              <a:rPr lang="sv-SE" dirty="0"/>
              <a:t>Tack för uppmärksamheten!</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600"/>
            </a:lvl1pPr>
          </a:lstStyle>
          <a:p>
            <a:pPr lvl="0"/>
            <a:r>
              <a:rPr lang="sv-SE" dirty="0"/>
              <a:t>Namn, organisation, telefonnummer, e-postadress, webbadress etc.</a:t>
            </a:r>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Avslutande sida: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skriv in kontaktuppgifter eller vad du vill att folk ska komma ihåg när föreläsningen är slut.</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600"/>
            </a:lvl1pPr>
          </a:lstStyle>
          <a:p>
            <a:r>
              <a:rPr lang="sv-SE" sz="1600" dirty="0"/>
              <a:t>KONTAKTUPPGIFTER</a:t>
            </a:r>
          </a:p>
        </p:txBody>
      </p:sp>
    </p:spTree>
    <p:extLst>
      <p:ext uri="{BB962C8B-B14F-4D97-AF65-F5344CB8AC3E}">
        <p14:creationId xmlns:p14="http://schemas.microsoft.com/office/powerpoint/2010/main" val="13683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6234F76-746D-4B5C-A15E-02625704ED21}"/>
              </a:ext>
            </a:extLst>
          </p:cNvPr>
          <p:cNvSpPr/>
          <p:nvPr userDrawn="1"/>
        </p:nvSpPr>
        <p:spPr>
          <a:xfrm>
            <a:off x="-2264735" y="24064"/>
            <a:ext cx="2160000" cy="68505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sv-SE" sz="900" i="1" u="none" dirty="0">
                <a:effectLst/>
                <a:latin typeface="Calibri" panose="020F0502020204030204" pitchFamily="34" charset="0"/>
                <a:ea typeface="Calibri" panose="020F0502020204030204" pitchFamily="34" charset="0"/>
                <a:cs typeface="Times New Roman" panose="02020603050405020304" pitchFamily="18" charset="0"/>
              </a:rPr>
              <a:t>Startsidan </a:t>
            </a:r>
            <a:r>
              <a:rPr lang="sv-SE" sz="900" i="0" u="none" dirty="0">
                <a:effectLst/>
                <a:latin typeface="Calibri" panose="020F0502020204030204" pitchFamily="34" charset="0"/>
                <a:ea typeface="Calibri" panose="020F0502020204030204" pitchFamily="34" charset="0"/>
                <a:cs typeface="Times New Roman" panose="02020603050405020304" pitchFamily="18" charset="0"/>
              </a:rPr>
              <a:t>är förvald och fast, kan också väljas som paussida, t.ex. under kaffepausen i ett föredrag. Du ser alla mallsidorna under ”Ny Bild/Layout”. </a:t>
            </a:r>
            <a:endParaRPr lang="sv-SE" sz="900" i="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upp 8">
            <a:extLst>
              <a:ext uri="{FF2B5EF4-FFF2-40B4-BE49-F238E27FC236}">
                <a16:creationId xmlns:a16="http://schemas.microsoft.com/office/drawing/2014/main" id="{76502239-0C71-437D-9AA4-C54A93F93ECC}"/>
              </a:ext>
            </a:extLst>
          </p:cNvPr>
          <p:cNvGrpSpPr/>
          <p:nvPr userDrawn="1"/>
        </p:nvGrpSpPr>
        <p:grpSpPr>
          <a:xfrm>
            <a:off x="0" y="0"/>
            <a:ext cx="12192000" cy="6858000"/>
            <a:chOff x="0" y="0"/>
            <a:chExt cx="9144000" cy="6858000"/>
          </a:xfrm>
        </p:grpSpPr>
        <p:pic>
          <p:nvPicPr>
            <p:cNvPr id="14" name="Bildobjekt 13">
              <a:extLst>
                <a:ext uri="{FF2B5EF4-FFF2-40B4-BE49-F238E27FC236}">
                  <a16:creationId xmlns:a16="http://schemas.microsoft.com/office/drawing/2014/main" id="{93BDAFC1-F684-4B81-8D8F-071FF02F52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5" name="Rektangel 14">
              <a:extLst>
                <a:ext uri="{FF2B5EF4-FFF2-40B4-BE49-F238E27FC236}">
                  <a16:creationId xmlns:a16="http://schemas.microsoft.com/office/drawing/2014/main" id="{ECC39C7B-127C-493D-93F7-D747FC981A3A}"/>
                </a:ext>
              </a:extLst>
            </p:cNvPr>
            <p:cNvSpPr/>
            <p:nvPr userDrawn="1"/>
          </p:nvSpPr>
          <p:spPr>
            <a:xfrm>
              <a:off x="4101509" y="95735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nvGrpSpPr>
            <p:cNvPr id="16" name="Group 4">
              <a:extLst>
                <a:ext uri="{FF2B5EF4-FFF2-40B4-BE49-F238E27FC236}">
                  <a16:creationId xmlns:a16="http://schemas.microsoft.com/office/drawing/2014/main" id="{EDA85A90-9968-4A22-8E3E-DF7833CDEF8A}"/>
                </a:ext>
              </a:extLst>
            </p:cNvPr>
            <p:cNvGrpSpPr>
              <a:grpSpLocks noChangeAspect="1"/>
            </p:cNvGrpSpPr>
            <p:nvPr userDrawn="1"/>
          </p:nvGrpSpPr>
          <p:grpSpPr bwMode="auto">
            <a:xfrm>
              <a:off x="4172947" y="878810"/>
              <a:ext cx="849312" cy="854075"/>
              <a:chOff x="3573" y="500"/>
              <a:chExt cx="535" cy="538"/>
            </a:xfrm>
          </p:grpSpPr>
          <p:sp>
            <p:nvSpPr>
              <p:cNvPr id="17" name="AutoShape 3">
                <a:extLst>
                  <a:ext uri="{FF2B5EF4-FFF2-40B4-BE49-F238E27FC236}">
                    <a16:creationId xmlns:a16="http://schemas.microsoft.com/office/drawing/2014/main" id="{93ACC4C3-D152-4FA5-8850-EB6910A370FE}"/>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18" name="Freeform 5">
                <a:extLst>
                  <a:ext uri="{FF2B5EF4-FFF2-40B4-BE49-F238E27FC236}">
                    <a16:creationId xmlns:a16="http://schemas.microsoft.com/office/drawing/2014/main" id="{399495D1-7DC9-4FF3-8327-1A9ADE3A481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19" name="Freeform 6">
                <a:extLst>
                  <a:ext uri="{FF2B5EF4-FFF2-40B4-BE49-F238E27FC236}">
                    <a16:creationId xmlns:a16="http://schemas.microsoft.com/office/drawing/2014/main" id="{00C79A42-873B-4BE6-BE02-34EB74EF05D3}"/>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20" name="Freeform 7">
                <a:extLst>
                  <a:ext uri="{FF2B5EF4-FFF2-40B4-BE49-F238E27FC236}">
                    <a16:creationId xmlns:a16="http://schemas.microsoft.com/office/drawing/2014/main" id="{DD14DF3D-81C5-463A-B7A6-A718AAFF6953}"/>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21" name="Freeform 8">
                <a:extLst>
                  <a:ext uri="{FF2B5EF4-FFF2-40B4-BE49-F238E27FC236}">
                    <a16:creationId xmlns:a16="http://schemas.microsoft.com/office/drawing/2014/main" id="{2BCFA046-7C76-4A88-A486-4AA30F06B366}"/>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22" name="Freeform 9">
                <a:extLst>
                  <a:ext uri="{FF2B5EF4-FFF2-40B4-BE49-F238E27FC236}">
                    <a16:creationId xmlns:a16="http://schemas.microsoft.com/office/drawing/2014/main" id="{1C3B8751-5FC6-4BD2-9083-8B4E25EB999B}"/>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grpSp>
      </p:grpSp>
    </p:spTree>
    <p:extLst>
      <p:ext uri="{BB962C8B-B14F-4D97-AF65-F5344CB8AC3E}">
        <p14:creationId xmlns:p14="http://schemas.microsoft.com/office/powerpoint/2010/main" val="14848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klorofyll">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4744CBAF-931A-43AE-91EC-4CC3CAA24C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28406"/>
            <a:ext cx="9144000" cy="2387600"/>
          </a:xfrm>
        </p:spPr>
        <p:txBody>
          <a:bodyPr anchor="b"/>
          <a:lstStyle>
            <a:lvl1pPr algn="l">
              <a:lnSpc>
                <a:spcPts val="4200"/>
              </a:lnSpc>
              <a:defRPr sz="3450" baseline="0">
                <a:solidFill>
                  <a:schemeClr val="bg1"/>
                </a:solidFill>
              </a:defRPr>
            </a:lvl1pPr>
          </a:lstStyle>
          <a:p>
            <a:r>
              <a:rPr lang="sv-SE" dirty="0"/>
              <a:t>Titel på presentationen </a:t>
            </a:r>
            <a:br>
              <a:rPr lang="sv-SE" dirty="0"/>
            </a:br>
            <a:r>
              <a:rPr lang="sv-SE" dirty="0"/>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05198"/>
            <a:ext cx="9144000" cy="581891"/>
          </a:xfrm>
        </p:spPr>
        <p:txBody>
          <a:bodyPr/>
          <a:lstStyle>
            <a:lvl1pPr marL="0" indent="0" algn="l">
              <a:lnSpc>
                <a:spcPct val="10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Namn, organisation</a:t>
            </a:r>
          </a:p>
        </p:txBody>
      </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20" name="Grupp 19">
            <a:extLst>
              <a:ext uri="{FF2B5EF4-FFF2-40B4-BE49-F238E27FC236}">
                <a16:creationId xmlns:a16="http://schemas.microsoft.com/office/drawing/2014/main" id="{4BADFD48-734D-454E-9D1E-52B280EA2FF0}"/>
              </a:ext>
            </a:extLst>
          </p:cNvPr>
          <p:cNvGrpSpPr/>
          <p:nvPr userDrawn="1"/>
        </p:nvGrpSpPr>
        <p:grpSpPr>
          <a:xfrm>
            <a:off x="347133" y="204975"/>
            <a:ext cx="670984" cy="506412"/>
            <a:chOff x="260350" y="258763"/>
            <a:chExt cx="503238" cy="506412"/>
          </a:xfrm>
        </p:grpSpPr>
        <p:sp>
          <p:nvSpPr>
            <p:cNvPr id="21" name="Freeform 5">
              <a:extLst>
                <a:ext uri="{FF2B5EF4-FFF2-40B4-BE49-F238E27FC236}">
                  <a16:creationId xmlns:a16="http://schemas.microsoft.com/office/drawing/2014/main" id="{B4AA1EEB-9310-4388-B924-3819604B725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6">
              <a:extLst>
                <a:ext uri="{FF2B5EF4-FFF2-40B4-BE49-F238E27FC236}">
                  <a16:creationId xmlns:a16="http://schemas.microsoft.com/office/drawing/2014/main" id="{49E94CF3-5D92-4B63-AC4B-DEC66FF84589}"/>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7">
              <a:extLst>
                <a:ext uri="{FF2B5EF4-FFF2-40B4-BE49-F238E27FC236}">
                  <a16:creationId xmlns:a16="http://schemas.microsoft.com/office/drawing/2014/main" id="{42BFE2A8-38BD-48C2-8E0A-7C82F03B5BA9}"/>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4" name="Freeform 8">
              <a:extLst>
                <a:ext uri="{FF2B5EF4-FFF2-40B4-BE49-F238E27FC236}">
                  <a16:creationId xmlns:a16="http://schemas.microsoft.com/office/drawing/2014/main" id="{2D7D690A-707A-4862-8B81-00B8CA5BC187}"/>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5" name="Freeform 9">
              <a:extLst>
                <a:ext uri="{FF2B5EF4-FFF2-40B4-BE49-F238E27FC236}">
                  <a16:creationId xmlns:a16="http://schemas.microsoft.com/office/drawing/2014/main" id="{9ACED5DC-1930-4FBD-8BBB-FFF32AAA90F3}"/>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14308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klorofyl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dirty="0"/>
              <a:t>Titel på presentationen </a:t>
            </a:r>
            <a:br>
              <a:rPr lang="sv-SE" dirty="0"/>
            </a:br>
            <a:r>
              <a:rPr lang="sv-SE" dirty="0"/>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Tree>
    <p:extLst>
      <p:ext uri="{BB962C8B-B14F-4D97-AF65-F5344CB8AC3E}">
        <p14:creationId xmlns:p14="http://schemas.microsoft.com/office/powerpoint/2010/main" val="307015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äpple">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FB07C084-E9AB-4639-9398-437FCEEAC0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51077"/>
            <a:ext cx="9144000" cy="2387600"/>
          </a:xfrm>
        </p:spPr>
        <p:txBody>
          <a:bodyPr anchor="b"/>
          <a:lstStyle>
            <a:lvl1pPr algn="l">
              <a:lnSpc>
                <a:spcPts val="4200"/>
              </a:lnSpc>
              <a:defRPr sz="3450">
                <a:solidFill>
                  <a:schemeClr val="tx1"/>
                </a:solidFill>
              </a:defRPr>
            </a:lvl1pPr>
          </a:lstStyle>
          <a:p>
            <a:r>
              <a:rPr lang="sv-SE" dirty="0"/>
              <a:t>Titel på presentationen </a:t>
            </a:r>
            <a:br>
              <a:rPr lang="sv-SE" dirty="0"/>
            </a:br>
            <a:r>
              <a:rPr lang="sv-SE" dirty="0"/>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27869"/>
            <a:ext cx="9144000" cy="581891"/>
          </a:xfrm>
        </p:spPr>
        <p:txBody>
          <a:bodyPr/>
          <a:lstStyle>
            <a:lvl1pPr marL="0" indent="0" algn="l">
              <a:lnSpc>
                <a:spcPct val="100000"/>
              </a:lnSpc>
              <a:spcBef>
                <a:spcPts val="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Namn, organisation</a:t>
            </a:r>
          </a:p>
        </p:txBody>
      </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19" name="Grupp 18">
            <a:extLst>
              <a:ext uri="{FF2B5EF4-FFF2-40B4-BE49-F238E27FC236}">
                <a16:creationId xmlns:a16="http://schemas.microsoft.com/office/drawing/2014/main" id="{B34D8097-8461-4B28-9D2D-9BD3F0C546B9}"/>
              </a:ext>
            </a:extLst>
          </p:cNvPr>
          <p:cNvGrpSpPr/>
          <p:nvPr userDrawn="1"/>
        </p:nvGrpSpPr>
        <p:grpSpPr>
          <a:xfrm>
            <a:off x="347133" y="204975"/>
            <a:ext cx="670984" cy="506412"/>
            <a:chOff x="260350" y="258763"/>
            <a:chExt cx="503238" cy="506412"/>
          </a:xfrm>
        </p:grpSpPr>
        <p:sp>
          <p:nvSpPr>
            <p:cNvPr id="20" name="Freeform 5">
              <a:extLst>
                <a:ext uri="{FF2B5EF4-FFF2-40B4-BE49-F238E27FC236}">
                  <a16:creationId xmlns:a16="http://schemas.microsoft.com/office/drawing/2014/main" id="{7CF430A1-514A-4E91-A7AF-52655F52655C}"/>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6">
              <a:extLst>
                <a:ext uri="{FF2B5EF4-FFF2-40B4-BE49-F238E27FC236}">
                  <a16:creationId xmlns:a16="http://schemas.microsoft.com/office/drawing/2014/main" id="{774758A8-AA60-44F7-BBD8-4E8388C332A4}"/>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7">
              <a:extLst>
                <a:ext uri="{FF2B5EF4-FFF2-40B4-BE49-F238E27FC236}">
                  <a16:creationId xmlns:a16="http://schemas.microsoft.com/office/drawing/2014/main" id="{CB5D439C-2B94-4012-B08F-6D494F68756B}"/>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8">
              <a:extLst>
                <a:ext uri="{FF2B5EF4-FFF2-40B4-BE49-F238E27FC236}">
                  <a16:creationId xmlns:a16="http://schemas.microsoft.com/office/drawing/2014/main" id="{36810361-FC6F-45D2-B2E3-AF6DCB376375}"/>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4" name="Freeform 9">
              <a:extLst>
                <a:ext uri="{FF2B5EF4-FFF2-40B4-BE49-F238E27FC236}">
                  <a16:creationId xmlns:a16="http://schemas.microsoft.com/office/drawing/2014/main" id="{7C9FC4F5-D5BA-438B-8302-CA435E90D3FD}"/>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5169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plommon">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A2AC5246-A665-401D-BB5B-C6A9643D9F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ktangel 16">
            <a:extLst>
              <a:ext uri="{FF2B5EF4-FFF2-40B4-BE49-F238E27FC236}">
                <a16:creationId xmlns:a16="http://schemas.microsoft.com/office/drawing/2014/main" id="{55B6A2C6-5A5E-4C59-9FF4-96A68ADB3B71}"/>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18" name="Grupp 17">
            <a:extLst>
              <a:ext uri="{FF2B5EF4-FFF2-40B4-BE49-F238E27FC236}">
                <a16:creationId xmlns:a16="http://schemas.microsoft.com/office/drawing/2014/main" id="{71532581-A15A-458C-900C-613FC29CB767}"/>
              </a:ext>
            </a:extLst>
          </p:cNvPr>
          <p:cNvGrpSpPr/>
          <p:nvPr userDrawn="1"/>
        </p:nvGrpSpPr>
        <p:grpSpPr>
          <a:xfrm>
            <a:off x="347133" y="204975"/>
            <a:ext cx="670984" cy="506412"/>
            <a:chOff x="260350" y="258763"/>
            <a:chExt cx="503238" cy="506412"/>
          </a:xfrm>
        </p:grpSpPr>
        <p:sp>
          <p:nvSpPr>
            <p:cNvPr id="19" name="Freeform 5">
              <a:extLst>
                <a:ext uri="{FF2B5EF4-FFF2-40B4-BE49-F238E27FC236}">
                  <a16:creationId xmlns:a16="http://schemas.microsoft.com/office/drawing/2014/main" id="{0707D655-DAC7-4B32-908A-ACF534820C49}"/>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6">
              <a:extLst>
                <a:ext uri="{FF2B5EF4-FFF2-40B4-BE49-F238E27FC236}">
                  <a16:creationId xmlns:a16="http://schemas.microsoft.com/office/drawing/2014/main" id="{B729B701-BC9C-4B38-BB96-17C2F09AD69F}"/>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7">
              <a:extLst>
                <a:ext uri="{FF2B5EF4-FFF2-40B4-BE49-F238E27FC236}">
                  <a16:creationId xmlns:a16="http://schemas.microsoft.com/office/drawing/2014/main" id="{2AF34661-B3A2-4D78-ABFE-67B688180EDD}"/>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8">
              <a:extLst>
                <a:ext uri="{FF2B5EF4-FFF2-40B4-BE49-F238E27FC236}">
                  <a16:creationId xmlns:a16="http://schemas.microsoft.com/office/drawing/2014/main" id="{D9EB9CAE-6927-4D02-A8BB-0FBF4B42958F}"/>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9">
              <a:extLst>
                <a:ext uri="{FF2B5EF4-FFF2-40B4-BE49-F238E27FC236}">
                  <a16:creationId xmlns:a16="http://schemas.microsoft.com/office/drawing/2014/main" id="{26CDEF17-D55B-4576-9271-5A6D341B7E40}"/>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
        <p:nvSpPr>
          <p:cNvPr id="13"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28406"/>
            <a:ext cx="9144000" cy="2387600"/>
          </a:xfrm>
        </p:spPr>
        <p:txBody>
          <a:bodyPr anchor="b"/>
          <a:lstStyle>
            <a:lvl1pPr algn="l">
              <a:lnSpc>
                <a:spcPts val="4200"/>
              </a:lnSpc>
              <a:defRPr sz="3450" baseline="0">
                <a:solidFill>
                  <a:schemeClr val="bg1"/>
                </a:solidFill>
              </a:defRPr>
            </a:lvl1pPr>
          </a:lstStyle>
          <a:p>
            <a:r>
              <a:rPr lang="sv-SE" dirty="0"/>
              <a:t>Titel på presentationen </a:t>
            </a:r>
            <a:br>
              <a:rPr lang="sv-SE" dirty="0"/>
            </a:br>
            <a:r>
              <a:rPr lang="sv-SE" dirty="0"/>
              <a:t>eller på kapitlet</a:t>
            </a:r>
          </a:p>
        </p:txBody>
      </p:sp>
      <p:sp>
        <p:nvSpPr>
          <p:cNvPr id="14"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05198"/>
            <a:ext cx="9144000" cy="581891"/>
          </a:xfrm>
        </p:spPr>
        <p:txBody>
          <a:bodyPr/>
          <a:lstStyle>
            <a:lvl1pPr marL="0" indent="0" algn="l">
              <a:lnSpc>
                <a:spcPct val="10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Namn, organisation</a:t>
            </a:r>
          </a:p>
        </p:txBody>
      </p:sp>
    </p:spTree>
    <p:extLst>
      <p:ext uri="{BB962C8B-B14F-4D97-AF65-F5344CB8AC3E}">
        <p14:creationId xmlns:p14="http://schemas.microsoft.com/office/powerpoint/2010/main" val="8381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havsvik">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12B44425-F4A3-4379-B611-9534CCF313B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ktangel 16">
            <a:extLst>
              <a:ext uri="{FF2B5EF4-FFF2-40B4-BE49-F238E27FC236}">
                <a16:creationId xmlns:a16="http://schemas.microsoft.com/office/drawing/2014/main" id="{8E950D7F-C06C-4075-BD6B-9B742F936C49}"/>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18" name="Grupp 17">
            <a:extLst>
              <a:ext uri="{FF2B5EF4-FFF2-40B4-BE49-F238E27FC236}">
                <a16:creationId xmlns:a16="http://schemas.microsoft.com/office/drawing/2014/main" id="{E1379E27-8CC8-4FBC-A2C1-B24E41040843}"/>
              </a:ext>
            </a:extLst>
          </p:cNvPr>
          <p:cNvGrpSpPr/>
          <p:nvPr userDrawn="1"/>
        </p:nvGrpSpPr>
        <p:grpSpPr>
          <a:xfrm>
            <a:off x="347133" y="204975"/>
            <a:ext cx="670984" cy="506412"/>
            <a:chOff x="260350" y="258763"/>
            <a:chExt cx="503238" cy="506412"/>
          </a:xfrm>
        </p:grpSpPr>
        <p:sp>
          <p:nvSpPr>
            <p:cNvPr id="19" name="Freeform 5">
              <a:extLst>
                <a:ext uri="{FF2B5EF4-FFF2-40B4-BE49-F238E27FC236}">
                  <a16:creationId xmlns:a16="http://schemas.microsoft.com/office/drawing/2014/main" id="{19A2CFDD-0C53-48CC-813C-46F697F684D1}"/>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6">
              <a:extLst>
                <a:ext uri="{FF2B5EF4-FFF2-40B4-BE49-F238E27FC236}">
                  <a16:creationId xmlns:a16="http://schemas.microsoft.com/office/drawing/2014/main" id="{0B1CCE43-B601-446F-B56D-2CE31361A050}"/>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7">
              <a:extLst>
                <a:ext uri="{FF2B5EF4-FFF2-40B4-BE49-F238E27FC236}">
                  <a16:creationId xmlns:a16="http://schemas.microsoft.com/office/drawing/2014/main" id="{A96EA9D6-4451-4779-952D-A47F30BCA531}"/>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8">
              <a:extLst>
                <a:ext uri="{FF2B5EF4-FFF2-40B4-BE49-F238E27FC236}">
                  <a16:creationId xmlns:a16="http://schemas.microsoft.com/office/drawing/2014/main" id="{0A999DC3-E2F7-4067-B591-1CF096C4C893}"/>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9">
              <a:extLst>
                <a:ext uri="{FF2B5EF4-FFF2-40B4-BE49-F238E27FC236}">
                  <a16:creationId xmlns:a16="http://schemas.microsoft.com/office/drawing/2014/main" id="{088C8840-0856-46EE-8578-6B35E6065AC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
        <p:nvSpPr>
          <p:cNvPr id="1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28406"/>
            <a:ext cx="9144000" cy="2387600"/>
          </a:xfrm>
        </p:spPr>
        <p:txBody>
          <a:bodyPr anchor="b"/>
          <a:lstStyle>
            <a:lvl1pPr algn="l">
              <a:lnSpc>
                <a:spcPts val="4200"/>
              </a:lnSpc>
              <a:defRPr sz="3450" baseline="0">
                <a:solidFill>
                  <a:schemeClr val="bg1"/>
                </a:solidFill>
              </a:defRPr>
            </a:lvl1pPr>
          </a:lstStyle>
          <a:p>
            <a:r>
              <a:rPr lang="sv-SE" dirty="0"/>
              <a:t>Titel på presentationen </a:t>
            </a:r>
            <a:br>
              <a:rPr lang="sv-SE" dirty="0"/>
            </a:br>
            <a:r>
              <a:rPr lang="sv-SE" dirty="0"/>
              <a:t>eller på kapitlet</a:t>
            </a:r>
          </a:p>
        </p:txBody>
      </p:sp>
      <p:sp>
        <p:nvSpPr>
          <p:cNvPr id="1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05198"/>
            <a:ext cx="9144000" cy="581891"/>
          </a:xfrm>
        </p:spPr>
        <p:txBody>
          <a:bodyPr/>
          <a:lstStyle>
            <a:lvl1pPr marL="0" indent="0" algn="l">
              <a:lnSpc>
                <a:spcPct val="10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Namn, organisation</a:t>
            </a:r>
          </a:p>
        </p:txBody>
      </p:sp>
    </p:spTree>
    <p:extLst>
      <p:ext uri="{BB962C8B-B14F-4D97-AF65-F5344CB8AC3E}">
        <p14:creationId xmlns:p14="http://schemas.microsoft.com/office/powerpoint/2010/main" val="378374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skog">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B652C6AC-53FF-485B-9A2B-4131D81A99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ktangel 16">
            <a:extLst>
              <a:ext uri="{FF2B5EF4-FFF2-40B4-BE49-F238E27FC236}">
                <a16:creationId xmlns:a16="http://schemas.microsoft.com/office/drawing/2014/main" id="{38E6F990-5417-4B35-AE8C-59B9F25EA90A}"/>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18" name="Grupp 17">
            <a:extLst>
              <a:ext uri="{FF2B5EF4-FFF2-40B4-BE49-F238E27FC236}">
                <a16:creationId xmlns:a16="http://schemas.microsoft.com/office/drawing/2014/main" id="{97545B91-1A84-4F46-8E57-6859CC34398C}"/>
              </a:ext>
            </a:extLst>
          </p:cNvPr>
          <p:cNvGrpSpPr/>
          <p:nvPr userDrawn="1"/>
        </p:nvGrpSpPr>
        <p:grpSpPr>
          <a:xfrm>
            <a:off x="347133" y="204975"/>
            <a:ext cx="670984" cy="506412"/>
            <a:chOff x="260350" y="258763"/>
            <a:chExt cx="503238" cy="506412"/>
          </a:xfrm>
        </p:grpSpPr>
        <p:sp>
          <p:nvSpPr>
            <p:cNvPr id="19" name="Freeform 5">
              <a:extLst>
                <a:ext uri="{FF2B5EF4-FFF2-40B4-BE49-F238E27FC236}">
                  <a16:creationId xmlns:a16="http://schemas.microsoft.com/office/drawing/2014/main" id="{E06AFAF6-AA27-4595-9A2A-AC99B946854E}"/>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6">
              <a:extLst>
                <a:ext uri="{FF2B5EF4-FFF2-40B4-BE49-F238E27FC236}">
                  <a16:creationId xmlns:a16="http://schemas.microsoft.com/office/drawing/2014/main" id="{5C6A1C94-F3F7-4218-9400-9D12EF6BBD70}"/>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7">
              <a:extLst>
                <a:ext uri="{FF2B5EF4-FFF2-40B4-BE49-F238E27FC236}">
                  <a16:creationId xmlns:a16="http://schemas.microsoft.com/office/drawing/2014/main" id="{C49EFB0D-6C2F-4B14-BFC8-AA2A2924566D}"/>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8">
              <a:extLst>
                <a:ext uri="{FF2B5EF4-FFF2-40B4-BE49-F238E27FC236}">
                  <a16:creationId xmlns:a16="http://schemas.microsoft.com/office/drawing/2014/main" id="{E6767C50-7E06-482A-9FF3-13B283BAC3F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9">
              <a:extLst>
                <a:ext uri="{FF2B5EF4-FFF2-40B4-BE49-F238E27FC236}">
                  <a16:creationId xmlns:a16="http://schemas.microsoft.com/office/drawing/2014/main" id="{7A7F7EF4-BE43-44BA-838B-3B10F0CE4CE9}"/>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
        <p:nvSpPr>
          <p:cNvPr id="1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28406"/>
            <a:ext cx="9144000" cy="2387600"/>
          </a:xfrm>
        </p:spPr>
        <p:txBody>
          <a:bodyPr anchor="b"/>
          <a:lstStyle>
            <a:lvl1pPr algn="l">
              <a:lnSpc>
                <a:spcPts val="4200"/>
              </a:lnSpc>
              <a:defRPr sz="3450" baseline="0">
                <a:solidFill>
                  <a:schemeClr val="bg1"/>
                </a:solidFill>
              </a:defRPr>
            </a:lvl1pPr>
          </a:lstStyle>
          <a:p>
            <a:r>
              <a:rPr lang="sv-SE" dirty="0"/>
              <a:t>Titel på presentationen </a:t>
            </a:r>
            <a:br>
              <a:rPr lang="sv-SE" dirty="0"/>
            </a:br>
            <a:r>
              <a:rPr lang="sv-SE" dirty="0"/>
              <a:t>eller på kapitlet</a:t>
            </a:r>
          </a:p>
        </p:txBody>
      </p:sp>
      <p:sp>
        <p:nvSpPr>
          <p:cNvPr id="1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05198"/>
            <a:ext cx="9144000" cy="581891"/>
          </a:xfrm>
        </p:spPr>
        <p:txBody>
          <a:bodyPr/>
          <a:lstStyle>
            <a:lvl1pPr marL="0" indent="0" algn="l">
              <a:lnSpc>
                <a:spcPct val="10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Namn, organisation</a:t>
            </a:r>
          </a:p>
        </p:txBody>
      </p:sp>
    </p:spTree>
    <p:extLst>
      <p:ext uri="{BB962C8B-B14F-4D97-AF65-F5344CB8AC3E}">
        <p14:creationId xmlns:p14="http://schemas.microsoft.com/office/powerpoint/2010/main" val="412618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spositionssida">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F5E23082-7679-4080-A33C-01DA1345A1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3" y="800102"/>
            <a:ext cx="8099880" cy="880197"/>
          </a:xfrm>
        </p:spPr>
        <p:txBody>
          <a:bodyPr/>
          <a:lstStyle>
            <a:lvl1pPr>
              <a:lnSpc>
                <a:spcPct val="100000"/>
              </a:lnSpc>
              <a:defRPr sz="2700">
                <a:solidFill>
                  <a:schemeClr val="bg1"/>
                </a:solidFill>
              </a:defRPr>
            </a:lvl1pPr>
          </a:lstStyle>
          <a:p>
            <a:r>
              <a:rPr lang="sv-SE"/>
              <a:t>Innehåll</a:t>
            </a:r>
          </a:p>
        </p:txBody>
      </p:sp>
      <p:sp>
        <p:nvSpPr>
          <p:cNvPr id="13" name="Rektangel 12">
            <a:extLst>
              <a:ext uri="{FF2B5EF4-FFF2-40B4-BE49-F238E27FC236}">
                <a16:creationId xmlns:a16="http://schemas.microsoft.com/office/drawing/2014/main" id="{ABEB415B-90BD-4B90-9A47-EE31D58C43FE}"/>
              </a:ext>
            </a:extLst>
          </p:cNvPr>
          <p:cNvSpPr/>
          <p:nvPr userDrawn="1"/>
        </p:nvSpPr>
        <p:spPr>
          <a:xfrm>
            <a:off x="-2211571" y="24064"/>
            <a:ext cx="2127348" cy="5368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Dispositionssida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här skriver du in de olika punkter (kapitel) som föredraget eller mötet innehåller.</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p:nvPr>
        </p:nvSpPr>
        <p:spPr>
          <a:xfrm>
            <a:off x="722313" y="1960814"/>
            <a:ext cx="8138152" cy="4343400"/>
          </a:xfrm>
        </p:spPr>
        <p:txBody>
          <a:bodyPr/>
          <a:lstStyle>
            <a:lvl1pPr marL="342900" indent="-342900">
              <a:buFont typeface="+mj-lt"/>
              <a:buAutoNum type="arabicPeriod"/>
              <a:defRPr>
                <a:solidFill>
                  <a:schemeClr val="bg1"/>
                </a:solidFill>
              </a:defRPr>
            </a:lvl1pPr>
            <a:lvl2pPr marL="676275" indent="-342900">
              <a:buFont typeface="+mj-lt"/>
              <a:buAutoNum type="alphaLcParenR"/>
              <a:defRPr>
                <a:solidFill>
                  <a:schemeClr val="bg1"/>
                </a:solidFill>
              </a:defRPr>
            </a:lvl2pPr>
            <a:lvl3pPr marL="676275" indent="-342900">
              <a:buFont typeface="+mj-lt"/>
              <a:buAutoNum type="alphaLcParenR"/>
              <a:defRPr>
                <a:solidFill>
                  <a:schemeClr val="bg1"/>
                </a:solidFill>
              </a:defRPr>
            </a:lvl3pPr>
            <a:lvl4pPr marL="676275" indent="-342900">
              <a:buFont typeface="+mj-lt"/>
              <a:buAutoNum type="alphaLcParenR"/>
              <a:defRPr>
                <a:solidFill>
                  <a:schemeClr val="bg1"/>
                </a:solidFill>
              </a:defRPr>
            </a:lvl4pPr>
            <a:lvl5pPr marL="676275" indent="-342900">
              <a:buFont typeface="+mj-lt"/>
              <a:buAutoNum type="alphaLcParen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grpSp>
        <p:nvGrpSpPr>
          <p:cNvPr id="17" name="Grupp 16">
            <a:extLst>
              <a:ext uri="{FF2B5EF4-FFF2-40B4-BE49-F238E27FC236}">
                <a16:creationId xmlns:a16="http://schemas.microsoft.com/office/drawing/2014/main" id="{1A5CE42A-C9B5-479C-99F3-547F4B42FF2A}"/>
              </a:ext>
            </a:extLst>
          </p:cNvPr>
          <p:cNvGrpSpPr/>
          <p:nvPr userDrawn="1"/>
        </p:nvGrpSpPr>
        <p:grpSpPr>
          <a:xfrm>
            <a:off x="347133" y="204975"/>
            <a:ext cx="670984" cy="506412"/>
            <a:chOff x="260350" y="258763"/>
            <a:chExt cx="503238" cy="506412"/>
          </a:xfrm>
        </p:grpSpPr>
        <p:sp>
          <p:nvSpPr>
            <p:cNvPr id="18" name="Freeform 5">
              <a:extLst>
                <a:ext uri="{FF2B5EF4-FFF2-40B4-BE49-F238E27FC236}">
                  <a16:creationId xmlns:a16="http://schemas.microsoft.com/office/drawing/2014/main" id="{DB9B625F-4468-4632-BC28-BA55DAB27A40}"/>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19" name="Freeform 6">
              <a:extLst>
                <a:ext uri="{FF2B5EF4-FFF2-40B4-BE49-F238E27FC236}">
                  <a16:creationId xmlns:a16="http://schemas.microsoft.com/office/drawing/2014/main" id="{EB05239E-5569-46FA-9B26-8AC495B516B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7">
              <a:extLst>
                <a:ext uri="{FF2B5EF4-FFF2-40B4-BE49-F238E27FC236}">
                  <a16:creationId xmlns:a16="http://schemas.microsoft.com/office/drawing/2014/main" id="{0D7BC83D-202E-452B-90B7-CA3F1C425FA7}"/>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8">
              <a:extLst>
                <a:ext uri="{FF2B5EF4-FFF2-40B4-BE49-F238E27FC236}">
                  <a16:creationId xmlns:a16="http://schemas.microsoft.com/office/drawing/2014/main" id="{3E9F1790-B178-4558-8464-3166A74E79D1}"/>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9">
              <a:extLst>
                <a:ext uri="{FF2B5EF4-FFF2-40B4-BE49-F238E27FC236}">
                  <a16:creationId xmlns:a16="http://schemas.microsoft.com/office/drawing/2014/main" id="{E3016021-3D47-4DC4-ABD8-7A95AA2E2C29}"/>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10217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kil och utbytbar liten 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sv-SE"/>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sv-SE"/>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59" y="24063"/>
            <a:ext cx="1990236" cy="2249527"/>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i="1" u="none" dirty="0">
                <a:effectLst/>
                <a:latin typeface="Calibri" panose="020F0502020204030204" pitchFamily="34" charset="0"/>
                <a:ea typeface="Calibri" panose="020F0502020204030204" pitchFamily="34" charset="0"/>
                <a:cs typeface="Times New Roman" panose="02020603050405020304" pitchFamily="18" charset="0"/>
              </a:rPr>
              <a:t>Text, kil och utbytbar liten bild: </a:t>
            </a:r>
          </a:p>
          <a:p>
            <a:pPr marL="0" lvl="0" indent="0">
              <a:lnSpc>
                <a:spcPct val="107000"/>
              </a:lnSpc>
              <a:spcAft>
                <a:spcPts val="600"/>
              </a:spcAft>
              <a:buFont typeface="+mj-lt"/>
              <a:buNone/>
            </a:pPr>
            <a:r>
              <a:rPr lang="sv-SE" sz="900" i="0" u="none" dirty="0">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600"/>
              </a:spcAft>
              <a:buFont typeface="+mj-lt"/>
              <a:buNone/>
            </a:pPr>
            <a:r>
              <a:rPr lang="sv-SE" sz="900" i="0" u="none" dirty="0">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600"/>
              </a:spcAft>
              <a:buFont typeface="+mj-lt"/>
              <a:buNone/>
            </a:pPr>
            <a:r>
              <a:rPr lang="sv-SE" sz="900" i="0" u="none" dirty="0">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p:nvPr>
        </p:nvSpPr>
        <p:spPr>
          <a:xfrm>
            <a:off x="768721" y="1250481"/>
            <a:ext cx="9862887" cy="880197"/>
          </a:xfrm>
        </p:spPr>
        <p:txBody>
          <a:bodyPr/>
          <a:lstStyle/>
          <a:p>
            <a:r>
              <a:rPr lang="sv-SE"/>
              <a:t>Klicka här för att ändra format</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p:nvPr>
        </p:nvSpPr>
        <p:spPr>
          <a:xfrm>
            <a:off x="768721" y="2397442"/>
            <a:ext cx="9862887" cy="364851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3019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kil och utbytbar stor 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A5E3EC2-7DB2-4C8C-8E35-255720F3AAA6}"/>
              </a:ext>
            </a:extLst>
          </p:cNvPr>
          <p:cNvSpPr/>
          <p:nvPr userDrawn="1"/>
        </p:nvSpPr>
        <p:spPr>
          <a:xfrm>
            <a:off x="-2088107" y="24064"/>
            <a:ext cx="2003883" cy="210134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i="1" u="none" dirty="0">
                <a:effectLst/>
                <a:latin typeface="Calibri" panose="020F0502020204030204" pitchFamily="34" charset="0"/>
                <a:ea typeface="Calibri" panose="020F0502020204030204" pitchFamily="34" charset="0"/>
                <a:cs typeface="Times New Roman" panose="02020603050405020304" pitchFamily="18" charset="0"/>
              </a:rPr>
              <a:t>Text, kil och utbytbar stor bild: </a:t>
            </a:r>
          </a:p>
          <a:p>
            <a:pPr marL="0" lvl="0" indent="0">
              <a:lnSpc>
                <a:spcPct val="107000"/>
              </a:lnSpc>
              <a:spcAft>
                <a:spcPts val="600"/>
              </a:spcAft>
              <a:buFont typeface="+mj-lt"/>
              <a:buNone/>
            </a:pPr>
            <a:r>
              <a:rPr lang="sv-SE" sz="900" i="0" u="none" dirty="0">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600"/>
              </a:spcAft>
              <a:buFont typeface="+mj-lt"/>
              <a:buNone/>
            </a:pPr>
            <a:r>
              <a:rPr lang="sv-SE" sz="900" i="0" u="none" dirty="0">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600"/>
              </a:spcAft>
              <a:buFont typeface="+mj-lt"/>
              <a:buNone/>
            </a:pPr>
            <a:r>
              <a:rPr lang="sv-SE" sz="900" i="0" u="none" dirty="0">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p:nvPr>
        </p:nvSpPr>
        <p:spPr>
          <a:xfrm>
            <a:off x="768722" y="1250481"/>
            <a:ext cx="5168055" cy="880197"/>
          </a:xfrm>
        </p:spPr>
        <p:txBody>
          <a:bodyPr/>
          <a:lstStyle/>
          <a:p>
            <a:r>
              <a:rPr lang="sv-SE"/>
              <a:t>Klicka här för att ändra format</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p:nvPr>
        </p:nvSpPr>
        <p:spPr>
          <a:xfrm>
            <a:off x="768722" y="2397442"/>
            <a:ext cx="5168055" cy="364851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bild 6">
            <a:extLst>
              <a:ext uri="{FF2B5EF4-FFF2-40B4-BE49-F238E27FC236}">
                <a16:creationId xmlns:a16="http://schemas.microsoft.com/office/drawing/2014/main" id="{CE9043C6-E2E5-4AA6-A0D7-6300411D800B}"/>
              </a:ext>
            </a:extLst>
          </p:cNvPr>
          <p:cNvSpPr>
            <a:spLocks noGrp="1"/>
          </p:cNvSpPr>
          <p:nvPr>
            <p:ph type="pic" sz="quarter" idx="10" hasCustomPrompt="1"/>
          </p:nvPr>
        </p:nvSpPr>
        <p:spPr>
          <a:xfrm>
            <a:off x="5654297" y="-13285"/>
            <a:ext cx="6549656"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sv-SE"/>
              <a:t>.</a:t>
            </a:r>
          </a:p>
        </p:txBody>
      </p:sp>
      <p:sp>
        <p:nvSpPr>
          <p:cNvPr id="12" name="Platshållare för text 8">
            <a:extLst>
              <a:ext uri="{FF2B5EF4-FFF2-40B4-BE49-F238E27FC236}">
                <a16:creationId xmlns:a16="http://schemas.microsoft.com/office/drawing/2014/main" id="{CED43F73-AACE-4B41-ADE8-E82A3E3CE296}"/>
              </a:ext>
            </a:extLst>
          </p:cNvPr>
          <p:cNvSpPr>
            <a:spLocks noGrp="1"/>
          </p:cNvSpPr>
          <p:nvPr>
            <p:ph type="body" sz="quarter" idx="11" hasCustomPrompt="1"/>
          </p:nvPr>
        </p:nvSpPr>
        <p:spPr>
          <a:xfrm>
            <a:off x="5169332" y="-36999"/>
            <a:ext cx="1800153" cy="689826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 name="connsiteX0" fmla="*/ 0 w 1545179"/>
              <a:gd name="connsiteY0" fmla="*/ 6878649 h 6887833"/>
              <a:gd name="connsiteX1" fmla="*/ 1545097 w 1545179"/>
              <a:gd name="connsiteY1" fmla="*/ 0 h 6887833"/>
              <a:gd name="connsiteX2" fmla="*/ 1210984 w 1545179"/>
              <a:gd name="connsiteY2" fmla="*/ 27397 h 6887833"/>
              <a:gd name="connsiteX3" fmla="*/ 349955 w 1545179"/>
              <a:gd name="connsiteY3" fmla="*/ 6887833 h 6887833"/>
              <a:gd name="connsiteX4" fmla="*/ 0 w 1545179"/>
              <a:gd name="connsiteY4" fmla="*/ 6878649 h 6887833"/>
              <a:gd name="connsiteX0" fmla="*/ 0 w 1451337"/>
              <a:gd name="connsiteY0" fmla="*/ 6868218 h 6877402"/>
              <a:gd name="connsiteX1" fmla="*/ 1451223 w 1451337"/>
              <a:gd name="connsiteY1" fmla="*/ 0 h 6877402"/>
              <a:gd name="connsiteX2" fmla="*/ 1210984 w 1451337"/>
              <a:gd name="connsiteY2" fmla="*/ 16966 h 6877402"/>
              <a:gd name="connsiteX3" fmla="*/ 349955 w 1451337"/>
              <a:gd name="connsiteY3" fmla="*/ 6877402 h 6877402"/>
              <a:gd name="connsiteX4" fmla="*/ 0 w 1451337"/>
              <a:gd name="connsiteY4" fmla="*/ 6868218 h 6877402"/>
              <a:gd name="connsiteX0" fmla="*/ 0 w 1336699"/>
              <a:gd name="connsiteY0" fmla="*/ 6868218 h 6877402"/>
              <a:gd name="connsiteX1" fmla="*/ 1336488 w 1336699"/>
              <a:gd name="connsiteY1" fmla="*/ 0 h 6877402"/>
              <a:gd name="connsiteX2" fmla="*/ 1210984 w 1336699"/>
              <a:gd name="connsiteY2" fmla="*/ 16966 h 6877402"/>
              <a:gd name="connsiteX3" fmla="*/ 349955 w 1336699"/>
              <a:gd name="connsiteY3" fmla="*/ 6877402 h 6877402"/>
              <a:gd name="connsiteX4" fmla="*/ 0 w 1336699"/>
              <a:gd name="connsiteY4" fmla="*/ 6868218 h 6877402"/>
              <a:gd name="connsiteX0" fmla="*/ 0 w 1357531"/>
              <a:gd name="connsiteY0" fmla="*/ 6865162 h 6874346"/>
              <a:gd name="connsiteX1" fmla="*/ 1357349 w 1357531"/>
              <a:gd name="connsiteY1" fmla="*/ 421 h 6874346"/>
              <a:gd name="connsiteX2" fmla="*/ 1210984 w 1357531"/>
              <a:gd name="connsiteY2" fmla="*/ 13910 h 6874346"/>
              <a:gd name="connsiteX3" fmla="*/ 349955 w 1357531"/>
              <a:gd name="connsiteY3" fmla="*/ 6874346 h 6874346"/>
              <a:gd name="connsiteX4" fmla="*/ 0 w 1357531"/>
              <a:gd name="connsiteY4" fmla="*/ 6865162 h 6874346"/>
              <a:gd name="connsiteX0" fmla="*/ 0 w 1358108"/>
              <a:gd name="connsiteY0" fmla="*/ 6865162 h 6874346"/>
              <a:gd name="connsiteX1" fmla="*/ 1357349 w 1358108"/>
              <a:gd name="connsiteY1" fmla="*/ 421 h 6874346"/>
              <a:gd name="connsiteX2" fmla="*/ 1329196 w 1358108"/>
              <a:gd name="connsiteY2" fmla="*/ 13910 h 6874346"/>
              <a:gd name="connsiteX3" fmla="*/ 349955 w 1358108"/>
              <a:gd name="connsiteY3" fmla="*/ 6874346 h 6874346"/>
              <a:gd name="connsiteX4" fmla="*/ 0 w 1358108"/>
              <a:gd name="connsiteY4" fmla="*/ 6865162 h 6874346"/>
              <a:gd name="connsiteX0" fmla="*/ 0 w 1443939"/>
              <a:gd name="connsiteY0" fmla="*/ 6867961 h 6877145"/>
              <a:gd name="connsiteX1" fmla="*/ 1357349 w 1443939"/>
              <a:gd name="connsiteY1" fmla="*/ 3220 h 6877145"/>
              <a:gd name="connsiteX2" fmla="*/ 1443931 w 1443939"/>
              <a:gd name="connsiteY2" fmla="*/ 13233 h 6877145"/>
              <a:gd name="connsiteX3" fmla="*/ 349955 w 1443939"/>
              <a:gd name="connsiteY3" fmla="*/ 6877145 h 6877145"/>
              <a:gd name="connsiteX4" fmla="*/ 0 w 1443939"/>
              <a:gd name="connsiteY4" fmla="*/ 6867961 h 6877145"/>
              <a:gd name="connsiteX0" fmla="*/ 0 w 1443933"/>
              <a:gd name="connsiteY0" fmla="*/ 6867961 h 6877145"/>
              <a:gd name="connsiteX1" fmla="*/ 1190462 w 1443933"/>
              <a:gd name="connsiteY1" fmla="*/ 3220 h 6877145"/>
              <a:gd name="connsiteX2" fmla="*/ 1443931 w 1443933"/>
              <a:gd name="connsiteY2" fmla="*/ 13233 h 6877145"/>
              <a:gd name="connsiteX3" fmla="*/ 349955 w 1443933"/>
              <a:gd name="connsiteY3" fmla="*/ 6877145 h 6877145"/>
              <a:gd name="connsiteX4" fmla="*/ 0 w 1443933"/>
              <a:gd name="connsiteY4" fmla="*/ 6867961 h 6877145"/>
              <a:gd name="connsiteX0" fmla="*/ 0 w 1332678"/>
              <a:gd name="connsiteY0" fmla="*/ 6882794 h 6891978"/>
              <a:gd name="connsiteX1" fmla="*/ 1190462 w 1332678"/>
              <a:gd name="connsiteY1" fmla="*/ 18053 h 6891978"/>
              <a:gd name="connsiteX2" fmla="*/ 1332673 w 1332678"/>
              <a:gd name="connsiteY2" fmla="*/ 10682 h 6891978"/>
              <a:gd name="connsiteX3" fmla="*/ 349955 w 1332678"/>
              <a:gd name="connsiteY3" fmla="*/ 6891978 h 6891978"/>
              <a:gd name="connsiteX4" fmla="*/ 0 w 1332678"/>
              <a:gd name="connsiteY4" fmla="*/ 6882794 h 6891978"/>
              <a:gd name="connsiteX0" fmla="*/ 0 w 1350062"/>
              <a:gd name="connsiteY0" fmla="*/ 6882794 h 6891978"/>
              <a:gd name="connsiteX1" fmla="*/ 1190462 w 1350062"/>
              <a:gd name="connsiteY1" fmla="*/ 18053 h 6891978"/>
              <a:gd name="connsiteX2" fmla="*/ 1350058 w 1350062"/>
              <a:gd name="connsiteY2" fmla="*/ 10682 h 6891978"/>
              <a:gd name="connsiteX3" fmla="*/ 349955 w 1350062"/>
              <a:gd name="connsiteY3" fmla="*/ 6891978 h 6891978"/>
              <a:gd name="connsiteX4" fmla="*/ 0 w 1350062"/>
              <a:gd name="connsiteY4" fmla="*/ 6882794 h 6891978"/>
              <a:gd name="connsiteX0" fmla="*/ 0 w 1350115"/>
              <a:gd name="connsiteY0" fmla="*/ 6889079 h 6898263"/>
              <a:gd name="connsiteX1" fmla="*/ 1333011 w 1350115"/>
              <a:gd name="connsiteY1" fmla="*/ 0 h 6898263"/>
              <a:gd name="connsiteX2" fmla="*/ 1350058 w 1350115"/>
              <a:gd name="connsiteY2" fmla="*/ 16967 h 6898263"/>
              <a:gd name="connsiteX3" fmla="*/ 349955 w 1350115"/>
              <a:gd name="connsiteY3" fmla="*/ 6898263 h 6898263"/>
              <a:gd name="connsiteX4" fmla="*/ 0 w 1350115"/>
              <a:gd name="connsiteY4" fmla="*/ 6889079 h 6898263"/>
              <a:gd name="connsiteX0" fmla="*/ 0 w 1350115"/>
              <a:gd name="connsiteY0" fmla="*/ 6889079 h 6898263"/>
              <a:gd name="connsiteX1" fmla="*/ 1333011 w 1350115"/>
              <a:gd name="connsiteY1" fmla="*/ 0 h 6898263"/>
              <a:gd name="connsiteX2" fmla="*/ 1350058 w 1350115"/>
              <a:gd name="connsiteY2" fmla="*/ 16967 h 6898263"/>
              <a:gd name="connsiteX3" fmla="*/ 395153 w 1350115"/>
              <a:gd name="connsiteY3" fmla="*/ 6898263 h 6898263"/>
              <a:gd name="connsiteX4" fmla="*/ 0 w 1350115"/>
              <a:gd name="connsiteY4" fmla="*/ 6889079 h 68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115" h="6898263">
                <a:moveTo>
                  <a:pt x="0" y="6889079"/>
                </a:moveTo>
                <a:lnTo>
                  <a:pt x="1333011" y="0"/>
                </a:lnTo>
                <a:cubicBezTo>
                  <a:pt x="1339172" y="26931"/>
                  <a:pt x="1351042" y="-19488"/>
                  <a:pt x="1350058" y="16967"/>
                </a:cubicBezTo>
                <a:lnTo>
                  <a:pt x="395153" y="6898263"/>
                </a:lnTo>
                <a:lnTo>
                  <a:pt x="0" y="6889079"/>
                </a:lnTo>
                <a:close/>
              </a:path>
            </a:pathLst>
          </a:custGeom>
          <a:solidFill>
            <a:schemeClr val="accent3"/>
          </a:solidFill>
          <a:ln>
            <a:noFill/>
          </a:ln>
        </p:spPr>
        <p:txBody>
          <a:bodyPr/>
          <a:lstStyle>
            <a:lvl1pPr marL="0" indent="0">
              <a:buNone/>
              <a:defRPr sz="100"/>
            </a:lvl1pPr>
          </a:lstStyle>
          <a:p>
            <a:pPr lvl="0"/>
            <a:r>
              <a:rPr lang="sv-SE"/>
              <a:t>.</a:t>
            </a:r>
          </a:p>
        </p:txBody>
      </p:sp>
    </p:spTree>
    <p:extLst>
      <p:ext uri="{BB962C8B-B14F-4D97-AF65-F5344CB8AC3E}">
        <p14:creationId xmlns:p14="http://schemas.microsoft.com/office/powerpoint/2010/main" val="28602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2" y="1226128"/>
            <a:ext cx="10643755" cy="911374"/>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10654147"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59" y="24064"/>
            <a:ext cx="1990236" cy="5368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sv-SE" sz="900" b="0" i="1" u="none" dirty="0">
                <a:effectLst/>
                <a:latin typeface="Calibri" panose="020F0502020204030204" pitchFamily="34" charset="0"/>
                <a:ea typeface="Calibri" panose="020F0502020204030204" pitchFamily="34" charset="0"/>
                <a:cs typeface="Times New Roman" panose="02020603050405020304" pitchFamily="18" charset="0"/>
              </a:rPr>
              <a:t>Rubrik och innehåll: </a:t>
            </a:r>
            <a:r>
              <a:rPr lang="sv-SE" sz="900" b="0" i="0" u="none" dirty="0">
                <a:effectLst/>
                <a:latin typeface="Calibri" panose="020F0502020204030204" pitchFamily="34" charset="0"/>
                <a:ea typeface="Calibri" panose="020F0502020204030204" pitchFamily="34" charset="0"/>
                <a:cs typeface="Times New Roman" panose="02020603050405020304" pitchFamily="18" charset="0"/>
              </a:rPr>
              <a:t>för en- eller tvåradig rubrik och innehåll i fullbredd. </a:t>
            </a:r>
          </a:p>
        </p:txBody>
      </p:sp>
    </p:spTree>
    <p:extLst>
      <p:ext uri="{BB962C8B-B14F-4D97-AF65-F5344CB8AC3E}">
        <p14:creationId xmlns:p14="http://schemas.microsoft.com/office/powerpoint/2010/main" val="18450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i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2" y="1226128"/>
            <a:ext cx="10643755" cy="911374"/>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4" y="2407521"/>
            <a:ext cx="5198919"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p:nvPr>
        </p:nvSpPr>
        <p:spPr>
          <a:xfrm>
            <a:off x="6231085" y="2407521"/>
            <a:ext cx="5198919"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6" y="6140310"/>
            <a:ext cx="5205413" cy="260350"/>
          </a:xfrm>
        </p:spPr>
        <p:txBody>
          <a:bodyPr/>
          <a:lstStyle>
            <a:lvl1pPr marL="0" indent="0">
              <a:lnSpc>
                <a:spcPct val="100000"/>
              </a:lnSpc>
              <a:spcBef>
                <a:spcPts val="0"/>
              </a:spcBef>
              <a:buFontTx/>
              <a:buNone/>
              <a:defRPr sz="750"/>
            </a:lvl1pPr>
          </a:lstStyle>
          <a:p>
            <a:pPr lvl="0"/>
            <a:r>
              <a:rPr lang="sv-SE"/>
              <a:t>Bildtext</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5" y="6140310"/>
            <a:ext cx="5205413" cy="260350"/>
          </a:xfrm>
        </p:spPr>
        <p:txBody>
          <a:bodyPr/>
          <a:lstStyle>
            <a:lvl1pPr marL="0" indent="0">
              <a:lnSpc>
                <a:spcPct val="100000"/>
              </a:lnSpc>
              <a:spcBef>
                <a:spcPts val="0"/>
              </a:spcBef>
              <a:buFontTx/>
              <a:buNone/>
              <a:defRPr sz="750"/>
            </a:lvl1pPr>
          </a:lstStyle>
          <a:p>
            <a:pPr lvl="0"/>
            <a:r>
              <a:rPr lang="sv-SE"/>
              <a:t>Bildtext</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4"/>
            <a:ext cx="2003883" cy="68505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sv-SE" sz="900" b="0" i="1" u="none" dirty="0">
                <a:effectLst/>
                <a:latin typeface="Calibri" panose="020F0502020204030204" pitchFamily="34" charset="0"/>
                <a:ea typeface="Calibri" panose="020F0502020204030204" pitchFamily="34" charset="0"/>
                <a:cs typeface="Times New Roman" panose="02020603050405020304" pitchFamily="18" charset="0"/>
              </a:rPr>
              <a:t>Rubrik och innehåll i tvåspalt</a:t>
            </a:r>
            <a:r>
              <a:rPr lang="sv-SE" sz="900" b="0" i="0" u="none" dirty="0">
                <a:effectLst/>
                <a:latin typeface="Calibri" panose="020F0502020204030204" pitchFamily="34" charset="0"/>
                <a:ea typeface="Calibri" panose="020F0502020204030204" pitchFamily="34" charset="0"/>
                <a:cs typeface="Times New Roman" panose="02020603050405020304" pitchFamily="18" charset="0"/>
              </a:rPr>
              <a:t>: för en- eller tvåradig rubrik och innehåll i två spalter (text, bild, diagram, film etc.). Du kan också lägga in bildtexter.</a:t>
            </a:r>
          </a:p>
        </p:txBody>
      </p:sp>
    </p:spTree>
    <p:extLst>
      <p:ext uri="{BB962C8B-B14F-4D97-AF65-F5344CB8AC3E}">
        <p14:creationId xmlns:p14="http://schemas.microsoft.com/office/powerpoint/2010/main" val="39048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1500"/>
            </a:lvl1pPr>
            <a:lvl2pPr algn="ctr">
              <a:defRPr/>
            </a:lvl2pPr>
            <a:lvl3pPr algn="ctr">
              <a:defRPr/>
            </a:lvl3pPr>
            <a:lvl4pPr algn="ctr">
              <a:defRPr/>
            </a:lvl4pPr>
            <a:lvl5pPr algn="ctr">
              <a:defRPr/>
            </a:lvl5pPr>
          </a:lstStyle>
          <a:p>
            <a:pPr lvl="0"/>
            <a:r>
              <a:rPr lang="sv-SE"/>
              <a:t>Bild/Film</a:t>
            </a:r>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5368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Helbild</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På denna mallsida kan du exempelvis lägga in en helsidesbild eller en film.</a:t>
            </a:r>
          </a:p>
        </p:txBody>
      </p:sp>
      <p:sp>
        <p:nvSpPr>
          <p:cNvPr id="5" name="Platshållare för text 5">
            <a:extLst>
              <a:ext uri="{FF2B5EF4-FFF2-40B4-BE49-F238E27FC236}">
                <a16:creationId xmlns:a16="http://schemas.microsoft.com/office/drawing/2014/main" id="{E61D62B1-C6CF-4CC7-BB19-1E666DA9882C}"/>
              </a:ext>
            </a:extLst>
          </p:cNvPr>
          <p:cNvSpPr>
            <a:spLocks noGrp="1" noChangeAspect="1"/>
          </p:cNvSpPr>
          <p:nvPr>
            <p:ph type="body" sz="quarter" idx="10" hasCustomPrompt="1"/>
          </p:nvPr>
        </p:nvSpPr>
        <p:spPr>
          <a:xfrm>
            <a:off x="346556" y="262659"/>
            <a:ext cx="672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sv-SE"/>
              <a:t>.</a:t>
            </a:r>
          </a:p>
          <a:p>
            <a:pPr lvl="0"/>
            <a:endParaRPr lang="sv-SE"/>
          </a:p>
        </p:txBody>
      </p:sp>
    </p:spTree>
    <p:extLst>
      <p:ext uri="{BB962C8B-B14F-4D97-AF65-F5344CB8AC3E}">
        <p14:creationId xmlns:p14="http://schemas.microsoft.com/office/powerpoint/2010/main" val="180549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2140966"/>
            <a:ext cx="9144000" cy="2387600"/>
          </a:xfrm>
        </p:spPr>
        <p:txBody>
          <a:bodyPr anchor="b"/>
          <a:lstStyle>
            <a:lvl1pPr algn="l">
              <a:lnSpc>
                <a:spcPts val="5600"/>
              </a:lnSpc>
              <a:defRPr sz="4600">
                <a:solidFill>
                  <a:schemeClr val="tx1"/>
                </a:solidFill>
              </a:defRPr>
            </a:lvl1pPr>
          </a:lstStyle>
          <a:p>
            <a:r>
              <a:rPr lang="sv-SE" dirty="0"/>
              <a:t>Titel på presentationen </a:t>
            </a:r>
            <a:br>
              <a:rPr lang="sv-SE" dirty="0"/>
            </a:br>
            <a:r>
              <a:rPr lang="sv-SE" dirty="0"/>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717756"/>
            <a:ext cx="9144000" cy="581891"/>
          </a:xfrm>
        </p:spPr>
        <p:txBody>
          <a:bodyPr/>
          <a:lstStyle>
            <a:lvl1pPr marL="0" indent="0" algn="l">
              <a:lnSpc>
                <a:spcPct val="10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Tree>
    <p:extLst>
      <p:ext uri="{BB962C8B-B14F-4D97-AF65-F5344CB8AC3E}">
        <p14:creationId xmlns:p14="http://schemas.microsoft.com/office/powerpoint/2010/main" val="278640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objekt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6" y="3573754"/>
            <a:ext cx="5205413" cy="260350"/>
          </a:xfrm>
        </p:spPr>
        <p:txBody>
          <a:bodyPr/>
          <a:lstStyle>
            <a:lvl1pPr marL="0" indent="0" algn="ctr">
              <a:lnSpc>
                <a:spcPts val="900"/>
              </a:lnSpc>
              <a:spcBef>
                <a:spcPts val="0"/>
              </a:spcBef>
              <a:buFontTx/>
              <a:buNone/>
              <a:defRPr sz="750"/>
            </a:lvl1pPr>
          </a:lstStyle>
          <a:p>
            <a:pPr lvl="0"/>
            <a:r>
              <a:rPr lang="sv-SE"/>
              <a:t>Bildtext</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p:nvPr>
        </p:nvSpPr>
        <p:spPr>
          <a:xfrm>
            <a:off x="768929" y="1278082"/>
            <a:ext cx="5195455"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sv-SE"/>
              <a:t>Redigera format för bakgrundstext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40" y="3573754"/>
            <a:ext cx="5205413" cy="260350"/>
          </a:xfrm>
        </p:spPr>
        <p:txBody>
          <a:bodyPr/>
          <a:lstStyle>
            <a:lvl1pPr marL="0" indent="0" algn="ctr">
              <a:lnSpc>
                <a:spcPts val="900"/>
              </a:lnSpc>
              <a:spcBef>
                <a:spcPts val="0"/>
              </a:spcBef>
              <a:buFontTx/>
              <a:buNone/>
              <a:defRPr sz="750"/>
            </a:lvl1pPr>
          </a:lstStyle>
          <a:p>
            <a:pPr lvl="0"/>
            <a:r>
              <a:rPr lang="sv-SE"/>
              <a:t>Bildtext</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p:nvPr>
        </p:nvSpPr>
        <p:spPr>
          <a:xfrm>
            <a:off x="6238542" y="1278082"/>
            <a:ext cx="5195455"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sv-SE"/>
              <a:t>Redigera format för bakgrundstext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6" y="6212779"/>
            <a:ext cx="5205413" cy="260350"/>
          </a:xfrm>
        </p:spPr>
        <p:txBody>
          <a:bodyPr/>
          <a:lstStyle>
            <a:lvl1pPr marL="0" indent="0" algn="ctr">
              <a:lnSpc>
                <a:spcPts val="900"/>
              </a:lnSpc>
              <a:spcBef>
                <a:spcPts val="0"/>
              </a:spcBef>
              <a:buFontTx/>
              <a:buNone/>
              <a:defRPr sz="750"/>
            </a:lvl1pPr>
          </a:lstStyle>
          <a:p>
            <a:pPr lvl="0"/>
            <a:r>
              <a:rPr lang="sv-SE"/>
              <a:t>Bildtext</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p:nvPr>
        </p:nvSpPr>
        <p:spPr>
          <a:xfrm>
            <a:off x="768929" y="3917107"/>
            <a:ext cx="5195455"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sv-SE"/>
              <a:t>Redigera format för bakgrundstext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40" y="6212779"/>
            <a:ext cx="5205413" cy="260350"/>
          </a:xfrm>
        </p:spPr>
        <p:txBody>
          <a:bodyPr/>
          <a:lstStyle>
            <a:lvl1pPr marL="0" indent="0" algn="ctr">
              <a:lnSpc>
                <a:spcPts val="900"/>
              </a:lnSpc>
              <a:spcBef>
                <a:spcPts val="0"/>
              </a:spcBef>
              <a:buFontTx/>
              <a:buNone/>
              <a:defRPr sz="750"/>
            </a:lvl1pPr>
          </a:lstStyle>
          <a:p>
            <a:pPr lvl="0"/>
            <a:r>
              <a:rPr lang="sv-SE"/>
              <a:t>Bildtext</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p:nvPr>
        </p:nvSpPr>
        <p:spPr>
          <a:xfrm>
            <a:off x="6238542" y="3917107"/>
            <a:ext cx="5195455"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sv-SE"/>
              <a:t>Redigera format för bakgrundstext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59" y="24064"/>
            <a:ext cx="1990236" cy="83324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4 objekt: </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plats för fyra objekt med varsin bildtext, centrerat. Bra när du vill jämföra objekt från olika år etc. Om du behöver göra fler/färre rutor kan du kopiera/ta bort platshållare.</a:t>
            </a:r>
          </a:p>
        </p:txBody>
      </p:sp>
    </p:spTree>
    <p:extLst>
      <p:ext uri="{BB962C8B-B14F-4D97-AF65-F5344CB8AC3E}">
        <p14:creationId xmlns:p14="http://schemas.microsoft.com/office/powerpoint/2010/main" val="2617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6" y="3573754"/>
            <a:ext cx="5205413" cy="260350"/>
          </a:xfrm>
        </p:spPr>
        <p:txBody>
          <a:bodyPr/>
          <a:lstStyle>
            <a:lvl1pPr marL="0" indent="0">
              <a:lnSpc>
                <a:spcPts val="900"/>
              </a:lnSpc>
              <a:spcBef>
                <a:spcPts val="0"/>
              </a:spcBef>
              <a:buFontTx/>
              <a:buNone/>
              <a:defRPr sz="750"/>
            </a:lvl1pPr>
          </a:lstStyle>
          <a:p>
            <a:pPr lvl="0"/>
            <a:r>
              <a:rPr lang="sv-SE"/>
              <a:t>Bildtext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40" y="3573754"/>
            <a:ext cx="5205413" cy="260350"/>
          </a:xfrm>
        </p:spPr>
        <p:txBody>
          <a:bodyPr/>
          <a:lstStyle>
            <a:lvl1pPr marL="0" indent="0">
              <a:lnSpc>
                <a:spcPts val="900"/>
              </a:lnSpc>
              <a:spcBef>
                <a:spcPts val="0"/>
              </a:spcBef>
              <a:buFontTx/>
              <a:buNone/>
              <a:defRPr sz="750"/>
            </a:lvl1pPr>
          </a:lstStyle>
          <a:p>
            <a:pPr lvl="0"/>
            <a:r>
              <a:rPr lang="sv-SE"/>
              <a:t>Bildtext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6" y="6212779"/>
            <a:ext cx="5205413" cy="260350"/>
          </a:xfrm>
        </p:spPr>
        <p:txBody>
          <a:bodyPr/>
          <a:lstStyle>
            <a:lvl1pPr marL="0" indent="0">
              <a:lnSpc>
                <a:spcPts val="900"/>
              </a:lnSpc>
              <a:spcBef>
                <a:spcPts val="0"/>
              </a:spcBef>
              <a:buFontTx/>
              <a:buNone/>
              <a:defRPr sz="750"/>
            </a:lvl1pPr>
          </a:lstStyle>
          <a:p>
            <a:pPr lvl="0"/>
            <a:r>
              <a:rPr lang="sv-SE"/>
              <a:t>Bildtext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40" y="6212779"/>
            <a:ext cx="5205413" cy="260350"/>
          </a:xfrm>
        </p:spPr>
        <p:txBody>
          <a:bodyPr/>
          <a:lstStyle>
            <a:lvl1pPr marL="0" indent="0">
              <a:lnSpc>
                <a:spcPts val="900"/>
              </a:lnSpc>
              <a:spcBef>
                <a:spcPts val="0"/>
              </a:spcBef>
              <a:buFontTx/>
              <a:buNone/>
              <a:defRPr sz="750"/>
            </a:lvl1pPr>
          </a:lstStyle>
          <a:p>
            <a:pPr lvl="0"/>
            <a:r>
              <a:rPr lang="sv-SE"/>
              <a:t>Bildtext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59" y="24064"/>
            <a:ext cx="1990236" cy="83324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sv-SE" sz="900" b="0" i="1" u="none" dirty="0">
                <a:effectLst/>
                <a:latin typeface="Calibri" panose="020F0502020204030204" pitchFamily="34" charset="0"/>
                <a:ea typeface="Calibri" panose="020F0502020204030204" pitchFamily="34" charset="0"/>
                <a:cs typeface="Times New Roman" panose="02020603050405020304" pitchFamily="18" charset="0"/>
              </a:rPr>
              <a:t>4 bilder: </a:t>
            </a:r>
            <a:r>
              <a:rPr lang="sv-SE" sz="900" b="0" i="0" u="none" dirty="0">
                <a:effectLst/>
                <a:latin typeface="Calibri" panose="020F0502020204030204" pitchFamily="34" charset="0"/>
                <a:ea typeface="Calibri" panose="020F0502020204030204" pitchFamily="34" charset="0"/>
                <a:cs typeface="Times New Roman" panose="02020603050405020304" pitchFamily="18" charset="0"/>
              </a:rPr>
              <a:t>plats för fyra bilder med varsin bildtext, vänsterställda. Bra när du vill jämföra bild från olika år etc. Om du behöver göra fler/färre rutor kan du kopiera/ta bort platshållare.</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5"/>
            <a:ext cx="5187951" cy="2233613"/>
          </a:xfrm>
        </p:spPr>
        <p:txBody>
          <a:bodyPr/>
          <a:lstStyle>
            <a:lvl1pPr marL="0" indent="0" algn="ctr">
              <a:buNone/>
              <a:defRPr sz="1200"/>
            </a:lvl1pPr>
          </a:lstStyle>
          <a:p>
            <a:r>
              <a:rPr lang="sv-SE"/>
              <a:t>4 vänsterställda bilder</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5"/>
            <a:ext cx="5187951" cy="2233613"/>
          </a:xfrm>
        </p:spPr>
        <p:txBody>
          <a:bodyPr/>
          <a:lstStyle>
            <a:lvl1pPr marL="0" indent="0" algn="ctr">
              <a:buNone/>
              <a:defRPr sz="1200"/>
            </a:lvl1pPr>
          </a:lstStyle>
          <a:p>
            <a:r>
              <a:rPr lang="sv-SE"/>
              <a:t>4 vänsterställda bilder</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10"/>
            <a:ext cx="5187951" cy="2233613"/>
          </a:xfrm>
        </p:spPr>
        <p:txBody>
          <a:bodyPr/>
          <a:lstStyle>
            <a:lvl1pPr marL="0" indent="0" algn="ctr">
              <a:buNone/>
              <a:defRPr sz="1200"/>
            </a:lvl1pPr>
          </a:lstStyle>
          <a:p>
            <a:r>
              <a:rPr lang="sv-SE"/>
              <a:t>4 vänsterställda bilder</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10"/>
            <a:ext cx="5187951" cy="2233613"/>
          </a:xfrm>
        </p:spPr>
        <p:txBody>
          <a:bodyPr/>
          <a:lstStyle>
            <a:lvl1pPr marL="0" indent="0" algn="ctr">
              <a:buNone/>
              <a:defRPr sz="1200"/>
            </a:lvl1pPr>
          </a:lstStyle>
          <a:p>
            <a:r>
              <a:rPr lang="sv-SE"/>
              <a:t>4 vänsterställda bilder</a:t>
            </a:r>
          </a:p>
        </p:txBody>
      </p:sp>
    </p:spTree>
    <p:extLst>
      <p:ext uri="{BB962C8B-B14F-4D97-AF65-F5344CB8AC3E}">
        <p14:creationId xmlns:p14="http://schemas.microsoft.com/office/powerpoint/2010/main" val="334120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om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Rektangel 8">
            <a:extLst>
              <a:ext uri="{FF2B5EF4-FFF2-40B4-BE49-F238E27FC236}">
                <a16:creationId xmlns:a16="http://schemas.microsoft.com/office/drawing/2014/main" id="{F7A80C34-BE5B-48ED-9F8E-B78B0BD14B19}"/>
              </a:ext>
            </a:extLst>
          </p:cNvPr>
          <p:cNvSpPr/>
          <p:nvPr userDrawn="1"/>
        </p:nvSpPr>
        <p:spPr>
          <a:xfrm>
            <a:off x="-2088107" y="24065"/>
            <a:ext cx="2003883" cy="5368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sv-SE" sz="900" b="0" i="1" u="none" dirty="0">
                <a:effectLst/>
                <a:latin typeface="Calibri" panose="020F0502020204030204" pitchFamily="34" charset="0"/>
                <a:ea typeface="Calibri" panose="020F0502020204030204" pitchFamily="34" charset="0"/>
                <a:cs typeface="Times New Roman" panose="02020603050405020304" pitchFamily="18" charset="0"/>
              </a:rPr>
              <a:t>Tom svart sida: </a:t>
            </a:r>
            <a:r>
              <a:rPr lang="sv-SE" sz="900" b="0" i="0" u="none" dirty="0">
                <a:effectLst/>
                <a:latin typeface="Calibri" panose="020F0502020204030204" pitchFamily="34" charset="0"/>
                <a:ea typeface="Calibri" panose="020F0502020204030204" pitchFamily="34" charset="0"/>
                <a:cs typeface="Times New Roman" panose="02020603050405020304" pitchFamily="18" charset="0"/>
              </a:rPr>
              <a:t>välj som paussida eller lägg in om du vill diskutera något utanför presentationen.</a:t>
            </a:r>
          </a:p>
        </p:txBody>
      </p:sp>
      <p:grpSp>
        <p:nvGrpSpPr>
          <p:cNvPr id="10" name="Grupp 9">
            <a:extLst>
              <a:ext uri="{FF2B5EF4-FFF2-40B4-BE49-F238E27FC236}">
                <a16:creationId xmlns:a16="http://schemas.microsoft.com/office/drawing/2014/main" id="{52C94E13-7520-43E3-B930-F97D1F7D60A7}"/>
              </a:ext>
            </a:extLst>
          </p:cNvPr>
          <p:cNvGrpSpPr/>
          <p:nvPr userDrawn="1"/>
        </p:nvGrpSpPr>
        <p:grpSpPr>
          <a:xfrm>
            <a:off x="347133" y="204975"/>
            <a:ext cx="670984" cy="506412"/>
            <a:chOff x="260350" y="258763"/>
            <a:chExt cx="503238" cy="506412"/>
          </a:xfrm>
        </p:grpSpPr>
        <p:sp>
          <p:nvSpPr>
            <p:cNvPr id="17" name="Freeform 5">
              <a:extLst>
                <a:ext uri="{FF2B5EF4-FFF2-40B4-BE49-F238E27FC236}">
                  <a16:creationId xmlns:a16="http://schemas.microsoft.com/office/drawing/2014/main" id="{ACBE617A-AD4E-4D59-BE4C-412E4C808982}"/>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18" name="Freeform 6">
              <a:extLst>
                <a:ext uri="{FF2B5EF4-FFF2-40B4-BE49-F238E27FC236}">
                  <a16:creationId xmlns:a16="http://schemas.microsoft.com/office/drawing/2014/main" id="{48B10C06-5FA9-4BD5-862C-77691C9CC89F}"/>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19" name="Freeform 7">
              <a:extLst>
                <a:ext uri="{FF2B5EF4-FFF2-40B4-BE49-F238E27FC236}">
                  <a16:creationId xmlns:a16="http://schemas.microsoft.com/office/drawing/2014/main" id="{83741B8B-DBB7-45F9-BBF0-0AAFE3BFB1CB}"/>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8">
              <a:extLst>
                <a:ext uri="{FF2B5EF4-FFF2-40B4-BE49-F238E27FC236}">
                  <a16:creationId xmlns:a16="http://schemas.microsoft.com/office/drawing/2014/main" id="{E4FBFF64-CD6E-4223-ABBA-0ACC9F213872}"/>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9">
              <a:extLst>
                <a:ext uri="{FF2B5EF4-FFF2-40B4-BE49-F238E27FC236}">
                  <a16:creationId xmlns:a16="http://schemas.microsoft.com/office/drawing/2014/main" id="{F5CE4085-E255-4E0A-A733-BB1DDE090FA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208163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ellanrubrik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4200"/>
              </a:lnSpc>
              <a:defRPr sz="3450">
                <a:solidFill>
                  <a:schemeClr val="bg1"/>
                </a:solidFill>
              </a:defRPr>
            </a:lvl1pPr>
          </a:lstStyle>
          <a:p>
            <a:r>
              <a:rPr lang="sv-SE"/>
              <a:t>Mellanrubrik</a:t>
            </a:r>
          </a:p>
        </p:txBody>
      </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5"/>
            <a:ext cx="2003883" cy="5368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sv-SE" sz="900" b="0" i="1" u="none" dirty="0">
                <a:effectLst/>
                <a:latin typeface="Calibri" panose="020F0502020204030204" pitchFamily="34" charset="0"/>
                <a:ea typeface="Calibri" panose="020F0502020204030204" pitchFamily="34" charset="0"/>
                <a:cs typeface="Times New Roman" panose="02020603050405020304" pitchFamily="18" charset="0"/>
              </a:rPr>
              <a:t>Mellanrubrik svart sida:</a:t>
            </a:r>
            <a:r>
              <a:rPr lang="sv-SE" sz="900" b="0" i="0" u="none" dirty="0">
                <a:effectLst/>
                <a:latin typeface="Calibri" panose="020F0502020204030204" pitchFamily="34" charset="0"/>
                <a:ea typeface="Calibri" panose="020F0502020204030204" pitchFamily="34" charset="0"/>
                <a:cs typeface="Times New Roman" panose="02020603050405020304" pitchFamily="18" charset="0"/>
              </a:rPr>
              <a:t> centrerad vit text för att skriva enstaka ord, frågor eller mellanrubriker på. </a:t>
            </a:r>
          </a:p>
        </p:txBody>
      </p:sp>
      <p:grpSp>
        <p:nvGrpSpPr>
          <p:cNvPr id="17" name="Grupp 16">
            <a:extLst>
              <a:ext uri="{FF2B5EF4-FFF2-40B4-BE49-F238E27FC236}">
                <a16:creationId xmlns:a16="http://schemas.microsoft.com/office/drawing/2014/main" id="{B1677953-F4BF-4EA4-964C-C4C8CAA6E3CB}"/>
              </a:ext>
            </a:extLst>
          </p:cNvPr>
          <p:cNvGrpSpPr/>
          <p:nvPr userDrawn="1"/>
        </p:nvGrpSpPr>
        <p:grpSpPr>
          <a:xfrm>
            <a:off x="347133" y="204975"/>
            <a:ext cx="670984" cy="506412"/>
            <a:chOff x="260350" y="258763"/>
            <a:chExt cx="503238" cy="506412"/>
          </a:xfrm>
        </p:grpSpPr>
        <p:sp>
          <p:nvSpPr>
            <p:cNvPr id="18" name="Freeform 5">
              <a:extLst>
                <a:ext uri="{FF2B5EF4-FFF2-40B4-BE49-F238E27FC236}">
                  <a16:creationId xmlns:a16="http://schemas.microsoft.com/office/drawing/2014/main" id="{5E819BF2-2A61-4D7E-ABA1-6CC791EC0EA3}"/>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19" name="Freeform 6">
              <a:extLst>
                <a:ext uri="{FF2B5EF4-FFF2-40B4-BE49-F238E27FC236}">
                  <a16:creationId xmlns:a16="http://schemas.microsoft.com/office/drawing/2014/main" id="{D0B80E16-2F2B-4F0C-A204-2EEFEE02CE03}"/>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7">
              <a:extLst>
                <a:ext uri="{FF2B5EF4-FFF2-40B4-BE49-F238E27FC236}">
                  <a16:creationId xmlns:a16="http://schemas.microsoft.com/office/drawing/2014/main" id="{B6B8B6F3-9EF4-4E8A-8C0A-138B28D1EC4E}"/>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8">
              <a:extLst>
                <a:ext uri="{FF2B5EF4-FFF2-40B4-BE49-F238E27FC236}">
                  <a16:creationId xmlns:a16="http://schemas.microsoft.com/office/drawing/2014/main" id="{B304476A-9D1B-4186-B659-4166743F7F1C}"/>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9">
              <a:extLst>
                <a:ext uri="{FF2B5EF4-FFF2-40B4-BE49-F238E27FC236}">
                  <a16:creationId xmlns:a16="http://schemas.microsoft.com/office/drawing/2014/main" id="{220BB5B4-299F-4F59-924C-2B7115E9592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36460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lutande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3" y="887104"/>
            <a:ext cx="8181111" cy="1529246"/>
          </a:xfrm>
        </p:spPr>
        <p:txBody>
          <a:bodyPr/>
          <a:lstStyle>
            <a:lvl1pPr>
              <a:defRPr/>
            </a:lvl1pPr>
          </a:lstStyle>
          <a:p>
            <a:r>
              <a:rPr lang="sv-SE" dirty="0"/>
              <a:t>Tack för uppmärksamheten!</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51"/>
            <a:ext cx="6501784" cy="2427429"/>
          </a:xfrm>
        </p:spPr>
        <p:txBody>
          <a:bodyPr/>
          <a:lstStyle>
            <a:lvl1pPr marL="0" indent="0">
              <a:lnSpc>
                <a:spcPct val="100000"/>
              </a:lnSpc>
              <a:spcBef>
                <a:spcPts val="0"/>
              </a:spcBef>
              <a:buNone/>
              <a:defRPr sz="1200"/>
            </a:lvl1pPr>
          </a:lstStyle>
          <a:p>
            <a:pPr lvl="0"/>
            <a:r>
              <a:rPr lang="sv-SE" dirty="0"/>
              <a:t>Namn, organisation, telefonnummer, e-postadress, </a:t>
            </a:r>
            <a:r>
              <a:rPr lang="sv-SE"/>
              <a:t>webbadress etc.</a:t>
            </a:r>
            <a:endParaRPr lang="sv-SE" dirty="0"/>
          </a:p>
        </p:txBody>
      </p:sp>
      <p:sp>
        <p:nvSpPr>
          <p:cNvPr id="10" name="Rektangel 9">
            <a:extLst>
              <a:ext uri="{FF2B5EF4-FFF2-40B4-BE49-F238E27FC236}">
                <a16:creationId xmlns:a16="http://schemas.microsoft.com/office/drawing/2014/main" id="{6297439C-DE2D-4496-B897-CC792D86B486}"/>
              </a:ext>
            </a:extLst>
          </p:cNvPr>
          <p:cNvSpPr/>
          <p:nvPr userDrawn="1"/>
        </p:nvSpPr>
        <p:spPr>
          <a:xfrm>
            <a:off x="-2033515" y="24065"/>
            <a:ext cx="1949292" cy="68505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Avslutande sida: </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skriv in kontaktuppgifter eller vad du vill att folk ska komma ihåg när föreläsningen är slut.</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5"/>
            <a:ext cx="6501784" cy="291089"/>
          </a:xfrm>
        </p:spPr>
        <p:txBody>
          <a:bodyPr anchor="b"/>
          <a:lstStyle>
            <a:lvl1pPr marL="0" indent="0">
              <a:lnSpc>
                <a:spcPts val="1800"/>
              </a:lnSpc>
              <a:spcBef>
                <a:spcPts val="0"/>
              </a:spcBef>
              <a:buNone/>
              <a:defRPr sz="1200"/>
            </a:lvl1pPr>
          </a:lstStyle>
          <a:p>
            <a:r>
              <a:rPr lang="sv-SE" sz="1200" dirty="0"/>
              <a:t>KONTAKTUPPGIFTER</a:t>
            </a:r>
          </a:p>
        </p:txBody>
      </p:sp>
      <p:pic>
        <p:nvPicPr>
          <p:cNvPr id="12" name="Bildobjekt 11">
            <a:extLst>
              <a:ext uri="{FF2B5EF4-FFF2-40B4-BE49-F238E27FC236}">
                <a16:creationId xmlns:a16="http://schemas.microsoft.com/office/drawing/2014/main" id="{814ABC46-9227-4028-B9F1-7F04A4D83B68}"/>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325553" y="7200"/>
            <a:ext cx="3000000" cy="6824702"/>
          </a:xfrm>
          <a:prstGeom prst="rect">
            <a:avLst/>
          </a:prstGeom>
        </p:spPr>
      </p:pic>
    </p:spTree>
    <p:extLst>
      <p:ext uri="{BB962C8B-B14F-4D97-AF65-F5344CB8AC3E}">
        <p14:creationId xmlns:p14="http://schemas.microsoft.com/office/powerpoint/2010/main" val="317189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466940"/>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en-US" sz="1200" i="1" u="none">
                <a:effectLst/>
                <a:latin typeface="Calibri" panose="020F0502020204030204" pitchFamily="34" charset="0"/>
                <a:ea typeface="Calibri" panose="020F0502020204030204" pitchFamily="34" charset="0"/>
                <a:cs typeface="Times New Roman" panose="02020603050405020304" pitchFamily="18" charset="0"/>
              </a:rPr>
              <a:t>The Start slide </a:t>
            </a:r>
            <a:r>
              <a:rPr lang="en-US" sz="1200" i="0" u="none">
                <a:effectLst/>
                <a:latin typeface="Calibri" panose="020F0502020204030204" pitchFamily="34" charset="0"/>
                <a:ea typeface="Calibri" panose="020F0502020204030204" pitchFamily="34" charset="0"/>
                <a:cs typeface="Times New Roman" panose="02020603050405020304" pitchFamily="18" charset="0"/>
              </a:rPr>
              <a:t>is a fixed default start page and can also be chosen as a pause page, for example for use during a coffee break in the presentation. You can see all slide templates under “New Slide/Layout”.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6972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klorofyll">
    <p:spTree>
      <p:nvGrpSpPr>
        <p:cNvPr id="1" name=""/>
        <p:cNvGrpSpPr/>
        <p:nvPr/>
      </p:nvGrpSpPr>
      <p:grpSpPr>
        <a:xfrm>
          <a:off x="0" y="0"/>
          <a:ext cx="0" cy="0"/>
          <a:chOff x="0" y="0"/>
          <a:chExt cx="0" cy="0"/>
        </a:xfrm>
      </p:grpSpPr>
      <p:pic>
        <p:nvPicPr>
          <p:cNvPr id="7" name="Bildobjekt 6" title="Detail of the SLU collage. Chlorophyll.">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18"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a:t>Title of the presentation </a:t>
            </a:r>
            <a:br>
              <a:rPr lang="en-GB" noProof="0" dirty="0"/>
            </a:br>
            <a:r>
              <a:rPr lang="en-GB" noProof="0" dirty="0"/>
              <a:t>or the chapter</a:t>
            </a:r>
          </a:p>
        </p:txBody>
      </p:sp>
      <p:sp>
        <p:nvSpPr>
          <p:cNvPr id="19"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165024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1974755"/>
            <a:ext cx="9144000" cy="2387600"/>
          </a:xfrm>
        </p:spPr>
        <p:txBody>
          <a:bodyPr anchor="b"/>
          <a:lstStyle>
            <a:lvl1pPr algn="l">
              <a:lnSpc>
                <a:spcPts val="5600"/>
              </a:lnSpc>
              <a:defRPr sz="4600">
                <a:solidFill>
                  <a:schemeClr val="tx1"/>
                </a:solidFill>
              </a:defRPr>
            </a:lvl1pPr>
          </a:lstStyle>
          <a:p>
            <a:r>
              <a:rPr lang="en-GB" noProof="0" dirty="0"/>
              <a:t>Title of the presentation </a:t>
            </a:r>
            <a:br>
              <a:rPr lang="en-GB" noProof="0" dirty="0"/>
            </a:br>
            <a:r>
              <a:rPr lang="en-GB" noProof="0" dirty="0"/>
              <a:t>or the chapter</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551545"/>
            <a:ext cx="9144000" cy="581891"/>
          </a:xfrm>
        </p:spPr>
        <p:txBody>
          <a:bodyPr/>
          <a:lstStyle>
            <a:lvl1pPr marL="0" indent="0" algn="l">
              <a:lnSpc>
                <a:spcPct val="10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398183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24" y="24063"/>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a:t>Title of the presentation </a:t>
            </a:r>
            <a:br>
              <a:rPr lang="en-GB" noProof="0" dirty="0"/>
            </a:br>
            <a:r>
              <a:rPr lang="en-GB" noProof="0" dirty="0"/>
              <a:t>or the chapter</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320731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a:t>Title of the presentation </a:t>
            </a:r>
            <a:br>
              <a:rPr lang="en-GB" noProof="0" dirty="0"/>
            </a:br>
            <a:r>
              <a:rPr lang="en-GB" noProof="0" dirty="0"/>
              <a:t>or the chapter</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62912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dirty="0"/>
              <a:t>Titel på presentationen </a:t>
            </a:r>
            <a:br>
              <a:rPr lang="sv-SE" dirty="0"/>
            </a:br>
            <a:r>
              <a:rPr lang="sv-SE" dirty="0"/>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spTree>
    <p:extLst>
      <p:ext uri="{BB962C8B-B14F-4D97-AF65-F5344CB8AC3E}">
        <p14:creationId xmlns:p14="http://schemas.microsoft.com/office/powerpoint/2010/main" val="29706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a:t>Title of the presentation </a:t>
            </a:r>
            <a:br>
              <a:rPr lang="en-GB" noProof="0" dirty="0"/>
            </a:br>
            <a:r>
              <a:rPr lang="en-GB" noProof="0" dirty="0"/>
              <a:t>or the chapter</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130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en-GB" noProof="0"/>
              <a:t>Table of contents</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Table of contents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this is where you insert the various points (chapters) that the presentation or meeting contains.</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hasCustomPrompt="1"/>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en-GB" noProof="0" dirty="0"/>
              <a:t>Chapter</a:t>
            </a:r>
          </a:p>
          <a:p>
            <a:pPr lvl="1"/>
            <a:r>
              <a:rPr lang="en-GB" noProof="0" dirty="0"/>
              <a:t>Level two</a:t>
            </a:r>
          </a:p>
          <a:p>
            <a:pPr lvl="2"/>
            <a:r>
              <a:rPr lang="en-GB" noProof="0" dirty="0"/>
              <a:t>Level three</a:t>
            </a:r>
          </a:p>
          <a:p>
            <a:pPr lvl="3"/>
            <a:r>
              <a:rPr lang="en-GB" noProof="0" dirty="0"/>
              <a:t>Level four</a:t>
            </a:r>
          </a:p>
          <a:p>
            <a:pPr lvl="4"/>
            <a:r>
              <a:rPr lang="en-GB" noProof="0" dirty="0"/>
              <a:t>Level five</a:t>
            </a:r>
          </a:p>
        </p:txBody>
      </p:sp>
    </p:spTree>
    <p:extLst>
      <p:ext uri="{BB962C8B-B14F-4D97-AF65-F5344CB8AC3E}">
        <p14:creationId xmlns:p14="http://schemas.microsoft.com/office/powerpoint/2010/main" val="121035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shape and small image: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SLU colour theme from “Shape fill”. If it is impossible to click on the shape, click on the image area and select “Send backward”.</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768720" y="1250479"/>
            <a:ext cx="9862886" cy="88019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768720" y="2397440"/>
            <a:ext cx="9862886" cy="3648517"/>
          </a:xfrm>
        </p:spPr>
        <p:txBody>
          <a:bodyPr/>
          <a:lstStyle>
            <a:lvl1pPr>
              <a:defRPr/>
            </a:lvl1pPr>
            <a:lvl2pPr>
              <a:defRPr/>
            </a:lvl2pPr>
            <a:lvl3pPr>
              <a:defRPr/>
            </a:lvl3pPr>
            <a:lvl4pPr>
              <a:defRPr/>
            </a:lvl4pPr>
            <a:lvl5pPr>
              <a:defRPr/>
            </a:lvl5pPr>
          </a:lstStyle>
          <a:p>
            <a:pPr lvl="0"/>
            <a:r>
              <a:rPr lang="en-GB" noProof="0" dirty="0"/>
              <a:t>Text</a:t>
            </a:r>
          </a:p>
          <a:p>
            <a:pPr lvl="1"/>
            <a:r>
              <a:rPr lang="en-GB" noProof="0" dirty="0"/>
              <a:t>Level two</a:t>
            </a:r>
          </a:p>
          <a:p>
            <a:pPr lvl="2"/>
            <a:r>
              <a:rPr lang="en-GB" noProof="0" dirty="0"/>
              <a:t>Level three</a:t>
            </a:r>
          </a:p>
          <a:p>
            <a:pPr lvl="3"/>
            <a:r>
              <a:rPr lang="en-GB" noProof="0" dirty="0"/>
              <a:t>Level four</a:t>
            </a:r>
          </a:p>
          <a:p>
            <a:pPr lvl="4"/>
            <a:r>
              <a:rPr lang="en-GB" noProof="0" dirty="0"/>
              <a:t>Level </a:t>
            </a:r>
            <a:r>
              <a:rPr lang="en-GB" noProof="0" dirty="0" err="1"/>
              <a:t>fiv</a:t>
            </a:r>
            <a:endParaRPr lang="en-GB" noProof="0" dirty="0"/>
          </a:p>
        </p:txBody>
      </p:sp>
    </p:spTree>
    <p:extLst>
      <p:ext uri="{BB962C8B-B14F-4D97-AF65-F5344CB8AC3E}">
        <p14:creationId xmlns:p14="http://schemas.microsoft.com/office/powerpoint/2010/main" val="297411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hape and large image: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en-GB" noProof="0"/>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large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 to the right: 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SLU colour theme from “Shape fill”. If it is impossible to click on the shape, click on the image area and select “Send backward”.</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hasCustomPrompt="1"/>
          </p:nvPr>
        </p:nvSpPr>
        <p:spPr>
          <a:xfrm>
            <a:off x="768720" y="1250479"/>
            <a:ext cx="5168055" cy="880197"/>
          </a:xfrm>
        </p:spPr>
        <p:txBody>
          <a:bodyPr/>
          <a:lstStyle>
            <a:lvl1pPr>
              <a:defRPr/>
            </a:lvl1pPr>
          </a:lstStyle>
          <a:p>
            <a:r>
              <a:rPr lang="en-GB" noProof="0"/>
              <a:t>Header</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hasCustomPrompt="1"/>
          </p:nvPr>
        </p:nvSpPr>
        <p:spPr>
          <a:xfrm>
            <a:off x="768720" y="2397440"/>
            <a:ext cx="5168055"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en-GB" noProof="0"/>
              <a:t>.</a:t>
            </a:r>
          </a:p>
        </p:txBody>
      </p:sp>
    </p:spTree>
    <p:extLst>
      <p:ext uri="{BB962C8B-B14F-4D97-AF65-F5344CB8AC3E}">
        <p14:creationId xmlns:p14="http://schemas.microsoft.com/office/powerpoint/2010/main" val="298080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10654146"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for a headline and text or other content over the full width of the slide. </a:t>
            </a:r>
          </a:p>
        </p:txBody>
      </p:sp>
    </p:spTree>
    <p:extLst>
      <p:ext uri="{BB962C8B-B14F-4D97-AF65-F5344CB8AC3E}">
        <p14:creationId xmlns:p14="http://schemas.microsoft.com/office/powerpoint/2010/main" val="91871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and content,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hasCustomPrompt="1"/>
          </p:nvPr>
        </p:nvSpPr>
        <p:spPr>
          <a:xfrm>
            <a:off x="6231083"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 2 columns: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for a headline and content in two columns (text, picture, diagram, film etc.). You can also insert captions</a:t>
            </a: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132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page imag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en-GB" noProof="0"/>
              <a:t>Picture/movie</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Full-page image</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full-page picture or a film.</a:t>
            </a:r>
          </a:p>
        </p:txBody>
      </p:sp>
    </p:spTree>
    <p:extLst>
      <p:ext uri="{BB962C8B-B14F-4D97-AF65-F5344CB8AC3E}">
        <p14:creationId xmlns:p14="http://schemas.microsoft.com/office/powerpoint/2010/main" val="24491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entred objects">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hasCustomPrompt="1"/>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hasCustomPrompt="1"/>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hasCustomPrompt="1"/>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hasCustomPrompt="1"/>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4 centred objects: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space for four objects, each with their own caption, centred. This is good for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219183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images, set lef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4 images, set left: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space for four images, each with a caption, aligned to the left. Good when you want to compare pictures from different years etc. If you need to create more or fewer boxes, you can copy or delete placeholders.</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en-GB" noProof="0"/>
              <a:t>Picture</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en-GB" noProof="0"/>
              <a:t>Picture</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en-GB" noProof="0"/>
              <a:t>Picture</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en-GB" noProof="0"/>
              <a:t>Picture</a:t>
            </a:r>
          </a:p>
        </p:txBody>
      </p:sp>
    </p:spTree>
    <p:extLst>
      <p:ext uri="{BB962C8B-B14F-4D97-AF65-F5344CB8AC3E}">
        <p14:creationId xmlns:p14="http://schemas.microsoft.com/office/powerpoint/2010/main" val="28162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black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Blank black slide: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choose this slide to use during a break or insert it if you want to discuss something separate from the presentation.</a:t>
            </a:r>
          </a:p>
        </p:txBody>
      </p:sp>
    </p:spTree>
    <p:extLst>
      <p:ext uri="{BB962C8B-B14F-4D97-AF65-F5344CB8AC3E}">
        <p14:creationId xmlns:p14="http://schemas.microsoft.com/office/powerpoint/2010/main" val="8760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dirty="0"/>
              <a:t>Titel på presentationen </a:t>
            </a:r>
            <a:br>
              <a:rPr lang="sv-SE" dirty="0"/>
            </a:br>
            <a:r>
              <a:rPr lang="sv-SE" dirty="0"/>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spTree>
    <p:extLst>
      <p:ext uri="{BB962C8B-B14F-4D97-AF65-F5344CB8AC3E}">
        <p14:creationId xmlns:p14="http://schemas.microsoft.com/office/powerpoint/2010/main" val="425535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en-GB" noProof="0"/>
              <a:t>Section header </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Section header black page: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centred white text to write single words, questions or section headers.</a:t>
            </a:r>
          </a:p>
        </p:txBody>
      </p:sp>
    </p:spTree>
    <p:extLst>
      <p:ext uri="{BB962C8B-B14F-4D97-AF65-F5344CB8AC3E}">
        <p14:creationId xmlns:p14="http://schemas.microsoft.com/office/powerpoint/2010/main" val="22834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baseline="0"/>
            </a:lvl1pPr>
          </a:lstStyle>
          <a:p>
            <a:r>
              <a:rPr lang="en-GB" noProof="0" dirty="0"/>
              <a:t>Thank you for your attention</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800" baseline="0"/>
            </a:lvl1pPr>
          </a:lstStyle>
          <a:p>
            <a:pPr lvl="0"/>
            <a:r>
              <a:rPr lang="en-GB" noProof="0" dirty="0"/>
              <a:t>Name, organisation, phone, email, web address etc.</a:t>
            </a:r>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Final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insert contact details or what you want people to remember when the presentation has finished.</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800" cap="all" baseline="0"/>
            </a:lvl1pPr>
          </a:lstStyle>
          <a:p>
            <a:r>
              <a:rPr lang="en-GB" sz="1600" noProof="0" dirty="0"/>
              <a:t>contact details</a:t>
            </a:r>
          </a:p>
        </p:txBody>
      </p:sp>
    </p:spTree>
    <p:extLst>
      <p:ext uri="{BB962C8B-B14F-4D97-AF65-F5344CB8AC3E}">
        <p14:creationId xmlns:p14="http://schemas.microsoft.com/office/powerpoint/2010/main" val="242143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6234F76-746D-4B5C-A15E-02625704ED21}"/>
              </a:ext>
            </a:extLst>
          </p:cNvPr>
          <p:cNvSpPr/>
          <p:nvPr userDrawn="1"/>
        </p:nvSpPr>
        <p:spPr>
          <a:xfrm>
            <a:off x="-2264735" y="24064"/>
            <a:ext cx="2160000" cy="68505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sv-SE" sz="900" i="1" u="none">
                <a:effectLst/>
                <a:latin typeface="Calibri" panose="020F0502020204030204" pitchFamily="34" charset="0"/>
                <a:ea typeface="Calibri" panose="020F0502020204030204" pitchFamily="34" charset="0"/>
                <a:cs typeface="Times New Roman" panose="02020603050405020304" pitchFamily="18" charset="0"/>
              </a:rPr>
              <a:t>Startsidan </a:t>
            </a:r>
            <a:r>
              <a:rPr lang="sv-SE" sz="900" i="0" u="none">
                <a:effectLst/>
                <a:latin typeface="Calibri" panose="020F0502020204030204" pitchFamily="34" charset="0"/>
                <a:ea typeface="Calibri" panose="020F0502020204030204" pitchFamily="34" charset="0"/>
                <a:cs typeface="Times New Roman" panose="02020603050405020304" pitchFamily="18" charset="0"/>
              </a:rPr>
              <a:t>är förvald och fast, kan också väljas som paussida, t.ex. under kaffepausen i ett föredrag. Du ser alla mallsidorna under ”Ny Bild/Layout”. </a:t>
            </a:r>
            <a:endParaRPr lang="sv-SE" sz="9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upp 8">
            <a:extLst>
              <a:ext uri="{FF2B5EF4-FFF2-40B4-BE49-F238E27FC236}">
                <a16:creationId xmlns:a16="http://schemas.microsoft.com/office/drawing/2014/main" id="{76502239-0C71-437D-9AA4-C54A93F93ECC}"/>
              </a:ext>
            </a:extLst>
          </p:cNvPr>
          <p:cNvGrpSpPr/>
          <p:nvPr userDrawn="1"/>
        </p:nvGrpSpPr>
        <p:grpSpPr>
          <a:xfrm>
            <a:off x="0" y="0"/>
            <a:ext cx="12192000" cy="6858000"/>
            <a:chOff x="0" y="0"/>
            <a:chExt cx="9144000" cy="6858000"/>
          </a:xfrm>
        </p:grpSpPr>
        <p:pic>
          <p:nvPicPr>
            <p:cNvPr id="14" name="Bildobjekt 13">
              <a:extLst>
                <a:ext uri="{FF2B5EF4-FFF2-40B4-BE49-F238E27FC236}">
                  <a16:creationId xmlns:a16="http://schemas.microsoft.com/office/drawing/2014/main" id="{93BDAFC1-F684-4B81-8D8F-071FF02F52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5" name="Rektangel 14">
              <a:extLst>
                <a:ext uri="{FF2B5EF4-FFF2-40B4-BE49-F238E27FC236}">
                  <a16:creationId xmlns:a16="http://schemas.microsoft.com/office/drawing/2014/main" id="{ECC39C7B-127C-493D-93F7-D747FC981A3A}"/>
                </a:ext>
              </a:extLst>
            </p:cNvPr>
            <p:cNvSpPr/>
            <p:nvPr userDrawn="1"/>
          </p:nvSpPr>
          <p:spPr>
            <a:xfrm>
              <a:off x="4101509" y="95735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nvGrpSpPr>
            <p:cNvPr id="16" name="Group 4">
              <a:extLst>
                <a:ext uri="{FF2B5EF4-FFF2-40B4-BE49-F238E27FC236}">
                  <a16:creationId xmlns:a16="http://schemas.microsoft.com/office/drawing/2014/main" id="{EDA85A90-9968-4A22-8E3E-DF7833CDEF8A}"/>
                </a:ext>
              </a:extLst>
            </p:cNvPr>
            <p:cNvGrpSpPr>
              <a:grpSpLocks noChangeAspect="1"/>
            </p:cNvGrpSpPr>
            <p:nvPr userDrawn="1"/>
          </p:nvGrpSpPr>
          <p:grpSpPr bwMode="auto">
            <a:xfrm>
              <a:off x="4172947" y="878810"/>
              <a:ext cx="849312" cy="854075"/>
              <a:chOff x="3573" y="500"/>
              <a:chExt cx="535" cy="538"/>
            </a:xfrm>
          </p:grpSpPr>
          <p:sp>
            <p:nvSpPr>
              <p:cNvPr id="17" name="AutoShape 3">
                <a:extLst>
                  <a:ext uri="{FF2B5EF4-FFF2-40B4-BE49-F238E27FC236}">
                    <a16:creationId xmlns:a16="http://schemas.microsoft.com/office/drawing/2014/main" id="{93ACC4C3-D152-4FA5-8850-EB6910A370FE}"/>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18" name="Freeform 5">
                <a:extLst>
                  <a:ext uri="{FF2B5EF4-FFF2-40B4-BE49-F238E27FC236}">
                    <a16:creationId xmlns:a16="http://schemas.microsoft.com/office/drawing/2014/main" id="{399495D1-7DC9-4FF3-8327-1A9ADE3A481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19" name="Freeform 6">
                <a:extLst>
                  <a:ext uri="{FF2B5EF4-FFF2-40B4-BE49-F238E27FC236}">
                    <a16:creationId xmlns:a16="http://schemas.microsoft.com/office/drawing/2014/main" id="{00C79A42-873B-4BE6-BE02-34EB74EF05D3}"/>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20" name="Freeform 7">
                <a:extLst>
                  <a:ext uri="{FF2B5EF4-FFF2-40B4-BE49-F238E27FC236}">
                    <a16:creationId xmlns:a16="http://schemas.microsoft.com/office/drawing/2014/main" id="{DD14DF3D-81C5-463A-B7A6-A718AAFF6953}"/>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21" name="Freeform 8">
                <a:extLst>
                  <a:ext uri="{FF2B5EF4-FFF2-40B4-BE49-F238E27FC236}">
                    <a16:creationId xmlns:a16="http://schemas.microsoft.com/office/drawing/2014/main" id="{2BCFA046-7C76-4A88-A486-4AA30F06B366}"/>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sp>
            <p:nvSpPr>
              <p:cNvPr id="22" name="Freeform 9">
                <a:extLst>
                  <a:ext uri="{FF2B5EF4-FFF2-40B4-BE49-F238E27FC236}">
                    <a16:creationId xmlns:a16="http://schemas.microsoft.com/office/drawing/2014/main" id="{1C3B8751-5FC6-4BD2-9083-8B4E25EB999B}"/>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800"/>
              </a:p>
            </p:txBody>
          </p:sp>
        </p:grpSp>
      </p:grpSp>
    </p:spTree>
    <p:extLst>
      <p:ext uri="{BB962C8B-B14F-4D97-AF65-F5344CB8AC3E}">
        <p14:creationId xmlns:p14="http://schemas.microsoft.com/office/powerpoint/2010/main" val="397365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klorofyll">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4744CBAF-931A-43AE-91EC-4CC3CAA24C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4200"/>
              </a:lnSpc>
              <a:defRPr sz="3450">
                <a:solidFill>
                  <a:schemeClr val="bg1"/>
                </a:solidFill>
              </a:defRPr>
            </a:lvl1pPr>
          </a:lstStyle>
          <a:p>
            <a:r>
              <a:rPr lang="sv-SE"/>
              <a:t>Titel- och kapitelsida</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3"/>
            <a:ext cx="9144000" cy="581891"/>
          </a:xfrm>
        </p:spPr>
        <p:txBody>
          <a:bodyPr/>
          <a:lstStyle>
            <a:lvl1pPr marL="0" indent="0" algn="l">
              <a:lnSpc>
                <a:spcPct val="100000"/>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organisation</a:t>
            </a:r>
          </a:p>
        </p:txBody>
      </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20" name="Grupp 19">
            <a:extLst>
              <a:ext uri="{FF2B5EF4-FFF2-40B4-BE49-F238E27FC236}">
                <a16:creationId xmlns:a16="http://schemas.microsoft.com/office/drawing/2014/main" id="{4BADFD48-734D-454E-9D1E-52B280EA2FF0}"/>
              </a:ext>
            </a:extLst>
          </p:cNvPr>
          <p:cNvGrpSpPr/>
          <p:nvPr userDrawn="1"/>
        </p:nvGrpSpPr>
        <p:grpSpPr>
          <a:xfrm>
            <a:off x="347133" y="204975"/>
            <a:ext cx="670984" cy="506412"/>
            <a:chOff x="260350" y="258763"/>
            <a:chExt cx="503238" cy="506412"/>
          </a:xfrm>
        </p:grpSpPr>
        <p:sp>
          <p:nvSpPr>
            <p:cNvPr id="21" name="Freeform 5">
              <a:extLst>
                <a:ext uri="{FF2B5EF4-FFF2-40B4-BE49-F238E27FC236}">
                  <a16:creationId xmlns:a16="http://schemas.microsoft.com/office/drawing/2014/main" id="{B4AA1EEB-9310-4388-B924-3819604B725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6">
              <a:extLst>
                <a:ext uri="{FF2B5EF4-FFF2-40B4-BE49-F238E27FC236}">
                  <a16:creationId xmlns:a16="http://schemas.microsoft.com/office/drawing/2014/main" id="{49E94CF3-5D92-4B63-AC4B-DEC66FF84589}"/>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7">
              <a:extLst>
                <a:ext uri="{FF2B5EF4-FFF2-40B4-BE49-F238E27FC236}">
                  <a16:creationId xmlns:a16="http://schemas.microsoft.com/office/drawing/2014/main" id="{42BFE2A8-38BD-48C2-8E0A-7C82F03B5BA9}"/>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4" name="Freeform 8">
              <a:extLst>
                <a:ext uri="{FF2B5EF4-FFF2-40B4-BE49-F238E27FC236}">
                  <a16:creationId xmlns:a16="http://schemas.microsoft.com/office/drawing/2014/main" id="{2D7D690A-707A-4862-8B81-00B8CA5BC187}"/>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5" name="Freeform 9">
              <a:extLst>
                <a:ext uri="{FF2B5EF4-FFF2-40B4-BE49-F238E27FC236}">
                  <a16:creationId xmlns:a16="http://schemas.microsoft.com/office/drawing/2014/main" id="{9ACED5DC-1930-4FBD-8BBB-FFF32AAA90F3}"/>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301293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äpple">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FB07C084-E9AB-4639-9398-437FCEEAC0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4200"/>
              </a:lnSpc>
              <a:defRPr sz="3450">
                <a:solidFill>
                  <a:schemeClr val="tx1"/>
                </a:solidFill>
              </a:defRPr>
            </a:lvl1pPr>
          </a:lstStyle>
          <a:p>
            <a:r>
              <a:rPr lang="sv-SE"/>
              <a:t>Titel- och kapitelsida</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3"/>
            <a:ext cx="9144000" cy="581891"/>
          </a:xfrm>
        </p:spPr>
        <p:txBody>
          <a:bodyPr/>
          <a:lstStyle>
            <a:lvl1pPr marL="0" indent="0" algn="l">
              <a:lnSpc>
                <a:spcPct val="100000"/>
              </a:lnSpc>
              <a:spcBef>
                <a:spcPts val="0"/>
              </a:spcBef>
              <a:buNone/>
              <a:defRPr sz="112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organisation</a:t>
            </a:r>
          </a:p>
        </p:txBody>
      </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19" name="Grupp 18">
            <a:extLst>
              <a:ext uri="{FF2B5EF4-FFF2-40B4-BE49-F238E27FC236}">
                <a16:creationId xmlns:a16="http://schemas.microsoft.com/office/drawing/2014/main" id="{B34D8097-8461-4B28-9D2D-9BD3F0C546B9}"/>
              </a:ext>
            </a:extLst>
          </p:cNvPr>
          <p:cNvGrpSpPr/>
          <p:nvPr userDrawn="1"/>
        </p:nvGrpSpPr>
        <p:grpSpPr>
          <a:xfrm>
            <a:off x="347133" y="204975"/>
            <a:ext cx="670984" cy="506412"/>
            <a:chOff x="260350" y="258763"/>
            <a:chExt cx="503238" cy="506412"/>
          </a:xfrm>
        </p:grpSpPr>
        <p:sp>
          <p:nvSpPr>
            <p:cNvPr id="20" name="Freeform 5">
              <a:extLst>
                <a:ext uri="{FF2B5EF4-FFF2-40B4-BE49-F238E27FC236}">
                  <a16:creationId xmlns:a16="http://schemas.microsoft.com/office/drawing/2014/main" id="{7CF430A1-514A-4E91-A7AF-52655F52655C}"/>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6">
              <a:extLst>
                <a:ext uri="{FF2B5EF4-FFF2-40B4-BE49-F238E27FC236}">
                  <a16:creationId xmlns:a16="http://schemas.microsoft.com/office/drawing/2014/main" id="{774758A8-AA60-44F7-BBD8-4E8388C332A4}"/>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7">
              <a:extLst>
                <a:ext uri="{FF2B5EF4-FFF2-40B4-BE49-F238E27FC236}">
                  <a16:creationId xmlns:a16="http://schemas.microsoft.com/office/drawing/2014/main" id="{CB5D439C-2B94-4012-B08F-6D494F68756B}"/>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8">
              <a:extLst>
                <a:ext uri="{FF2B5EF4-FFF2-40B4-BE49-F238E27FC236}">
                  <a16:creationId xmlns:a16="http://schemas.microsoft.com/office/drawing/2014/main" id="{36810361-FC6F-45D2-B2E3-AF6DCB376375}"/>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4" name="Freeform 9">
              <a:extLst>
                <a:ext uri="{FF2B5EF4-FFF2-40B4-BE49-F238E27FC236}">
                  <a16:creationId xmlns:a16="http://schemas.microsoft.com/office/drawing/2014/main" id="{7C9FC4F5-D5BA-438B-8302-CA435E90D3FD}"/>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342902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plommon">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A2AC5246-A665-401D-BB5B-C6A9643D9F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4200"/>
              </a:lnSpc>
              <a:defRPr sz="3450">
                <a:solidFill>
                  <a:schemeClr val="bg1"/>
                </a:solidFill>
              </a:defRPr>
            </a:lvl1pPr>
          </a:lstStyle>
          <a:p>
            <a:r>
              <a:rPr lang="sv-SE"/>
              <a:t>Titel- och kapitelsida</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3"/>
            <a:ext cx="9144000" cy="581891"/>
          </a:xfrm>
        </p:spPr>
        <p:txBody>
          <a:bodyPr/>
          <a:lstStyle>
            <a:lvl1pPr marL="0" indent="0" algn="l">
              <a:lnSpc>
                <a:spcPct val="100000"/>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organisation</a:t>
            </a:r>
          </a:p>
        </p:txBody>
      </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18" name="Grupp 17">
            <a:extLst>
              <a:ext uri="{FF2B5EF4-FFF2-40B4-BE49-F238E27FC236}">
                <a16:creationId xmlns:a16="http://schemas.microsoft.com/office/drawing/2014/main" id="{71532581-A15A-458C-900C-613FC29CB767}"/>
              </a:ext>
            </a:extLst>
          </p:cNvPr>
          <p:cNvGrpSpPr/>
          <p:nvPr userDrawn="1"/>
        </p:nvGrpSpPr>
        <p:grpSpPr>
          <a:xfrm>
            <a:off x="347133" y="204975"/>
            <a:ext cx="670984" cy="506412"/>
            <a:chOff x="260350" y="258763"/>
            <a:chExt cx="503238" cy="506412"/>
          </a:xfrm>
        </p:grpSpPr>
        <p:sp>
          <p:nvSpPr>
            <p:cNvPr id="19" name="Freeform 5">
              <a:extLst>
                <a:ext uri="{FF2B5EF4-FFF2-40B4-BE49-F238E27FC236}">
                  <a16:creationId xmlns:a16="http://schemas.microsoft.com/office/drawing/2014/main" id="{0707D655-DAC7-4B32-908A-ACF534820C49}"/>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6">
              <a:extLst>
                <a:ext uri="{FF2B5EF4-FFF2-40B4-BE49-F238E27FC236}">
                  <a16:creationId xmlns:a16="http://schemas.microsoft.com/office/drawing/2014/main" id="{B729B701-BC9C-4B38-BB96-17C2F09AD69F}"/>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7">
              <a:extLst>
                <a:ext uri="{FF2B5EF4-FFF2-40B4-BE49-F238E27FC236}">
                  <a16:creationId xmlns:a16="http://schemas.microsoft.com/office/drawing/2014/main" id="{2AF34661-B3A2-4D78-ABFE-67B688180EDD}"/>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8">
              <a:extLst>
                <a:ext uri="{FF2B5EF4-FFF2-40B4-BE49-F238E27FC236}">
                  <a16:creationId xmlns:a16="http://schemas.microsoft.com/office/drawing/2014/main" id="{D9EB9CAE-6927-4D02-A8BB-0FBF4B42958F}"/>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9">
              <a:extLst>
                <a:ext uri="{FF2B5EF4-FFF2-40B4-BE49-F238E27FC236}">
                  <a16:creationId xmlns:a16="http://schemas.microsoft.com/office/drawing/2014/main" id="{26CDEF17-D55B-4576-9271-5A6D341B7E40}"/>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237664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havsvik">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12B44425-F4A3-4379-B611-9534CCF313B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4200"/>
              </a:lnSpc>
              <a:defRPr sz="3450">
                <a:solidFill>
                  <a:schemeClr val="bg1"/>
                </a:solidFill>
              </a:defRPr>
            </a:lvl1pPr>
          </a:lstStyle>
          <a:p>
            <a:r>
              <a:rPr lang="sv-SE"/>
              <a:t>Titel- och kapitelsida</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3"/>
            <a:ext cx="9144000" cy="581891"/>
          </a:xfrm>
        </p:spPr>
        <p:txBody>
          <a:bodyPr/>
          <a:lstStyle>
            <a:lvl1pPr marL="0" indent="0" algn="l">
              <a:lnSpc>
                <a:spcPct val="100000"/>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organisation</a:t>
            </a:r>
          </a:p>
        </p:txBody>
      </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18" name="Grupp 17">
            <a:extLst>
              <a:ext uri="{FF2B5EF4-FFF2-40B4-BE49-F238E27FC236}">
                <a16:creationId xmlns:a16="http://schemas.microsoft.com/office/drawing/2014/main" id="{E1379E27-8CC8-4FBC-A2C1-B24E41040843}"/>
              </a:ext>
            </a:extLst>
          </p:cNvPr>
          <p:cNvGrpSpPr/>
          <p:nvPr userDrawn="1"/>
        </p:nvGrpSpPr>
        <p:grpSpPr>
          <a:xfrm>
            <a:off x="347133" y="204975"/>
            <a:ext cx="670984" cy="506412"/>
            <a:chOff x="260350" y="258763"/>
            <a:chExt cx="503238" cy="506412"/>
          </a:xfrm>
        </p:grpSpPr>
        <p:sp>
          <p:nvSpPr>
            <p:cNvPr id="19" name="Freeform 5">
              <a:extLst>
                <a:ext uri="{FF2B5EF4-FFF2-40B4-BE49-F238E27FC236}">
                  <a16:creationId xmlns:a16="http://schemas.microsoft.com/office/drawing/2014/main" id="{19A2CFDD-0C53-48CC-813C-46F697F684D1}"/>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6">
              <a:extLst>
                <a:ext uri="{FF2B5EF4-FFF2-40B4-BE49-F238E27FC236}">
                  <a16:creationId xmlns:a16="http://schemas.microsoft.com/office/drawing/2014/main" id="{0B1CCE43-B601-446F-B56D-2CE31361A050}"/>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7">
              <a:extLst>
                <a:ext uri="{FF2B5EF4-FFF2-40B4-BE49-F238E27FC236}">
                  <a16:creationId xmlns:a16="http://schemas.microsoft.com/office/drawing/2014/main" id="{A96EA9D6-4451-4779-952D-A47F30BCA531}"/>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8">
              <a:extLst>
                <a:ext uri="{FF2B5EF4-FFF2-40B4-BE49-F238E27FC236}">
                  <a16:creationId xmlns:a16="http://schemas.microsoft.com/office/drawing/2014/main" id="{0A999DC3-E2F7-4067-B591-1CF096C4C893}"/>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9">
              <a:extLst>
                <a:ext uri="{FF2B5EF4-FFF2-40B4-BE49-F238E27FC236}">
                  <a16:creationId xmlns:a16="http://schemas.microsoft.com/office/drawing/2014/main" id="{088C8840-0856-46EE-8578-6B35E6065AC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204392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skog">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B652C6AC-53FF-485B-9A2B-4131D81A99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4200"/>
              </a:lnSpc>
              <a:defRPr sz="3450">
                <a:solidFill>
                  <a:schemeClr val="bg1"/>
                </a:solidFill>
              </a:defRPr>
            </a:lvl1pPr>
          </a:lstStyle>
          <a:p>
            <a:r>
              <a:rPr lang="sv-SE"/>
              <a:t>Titel- och kapitelsida</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3"/>
            <a:ext cx="9144000" cy="581891"/>
          </a:xfrm>
        </p:spPr>
        <p:txBody>
          <a:bodyPr/>
          <a:lstStyle>
            <a:lvl1pPr marL="0" indent="0" algn="l">
              <a:lnSpc>
                <a:spcPct val="100000"/>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organisation</a:t>
            </a:r>
          </a:p>
        </p:txBody>
      </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4"/>
            <a:ext cx="2044827" cy="98142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grpSp>
        <p:nvGrpSpPr>
          <p:cNvPr id="18" name="Grupp 17">
            <a:extLst>
              <a:ext uri="{FF2B5EF4-FFF2-40B4-BE49-F238E27FC236}">
                <a16:creationId xmlns:a16="http://schemas.microsoft.com/office/drawing/2014/main" id="{97545B91-1A84-4F46-8E57-6859CC34398C}"/>
              </a:ext>
            </a:extLst>
          </p:cNvPr>
          <p:cNvGrpSpPr/>
          <p:nvPr userDrawn="1"/>
        </p:nvGrpSpPr>
        <p:grpSpPr>
          <a:xfrm>
            <a:off x="347133" y="204975"/>
            <a:ext cx="670984" cy="506412"/>
            <a:chOff x="260350" y="258763"/>
            <a:chExt cx="503238" cy="506412"/>
          </a:xfrm>
        </p:grpSpPr>
        <p:sp>
          <p:nvSpPr>
            <p:cNvPr id="19" name="Freeform 5">
              <a:extLst>
                <a:ext uri="{FF2B5EF4-FFF2-40B4-BE49-F238E27FC236}">
                  <a16:creationId xmlns:a16="http://schemas.microsoft.com/office/drawing/2014/main" id="{E06AFAF6-AA27-4595-9A2A-AC99B946854E}"/>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6">
              <a:extLst>
                <a:ext uri="{FF2B5EF4-FFF2-40B4-BE49-F238E27FC236}">
                  <a16:creationId xmlns:a16="http://schemas.microsoft.com/office/drawing/2014/main" id="{5C6A1C94-F3F7-4218-9400-9D12EF6BBD70}"/>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7">
              <a:extLst>
                <a:ext uri="{FF2B5EF4-FFF2-40B4-BE49-F238E27FC236}">
                  <a16:creationId xmlns:a16="http://schemas.microsoft.com/office/drawing/2014/main" id="{C49EFB0D-6C2F-4B14-BFC8-AA2A2924566D}"/>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8">
              <a:extLst>
                <a:ext uri="{FF2B5EF4-FFF2-40B4-BE49-F238E27FC236}">
                  <a16:creationId xmlns:a16="http://schemas.microsoft.com/office/drawing/2014/main" id="{E6767C50-7E06-482A-9FF3-13B283BAC3F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3" name="Freeform 9">
              <a:extLst>
                <a:ext uri="{FF2B5EF4-FFF2-40B4-BE49-F238E27FC236}">
                  <a16:creationId xmlns:a16="http://schemas.microsoft.com/office/drawing/2014/main" id="{7A7F7EF4-BE43-44BA-838B-3B10F0CE4CE9}"/>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244078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spositionssida">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F5E23082-7679-4080-A33C-01DA1345A1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3" y="800102"/>
            <a:ext cx="8099880" cy="880197"/>
          </a:xfrm>
        </p:spPr>
        <p:txBody>
          <a:bodyPr/>
          <a:lstStyle>
            <a:lvl1pPr>
              <a:lnSpc>
                <a:spcPct val="100000"/>
              </a:lnSpc>
              <a:defRPr sz="2700">
                <a:solidFill>
                  <a:schemeClr val="bg1"/>
                </a:solidFill>
              </a:defRPr>
            </a:lvl1pPr>
          </a:lstStyle>
          <a:p>
            <a:r>
              <a:rPr lang="sv-SE"/>
              <a:t>Innehåll</a:t>
            </a:r>
          </a:p>
        </p:txBody>
      </p:sp>
      <p:sp>
        <p:nvSpPr>
          <p:cNvPr id="13" name="Rektangel 12">
            <a:extLst>
              <a:ext uri="{FF2B5EF4-FFF2-40B4-BE49-F238E27FC236}">
                <a16:creationId xmlns:a16="http://schemas.microsoft.com/office/drawing/2014/main" id="{ABEB415B-90BD-4B90-9A47-EE31D58C43FE}"/>
              </a:ext>
            </a:extLst>
          </p:cNvPr>
          <p:cNvSpPr/>
          <p:nvPr userDrawn="1"/>
        </p:nvSpPr>
        <p:spPr>
          <a:xfrm>
            <a:off x="-2211571" y="24064"/>
            <a:ext cx="2127348" cy="5368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Dispositionssida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här skriver du in de olika punkter (kapitel) som föredraget eller mötet innehåller.</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p:nvPr>
        </p:nvSpPr>
        <p:spPr>
          <a:xfrm>
            <a:off x="722313" y="1960814"/>
            <a:ext cx="8138152" cy="4343400"/>
          </a:xfrm>
        </p:spPr>
        <p:txBody>
          <a:bodyPr/>
          <a:lstStyle>
            <a:lvl1pPr marL="342900" indent="-342900">
              <a:buFont typeface="+mj-lt"/>
              <a:buAutoNum type="arabicPeriod"/>
              <a:defRPr>
                <a:solidFill>
                  <a:schemeClr val="bg1"/>
                </a:solidFill>
              </a:defRPr>
            </a:lvl1pPr>
            <a:lvl2pPr marL="676275" indent="-342900">
              <a:buFont typeface="+mj-lt"/>
              <a:buAutoNum type="alphaLcParenR"/>
              <a:defRPr>
                <a:solidFill>
                  <a:schemeClr val="bg1"/>
                </a:solidFill>
              </a:defRPr>
            </a:lvl2pPr>
            <a:lvl3pPr marL="676275" indent="-342900">
              <a:buFont typeface="+mj-lt"/>
              <a:buAutoNum type="alphaLcParenR"/>
              <a:defRPr>
                <a:solidFill>
                  <a:schemeClr val="bg1"/>
                </a:solidFill>
              </a:defRPr>
            </a:lvl3pPr>
            <a:lvl4pPr marL="676275" indent="-342900">
              <a:buFont typeface="+mj-lt"/>
              <a:buAutoNum type="alphaLcParenR"/>
              <a:defRPr>
                <a:solidFill>
                  <a:schemeClr val="bg1"/>
                </a:solidFill>
              </a:defRPr>
            </a:lvl4pPr>
            <a:lvl5pPr marL="676275" indent="-342900">
              <a:buFont typeface="+mj-lt"/>
              <a:buAutoNum type="alphaLcParen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grpSp>
        <p:nvGrpSpPr>
          <p:cNvPr id="17" name="Grupp 16">
            <a:extLst>
              <a:ext uri="{FF2B5EF4-FFF2-40B4-BE49-F238E27FC236}">
                <a16:creationId xmlns:a16="http://schemas.microsoft.com/office/drawing/2014/main" id="{1A5CE42A-C9B5-479C-99F3-547F4B42FF2A}"/>
              </a:ext>
            </a:extLst>
          </p:cNvPr>
          <p:cNvGrpSpPr/>
          <p:nvPr userDrawn="1"/>
        </p:nvGrpSpPr>
        <p:grpSpPr>
          <a:xfrm>
            <a:off x="347133" y="204975"/>
            <a:ext cx="670984" cy="506412"/>
            <a:chOff x="260350" y="258763"/>
            <a:chExt cx="503238" cy="506412"/>
          </a:xfrm>
        </p:grpSpPr>
        <p:sp>
          <p:nvSpPr>
            <p:cNvPr id="18" name="Freeform 5">
              <a:extLst>
                <a:ext uri="{FF2B5EF4-FFF2-40B4-BE49-F238E27FC236}">
                  <a16:creationId xmlns:a16="http://schemas.microsoft.com/office/drawing/2014/main" id="{DB9B625F-4468-4632-BC28-BA55DAB27A40}"/>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19" name="Freeform 6">
              <a:extLst>
                <a:ext uri="{FF2B5EF4-FFF2-40B4-BE49-F238E27FC236}">
                  <a16:creationId xmlns:a16="http://schemas.microsoft.com/office/drawing/2014/main" id="{EB05239E-5569-46FA-9B26-8AC495B516B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7">
              <a:extLst>
                <a:ext uri="{FF2B5EF4-FFF2-40B4-BE49-F238E27FC236}">
                  <a16:creationId xmlns:a16="http://schemas.microsoft.com/office/drawing/2014/main" id="{0D7BC83D-202E-452B-90B7-CA3F1C425FA7}"/>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8">
              <a:extLst>
                <a:ext uri="{FF2B5EF4-FFF2-40B4-BE49-F238E27FC236}">
                  <a16:creationId xmlns:a16="http://schemas.microsoft.com/office/drawing/2014/main" id="{3E9F1790-B178-4558-8464-3166A74E79D1}"/>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9">
              <a:extLst>
                <a:ext uri="{FF2B5EF4-FFF2-40B4-BE49-F238E27FC236}">
                  <a16:creationId xmlns:a16="http://schemas.microsoft.com/office/drawing/2014/main" id="{E3016021-3D47-4DC4-ABD8-7A95AA2E2C29}"/>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19512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kil och utbytbar liten 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sv-SE"/>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sv-SE"/>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59" y="24063"/>
            <a:ext cx="1990236" cy="210134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i="1" u="none">
                <a:effectLst/>
                <a:latin typeface="Calibri" panose="020F0502020204030204" pitchFamily="34" charset="0"/>
                <a:ea typeface="Calibri" panose="020F0502020204030204" pitchFamily="34" charset="0"/>
                <a:cs typeface="Times New Roman" panose="02020603050405020304" pitchFamily="18" charset="0"/>
              </a:rPr>
              <a:t>Text, kil och utbytbar liten bild: </a:t>
            </a:r>
          </a:p>
          <a:p>
            <a:pPr marL="0" lvl="0" indent="0">
              <a:lnSpc>
                <a:spcPct val="107000"/>
              </a:lnSpc>
              <a:spcAft>
                <a:spcPts val="600"/>
              </a:spcAft>
              <a:buFont typeface="+mj-lt"/>
              <a:buNone/>
            </a:pPr>
            <a:r>
              <a:rPr lang="sv-SE" sz="900" i="0" u="none">
                <a:effectLst/>
                <a:latin typeface="Calibri" panose="020F0502020204030204" pitchFamily="34" charset="0"/>
                <a:ea typeface="Calibri" panose="020F0502020204030204" pitchFamily="34" charset="0"/>
                <a:cs typeface="Times New Roman" panose="02020603050405020304" pitchFamily="18" charset="0"/>
              </a:rPr>
              <a:t>a. Byta till egen bild: klicka på ikonen för ”Bilder” i platshållaren och infoga bild, som inte bör vara för detaljerad. </a:t>
            </a:r>
          </a:p>
          <a:p>
            <a:pPr marL="0" lvl="0" indent="0">
              <a:lnSpc>
                <a:spcPct val="107000"/>
              </a:lnSpc>
              <a:spcAft>
                <a:spcPts val="600"/>
              </a:spcAft>
              <a:buFont typeface="+mj-lt"/>
              <a:buNone/>
            </a:pPr>
            <a:r>
              <a:rPr lang="sv-SE" sz="900" i="0" u="none">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600"/>
              </a:spcAft>
              <a:buFont typeface="+mj-lt"/>
              <a:buNone/>
            </a:pPr>
            <a:r>
              <a:rPr lang="sv-SE" sz="900" i="0" u="none">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p:nvPr>
        </p:nvSpPr>
        <p:spPr>
          <a:xfrm>
            <a:off x="768721" y="1250481"/>
            <a:ext cx="9862887" cy="880197"/>
          </a:xfrm>
        </p:spPr>
        <p:txBody>
          <a:bodyPr/>
          <a:lstStyle/>
          <a:p>
            <a:r>
              <a:rPr lang="en-US"/>
              <a:t>Click to edit Master title style</a:t>
            </a:r>
            <a:endParaRPr lang="sv-SE"/>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p:nvPr>
        </p:nvSpPr>
        <p:spPr>
          <a:xfrm>
            <a:off x="768721" y="2397442"/>
            <a:ext cx="9862887" cy="3648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87928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dirty="0"/>
              <a:t>Titel på presentationen </a:t>
            </a:r>
            <a:br>
              <a:rPr lang="sv-SE" dirty="0"/>
            </a:br>
            <a:r>
              <a:rPr lang="sv-SE" dirty="0"/>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spTree>
    <p:extLst>
      <p:ext uri="{BB962C8B-B14F-4D97-AF65-F5344CB8AC3E}">
        <p14:creationId xmlns:p14="http://schemas.microsoft.com/office/powerpoint/2010/main" val="12169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kil och utbytbar stor 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A5E3EC2-7DB2-4C8C-8E35-255720F3AAA6}"/>
              </a:ext>
            </a:extLst>
          </p:cNvPr>
          <p:cNvSpPr/>
          <p:nvPr userDrawn="1"/>
        </p:nvSpPr>
        <p:spPr>
          <a:xfrm>
            <a:off x="-2088107" y="24064"/>
            <a:ext cx="2003883" cy="1953163"/>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sv-SE" sz="900" i="1" u="none">
                <a:effectLst/>
                <a:latin typeface="Calibri" panose="020F0502020204030204" pitchFamily="34" charset="0"/>
                <a:ea typeface="Calibri" panose="020F0502020204030204" pitchFamily="34" charset="0"/>
                <a:cs typeface="Times New Roman" panose="02020603050405020304" pitchFamily="18" charset="0"/>
              </a:rPr>
              <a:t>Text, kil och utbytbar stor bild: </a:t>
            </a:r>
          </a:p>
          <a:p>
            <a:pPr marL="0" lvl="0" indent="0">
              <a:lnSpc>
                <a:spcPct val="107000"/>
              </a:lnSpc>
              <a:spcAft>
                <a:spcPts val="600"/>
              </a:spcAft>
              <a:buFont typeface="+mj-lt"/>
              <a:buNone/>
            </a:pPr>
            <a:r>
              <a:rPr lang="sv-SE" sz="900" i="0" u="none">
                <a:effectLst/>
                <a:latin typeface="Calibri" panose="020F0502020204030204" pitchFamily="34" charset="0"/>
                <a:ea typeface="Calibri" panose="020F0502020204030204" pitchFamily="34" charset="0"/>
                <a:cs typeface="Times New Roman" panose="02020603050405020304" pitchFamily="18" charset="0"/>
              </a:rPr>
              <a:t>a. Byta till egen bild: klicka på ikonen för ”Bilder” i platshållaren och infoga bild, som inte bör vara för detaljerad. </a:t>
            </a:r>
          </a:p>
          <a:p>
            <a:pPr marL="0" lvl="0" indent="0">
              <a:lnSpc>
                <a:spcPct val="107000"/>
              </a:lnSpc>
              <a:spcAft>
                <a:spcPts val="600"/>
              </a:spcAft>
              <a:buFont typeface="+mj-lt"/>
              <a:buNone/>
            </a:pPr>
            <a:r>
              <a:rPr lang="sv-SE" sz="900" i="0" u="none">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600"/>
              </a:spcAft>
              <a:buFont typeface="+mj-lt"/>
              <a:buNone/>
            </a:pPr>
            <a:r>
              <a:rPr lang="sv-SE" sz="900" i="0" u="none">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p:nvPr>
        </p:nvSpPr>
        <p:spPr>
          <a:xfrm>
            <a:off x="768722" y="1250481"/>
            <a:ext cx="5168055" cy="880197"/>
          </a:xfrm>
        </p:spPr>
        <p:txBody>
          <a:bodyPr/>
          <a:lstStyle/>
          <a:p>
            <a:r>
              <a:rPr lang="en-US"/>
              <a:t>Click to edit Master title style</a:t>
            </a:r>
            <a:endParaRPr lang="sv-SE"/>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p:nvPr>
        </p:nvSpPr>
        <p:spPr>
          <a:xfrm>
            <a:off x="768722" y="2397442"/>
            <a:ext cx="5168055" cy="3648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bild 6">
            <a:extLst>
              <a:ext uri="{FF2B5EF4-FFF2-40B4-BE49-F238E27FC236}">
                <a16:creationId xmlns:a16="http://schemas.microsoft.com/office/drawing/2014/main" id="{CE9043C6-E2E5-4AA6-A0D7-6300411D800B}"/>
              </a:ext>
            </a:extLst>
          </p:cNvPr>
          <p:cNvSpPr>
            <a:spLocks noGrp="1"/>
          </p:cNvSpPr>
          <p:nvPr>
            <p:ph type="pic" sz="quarter" idx="10" hasCustomPrompt="1"/>
          </p:nvPr>
        </p:nvSpPr>
        <p:spPr>
          <a:xfrm>
            <a:off x="5654297" y="-13285"/>
            <a:ext cx="6549656"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sv-SE"/>
              <a:t>.</a:t>
            </a:r>
          </a:p>
        </p:txBody>
      </p:sp>
      <p:sp>
        <p:nvSpPr>
          <p:cNvPr id="12" name="Platshållare för text 8">
            <a:extLst>
              <a:ext uri="{FF2B5EF4-FFF2-40B4-BE49-F238E27FC236}">
                <a16:creationId xmlns:a16="http://schemas.microsoft.com/office/drawing/2014/main" id="{CED43F73-AACE-4B41-ADE8-E82A3E3CE296}"/>
              </a:ext>
            </a:extLst>
          </p:cNvPr>
          <p:cNvSpPr>
            <a:spLocks noGrp="1"/>
          </p:cNvSpPr>
          <p:nvPr>
            <p:ph type="body" sz="quarter" idx="11" hasCustomPrompt="1"/>
          </p:nvPr>
        </p:nvSpPr>
        <p:spPr>
          <a:xfrm>
            <a:off x="5169332" y="-36999"/>
            <a:ext cx="1800153" cy="689826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 name="connsiteX0" fmla="*/ 0 w 1545179"/>
              <a:gd name="connsiteY0" fmla="*/ 6878649 h 6887833"/>
              <a:gd name="connsiteX1" fmla="*/ 1545097 w 1545179"/>
              <a:gd name="connsiteY1" fmla="*/ 0 h 6887833"/>
              <a:gd name="connsiteX2" fmla="*/ 1210984 w 1545179"/>
              <a:gd name="connsiteY2" fmla="*/ 27397 h 6887833"/>
              <a:gd name="connsiteX3" fmla="*/ 349955 w 1545179"/>
              <a:gd name="connsiteY3" fmla="*/ 6887833 h 6887833"/>
              <a:gd name="connsiteX4" fmla="*/ 0 w 1545179"/>
              <a:gd name="connsiteY4" fmla="*/ 6878649 h 6887833"/>
              <a:gd name="connsiteX0" fmla="*/ 0 w 1451337"/>
              <a:gd name="connsiteY0" fmla="*/ 6868218 h 6877402"/>
              <a:gd name="connsiteX1" fmla="*/ 1451223 w 1451337"/>
              <a:gd name="connsiteY1" fmla="*/ 0 h 6877402"/>
              <a:gd name="connsiteX2" fmla="*/ 1210984 w 1451337"/>
              <a:gd name="connsiteY2" fmla="*/ 16966 h 6877402"/>
              <a:gd name="connsiteX3" fmla="*/ 349955 w 1451337"/>
              <a:gd name="connsiteY3" fmla="*/ 6877402 h 6877402"/>
              <a:gd name="connsiteX4" fmla="*/ 0 w 1451337"/>
              <a:gd name="connsiteY4" fmla="*/ 6868218 h 6877402"/>
              <a:gd name="connsiteX0" fmla="*/ 0 w 1336699"/>
              <a:gd name="connsiteY0" fmla="*/ 6868218 h 6877402"/>
              <a:gd name="connsiteX1" fmla="*/ 1336488 w 1336699"/>
              <a:gd name="connsiteY1" fmla="*/ 0 h 6877402"/>
              <a:gd name="connsiteX2" fmla="*/ 1210984 w 1336699"/>
              <a:gd name="connsiteY2" fmla="*/ 16966 h 6877402"/>
              <a:gd name="connsiteX3" fmla="*/ 349955 w 1336699"/>
              <a:gd name="connsiteY3" fmla="*/ 6877402 h 6877402"/>
              <a:gd name="connsiteX4" fmla="*/ 0 w 1336699"/>
              <a:gd name="connsiteY4" fmla="*/ 6868218 h 6877402"/>
              <a:gd name="connsiteX0" fmla="*/ 0 w 1357531"/>
              <a:gd name="connsiteY0" fmla="*/ 6865162 h 6874346"/>
              <a:gd name="connsiteX1" fmla="*/ 1357349 w 1357531"/>
              <a:gd name="connsiteY1" fmla="*/ 421 h 6874346"/>
              <a:gd name="connsiteX2" fmla="*/ 1210984 w 1357531"/>
              <a:gd name="connsiteY2" fmla="*/ 13910 h 6874346"/>
              <a:gd name="connsiteX3" fmla="*/ 349955 w 1357531"/>
              <a:gd name="connsiteY3" fmla="*/ 6874346 h 6874346"/>
              <a:gd name="connsiteX4" fmla="*/ 0 w 1357531"/>
              <a:gd name="connsiteY4" fmla="*/ 6865162 h 6874346"/>
              <a:gd name="connsiteX0" fmla="*/ 0 w 1358108"/>
              <a:gd name="connsiteY0" fmla="*/ 6865162 h 6874346"/>
              <a:gd name="connsiteX1" fmla="*/ 1357349 w 1358108"/>
              <a:gd name="connsiteY1" fmla="*/ 421 h 6874346"/>
              <a:gd name="connsiteX2" fmla="*/ 1329196 w 1358108"/>
              <a:gd name="connsiteY2" fmla="*/ 13910 h 6874346"/>
              <a:gd name="connsiteX3" fmla="*/ 349955 w 1358108"/>
              <a:gd name="connsiteY3" fmla="*/ 6874346 h 6874346"/>
              <a:gd name="connsiteX4" fmla="*/ 0 w 1358108"/>
              <a:gd name="connsiteY4" fmla="*/ 6865162 h 6874346"/>
              <a:gd name="connsiteX0" fmla="*/ 0 w 1443939"/>
              <a:gd name="connsiteY0" fmla="*/ 6867961 h 6877145"/>
              <a:gd name="connsiteX1" fmla="*/ 1357349 w 1443939"/>
              <a:gd name="connsiteY1" fmla="*/ 3220 h 6877145"/>
              <a:gd name="connsiteX2" fmla="*/ 1443931 w 1443939"/>
              <a:gd name="connsiteY2" fmla="*/ 13233 h 6877145"/>
              <a:gd name="connsiteX3" fmla="*/ 349955 w 1443939"/>
              <a:gd name="connsiteY3" fmla="*/ 6877145 h 6877145"/>
              <a:gd name="connsiteX4" fmla="*/ 0 w 1443939"/>
              <a:gd name="connsiteY4" fmla="*/ 6867961 h 6877145"/>
              <a:gd name="connsiteX0" fmla="*/ 0 w 1443933"/>
              <a:gd name="connsiteY0" fmla="*/ 6867961 h 6877145"/>
              <a:gd name="connsiteX1" fmla="*/ 1190462 w 1443933"/>
              <a:gd name="connsiteY1" fmla="*/ 3220 h 6877145"/>
              <a:gd name="connsiteX2" fmla="*/ 1443931 w 1443933"/>
              <a:gd name="connsiteY2" fmla="*/ 13233 h 6877145"/>
              <a:gd name="connsiteX3" fmla="*/ 349955 w 1443933"/>
              <a:gd name="connsiteY3" fmla="*/ 6877145 h 6877145"/>
              <a:gd name="connsiteX4" fmla="*/ 0 w 1443933"/>
              <a:gd name="connsiteY4" fmla="*/ 6867961 h 6877145"/>
              <a:gd name="connsiteX0" fmla="*/ 0 w 1332678"/>
              <a:gd name="connsiteY0" fmla="*/ 6882794 h 6891978"/>
              <a:gd name="connsiteX1" fmla="*/ 1190462 w 1332678"/>
              <a:gd name="connsiteY1" fmla="*/ 18053 h 6891978"/>
              <a:gd name="connsiteX2" fmla="*/ 1332673 w 1332678"/>
              <a:gd name="connsiteY2" fmla="*/ 10682 h 6891978"/>
              <a:gd name="connsiteX3" fmla="*/ 349955 w 1332678"/>
              <a:gd name="connsiteY3" fmla="*/ 6891978 h 6891978"/>
              <a:gd name="connsiteX4" fmla="*/ 0 w 1332678"/>
              <a:gd name="connsiteY4" fmla="*/ 6882794 h 6891978"/>
              <a:gd name="connsiteX0" fmla="*/ 0 w 1350062"/>
              <a:gd name="connsiteY0" fmla="*/ 6882794 h 6891978"/>
              <a:gd name="connsiteX1" fmla="*/ 1190462 w 1350062"/>
              <a:gd name="connsiteY1" fmla="*/ 18053 h 6891978"/>
              <a:gd name="connsiteX2" fmla="*/ 1350058 w 1350062"/>
              <a:gd name="connsiteY2" fmla="*/ 10682 h 6891978"/>
              <a:gd name="connsiteX3" fmla="*/ 349955 w 1350062"/>
              <a:gd name="connsiteY3" fmla="*/ 6891978 h 6891978"/>
              <a:gd name="connsiteX4" fmla="*/ 0 w 1350062"/>
              <a:gd name="connsiteY4" fmla="*/ 6882794 h 6891978"/>
              <a:gd name="connsiteX0" fmla="*/ 0 w 1350115"/>
              <a:gd name="connsiteY0" fmla="*/ 6889079 h 6898263"/>
              <a:gd name="connsiteX1" fmla="*/ 1333011 w 1350115"/>
              <a:gd name="connsiteY1" fmla="*/ 0 h 6898263"/>
              <a:gd name="connsiteX2" fmla="*/ 1350058 w 1350115"/>
              <a:gd name="connsiteY2" fmla="*/ 16967 h 6898263"/>
              <a:gd name="connsiteX3" fmla="*/ 349955 w 1350115"/>
              <a:gd name="connsiteY3" fmla="*/ 6898263 h 6898263"/>
              <a:gd name="connsiteX4" fmla="*/ 0 w 1350115"/>
              <a:gd name="connsiteY4" fmla="*/ 6889079 h 6898263"/>
              <a:gd name="connsiteX0" fmla="*/ 0 w 1350115"/>
              <a:gd name="connsiteY0" fmla="*/ 6889079 h 6898263"/>
              <a:gd name="connsiteX1" fmla="*/ 1333011 w 1350115"/>
              <a:gd name="connsiteY1" fmla="*/ 0 h 6898263"/>
              <a:gd name="connsiteX2" fmla="*/ 1350058 w 1350115"/>
              <a:gd name="connsiteY2" fmla="*/ 16967 h 6898263"/>
              <a:gd name="connsiteX3" fmla="*/ 395153 w 1350115"/>
              <a:gd name="connsiteY3" fmla="*/ 6898263 h 6898263"/>
              <a:gd name="connsiteX4" fmla="*/ 0 w 1350115"/>
              <a:gd name="connsiteY4" fmla="*/ 6889079 h 68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115" h="6898263">
                <a:moveTo>
                  <a:pt x="0" y="6889079"/>
                </a:moveTo>
                <a:lnTo>
                  <a:pt x="1333011" y="0"/>
                </a:lnTo>
                <a:cubicBezTo>
                  <a:pt x="1339172" y="26931"/>
                  <a:pt x="1351042" y="-19488"/>
                  <a:pt x="1350058" y="16967"/>
                </a:cubicBezTo>
                <a:lnTo>
                  <a:pt x="395153" y="6898263"/>
                </a:lnTo>
                <a:lnTo>
                  <a:pt x="0" y="6889079"/>
                </a:lnTo>
                <a:close/>
              </a:path>
            </a:pathLst>
          </a:custGeom>
          <a:solidFill>
            <a:schemeClr val="accent3"/>
          </a:solidFill>
          <a:ln>
            <a:noFill/>
          </a:ln>
        </p:spPr>
        <p:txBody>
          <a:bodyPr/>
          <a:lstStyle>
            <a:lvl1pPr marL="0" indent="0">
              <a:buNone/>
              <a:defRPr sz="100"/>
            </a:lvl1pPr>
          </a:lstStyle>
          <a:p>
            <a:pPr lvl="0"/>
            <a:r>
              <a:rPr lang="sv-SE"/>
              <a:t>.</a:t>
            </a:r>
          </a:p>
        </p:txBody>
      </p:sp>
    </p:spTree>
    <p:extLst>
      <p:ext uri="{BB962C8B-B14F-4D97-AF65-F5344CB8AC3E}">
        <p14:creationId xmlns:p14="http://schemas.microsoft.com/office/powerpoint/2010/main" val="41529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2" y="1226128"/>
            <a:ext cx="10643755" cy="911374"/>
          </a:xfrm>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10654147" cy="3681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59" y="24065"/>
            <a:ext cx="1990236" cy="67851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Rubrik och innehåll: </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för en- eller tvåradig rubrik och innehåll i fullbredd. Du kan också lägga in en bildtext.</a:t>
            </a:r>
          </a:p>
        </p:txBody>
      </p:sp>
    </p:spTree>
    <p:extLst>
      <p:ext uri="{BB962C8B-B14F-4D97-AF65-F5344CB8AC3E}">
        <p14:creationId xmlns:p14="http://schemas.microsoft.com/office/powerpoint/2010/main" val="22493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 och innehåll i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2" y="1226128"/>
            <a:ext cx="10643755" cy="911374"/>
          </a:xfrm>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4" y="2407521"/>
            <a:ext cx="5198919" cy="3681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p:nvPr>
        </p:nvSpPr>
        <p:spPr>
          <a:xfrm>
            <a:off x="6231085" y="2407521"/>
            <a:ext cx="5198919" cy="3681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6" y="6140310"/>
            <a:ext cx="5205413" cy="260350"/>
          </a:xfrm>
        </p:spPr>
        <p:txBody>
          <a:bodyPr/>
          <a:lstStyle>
            <a:lvl1pPr marL="0" indent="0">
              <a:lnSpc>
                <a:spcPct val="100000"/>
              </a:lnSpc>
              <a:spcBef>
                <a:spcPts val="0"/>
              </a:spcBef>
              <a:buFontTx/>
              <a:buNone/>
              <a:defRPr sz="750"/>
            </a:lvl1pPr>
          </a:lstStyle>
          <a:p>
            <a:pPr lvl="0"/>
            <a:r>
              <a:rPr lang="sv-SE"/>
              <a:t>Bildtext</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5" y="6140310"/>
            <a:ext cx="5205413" cy="260350"/>
          </a:xfrm>
        </p:spPr>
        <p:txBody>
          <a:bodyPr/>
          <a:lstStyle>
            <a:lvl1pPr marL="0" indent="0">
              <a:lnSpc>
                <a:spcPct val="100000"/>
              </a:lnSpc>
              <a:spcBef>
                <a:spcPts val="0"/>
              </a:spcBef>
              <a:buFontTx/>
              <a:buNone/>
              <a:defRPr sz="750"/>
            </a:lvl1pPr>
          </a:lstStyle>
          <a:p>
            <a:pPr lvl="0"/>
            <a:r>
              <a:rPr lang="sv-SE"/>
              <a:t>Bildtext</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4"/>
            <a:ext cx="2003883" cy="68505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Rubrik och innehåll i tvåspalt</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för en- eller tvåradig rubrik och innehåll i två spalter (text, bild, diagram, film etc.). Du kan också lägga in en bildtext.</a:t>
            </a:r>
          </a:p>
        </p:txBody>
      </p:sp>
    </p:spTree>
    <p:extLst>
      <p:ext uri="{BB962C8B-B14F-4D97-AF65-F5344CB8AC3E}">
        <p14:creationId xmlns:p14="http://schemas.microsoft.com/office/powerpoint/2010/main" val="387838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1500"/>
            </a:lvl1pPr>
            <a:lvl2pPr algn="ctr">
              <a:defRPr/>
            </a:lvl2pPr>
            <a:lvl3pPr algn="ctr">
              <a:defRPr/>
            </a:lvl3pPr>
            <a:lvl4pPr algn="ctr">
              <a:defRPr/>
            </a:lvl4pPr>
            <a:lvl5pPr algn="ctr">
              <a:defRPr/>
            </a:lvl5pPr>
          </a:lstStyle>
          <a:p>
            <a:pPr lvl="0"/>
            <a:r>
              <a:rPr lang="sv-SE"/>
              <a:t>Bild/Film</a:t>
            </a:r>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5368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Helbild</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På denna mallsida kan du exempelvis lägga in en helsidesbild eller en film.</a:t>
            </a:r>
          </a:p>
        </p:txBody>
      </p:sp>
      <p:sp>
        <p:nvSpPr>
          <p:cNvPr id="5" name="Platshållare för text 5">
            <a:extLst>
              <a:ext uri="{FF2B5EF4-FFF2-40B4-BE49-F238E27FC236}">
                <a16:creationId xmlns:a16="http://schemas.microsoft.com/office/drawing/2014/main" id="{E61D62B1-C6CF-4CC7-BB19-1E666DA9882C}"/>
              </a:ext>
            </a:extLst>
          </p:cNvPr>
          <p:cNvSpPr>
            <a:spLocks noGrp="1" noChangeAspect="1"/>
          </p:cNvSpPr>
          <p:nvPr>
            <p:ph type="body" sz="quarter" idx="10" hasCustomPrompt="1"/>
          </p:nvPr>
        </p:nvSpPr>
        <p:spPr>
          <a:xfrm>
            <a:off x="346556" y="262659"/>
            <a:ext cx="672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sv-SE"/>
              <a:t>.</a:t>
            </a:r>
          </a:p>
          <a:p>
            <a:pPr lvl="0"/>
            <a:endParaRPr lang="sv-SE"/>
          </a:p>
        </p:txBody>
      </p:sp>
    </p:spTree>
    <p:extLst>
      <p:ext uri="{BB962C8B-B14F-4D97-AF65-F5344CB8AC3E}">
        <p14:creationId xmlns:p14="http://schemas.microsoft.com/office/powerpoint/2010/main" val="218292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objekt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6" y="3573754"/>
            <a:ext cx="5205413" cy="260350"/>
          </a:xfrm>
        </p:spPr>
        <p:txBody>
          <a:bodyPr/>
          <a:lstStyle>
            <a:lvl1pPr marL="0" indent="0" algn="ctr">
              <a:lnSpc>
                <a:spcPts val="900"/>
              </a:lnSpc>
              <a:spcBef>
                <a:spcPts val="0"/>
              </a:spcBef>
              <a:buFontTx/>
              <a:buNone/>
              <a:defRPr sz="750"/>
            </a:lvl1pPr>
          </a:lstStyle>
          <a:p>
            <a:pPr lvl="0"/>
            <a:r>
              <a:rPr lang="sv-SE"/>
              <a:t>Bildtext</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p:nvPr>
        </p:nvSpPr>
        <p:spPr>
          <a:xfrm>
            <a:off x="768929" y="1278082"/>
            <a:ext cx="5195455"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en-US"/>
              <a:t>Click to edit Master text styles</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40" y="3573754"/>
            <a:ext cx="5205413" cy="260350"/>
          </a:xfrm>
        </p:spPr>
        <p:txBody>
          <a:bodyPr/>
          <a:lstStyle>
            <a:lvl1pPr marL="0" indent="0" algn="ctr">
              <a:lnSpc>
                <a:spcPts val="900"/>
              </a:lnSpc>
              <a:spcBef>
                <a:spcPts val="0"/>
              </a:spcBef>
              <a:buFontTx/>
              <a:buNone/>
              <a:defRPr sz="750"/>
            </a:lvl1pPr>
          </a:lstStyle>
          <a:p>
            <a:pPr lvl="0"/>
            <a:r>
              <a:rPr lang="sv-SE"/>
              <a:t>Bildtext</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p:nvPr>
        </p:nvSpPr>
        <p:spPr>
          <a:xfrm>
            <a:off x="6238542" y="1278082"/>
            <a:ext cx="5195455"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en-US"/>
              <a:t>Click to edit Master text styles</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6" y="6212779"/>
            <a:ext cx="5205413" cy="260350"/>
          </a:xfrm>
        </p:spPr>
        <p:txBody>
          <a:bodyPr/>
          <a:lstStyle>
            <a:lvl1pPr marL="0" indent="0" algn="ctr">
              <a:lnSpc>
                <a:spcPts val="900"/>
              </a:lnSpc>
              <a:spcBef>
                <a:spcPts val="0"/>
              </a:spcBef>
              <a:buFontTx/>
              <a:buNone/>
              <a:defRPr sz="750"/>
            </a:lvl1pPr>
          </a:lstStyle>
          <a:p>
            <a:pPr lvl="0"/>
            <a:r>
              <a:rPr lang="sv-SE"/>
              <a:t>Bildtext</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p:nvPr>
        </p:nvSpPr>
        <p:spPr>
          <a:xfrm>
            <a:off x="768929" y="3917107"/>
            <a:ext cx="5195455"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en-US"/>
              <a:t>Click to edit Master text styles</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40" y="6212779"/>
            <a:ext cx="5205413" cy="260350"/>
          </a:xfrm>
        </p:spPr>
        <p:txBody>
          <a:bodyPr/>
          <a:lstStyle>
            <a:lvl1pPr marL="0" indent="0" algn="ctr">
              <a:lnSpc>
                <a:spcPts val="900"/>
              </a:lnSpc>
              <a:spcBef>
                <a:spcPts val="0"/>
              </a:spcBef>
              <a:buFontTx/>
              <a:buNone/>
              <a:defRPr sz="750"/>
            </a:lvl1pPr>
          </a:lstStyle>
          <a:p>
            <a:pPr lvl="0"/>
            <a:r>
              <a:rPr lang="sv-SE"/>
              <a:t>Bildtext</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p:nvPr>
        </p:nvSpPr>
        <p:spPr>
          <a:xfrm>
            <a:off x="6238542" y="3917107"/>
            <a:ext cx="5195455" cy="2275611"/>
          </a:xfrm>
        </p:spPr>
        <p:txBody>
          <a:bodyPr tIns="180000"/>
          <a:lstStyle>
            <a:lvl1pPr marL="0" indent="0" algn="ctr">
              <a:buNone/>
              <a:defRPr sz="1500"/>
            </a:lvl1pPr>
            <a:lvl2pPr algn="ctr">
              <a:defRPr/>
            </a:lvl2pPr>
            <a:lvl3pPr algn="ctr">
              <a:defRPr/>
            </a:lvl3pPr>
            <a:lvl4pPr algn="ctr">
              <a:defRPr/>
            </a:lvl4pPr>
            <a:lvl5pPr algn="ctr">
              <a:defRPr/>
            </a:lvl5pPr>
          </a:lstStyle>
          <a:p>
            <a:pPr lvl="0"/>
            <a:r>
              <a:rPr lang="en-US"/>
              <a:t>Click to edit Master text styles</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59" y="24064"/>
            <a:ext cx="1990236" cy="83324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4 objekt: </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plats för fyra objekt med varsin bildtext, centrerat. Bra när du vill jämföra objekt från olika år etc. Om du behöver göra fler/färre rutor kan du kopiera/ta bort platshållare.</a:t>
            </a:r>
          </a:p>
        </p:txBody>
      </p:sp>
    </p:spTree>
    <p:extLst>
      <p:ext uri="{BB962C8B-B14F-4D97-AF65-F5344CB8AC3E}">
        <p14:creationId xmlns:p14="http://schemas.microsoft.com/office/powerpoint/2010/main" val="247616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6" y="3573754"/>
            <a:ext cx="5205413" cy="260350"/>
          </a:xfrm>
        </p:spPr>
        <p:txBody>
          <a:bodyPr/>
          <a:lstStyle>
            <a:lvl1pPr marL="0" indent="0">
              <a:lnSpc>
                <a:spcPts val="900"/>
              </a:lnSpc>
              <a:spcBef>
                <a:spcPts val="0"/>
              </a:spcBef>
              <a:buFontTx/>
              <a:buNone/>
              <a:defRPr sz="750"/>
            </a:lvl1pPr>
          </a:lstStyle>
          <a:p>
            <a:pPr lvl="0"/>
            <a:r>
              <a:rPr lang="sv-SE"/>
              <a:t>Bildtext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40" y="3573754"/>
            <a:ext cx="5205413" cy="260350"/>
          </a:xfrm>
        </p:spPr>
        <p:txBody>
          <a:bodyPr/>
          <a:lstStyle>
            <a:lvl1pPr marL="0" indent="0">
              <a:lnSpc>
                <a:spcPts val="900"/>
              </a:lnSpc>
              <a:spcBef>
                <a:spcPts val="0"/>
              </a:spcBef>
              <a:buFontTx/>
              <a:buNone/>
              <a:defRPr sz="750"/>
            </a:lvl1pPr>
          </a:lstStyle>
          <a:p>
            <a:pPr lvl="0"/>
            <a:r>
              <a:rPr lang="sv-SE"/>
              <a:t>Bildtext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6" y="6212779"/>
            <a:ext cx="5205413" cy="260350"/>
          </a:xfrm>
        </p:spPr>
        <p:txBody>
          <a:bodyPr/>
          <a:lstStyle>
            <a:lvl1pPr marL="0" indent="0">
              <a:lnSpc>
                <a:spcPts val="900"/>
              </a:lnSpc>
              <a:spcBef>
                <a:spcPts val="0"/>
              </a:spcBef>
              <a:buFontTx/>
              <a:buNone/>
              <a:defRPr sz="750"/>
            </a:lvl1pPr>
          </a:lstStyle>
          <a:p>
            <a:pPr lvl="0"/>
            <a:r>
              <a:rPr lang="sv-SE"/>
              <a:t>Bildtext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40" y="6212779"/>
            <a:ext cx="5205413" cy="260350"/>
          </a:xfrm>
        </p:spPr>
        <p:txBody>
          <a:bodyPr/>
          <a:lstStyle>
            <a:lvl1pPr marL="0" indent="0">
              <a:lnSpc>
                <a:spcPts val="900"/>
              </a:lnSpc>
              <a:spcBef>
                <a:spcPts val="0"/>
              </a:spcBef>
              <a:buFontTx/>
              <a:buNone/>
              <a:defRPr sz="750"/>
            </a:lvl1pPr>
          </a:lstStyle>
          <a:p>
            <a:pPr lvl="0"/>
            <a:r>
              <a:rPr lang="sv-SE"/>
              <a:t>Bildtext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59" y="24064"/>
            <a:ext cx="1990236" cy="83324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4 bilder: </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plats för fyra bilder med varsin bildtext, vänsterställt. Bra när du vill jämföra bild från olika år etc. Om du behöver göra fler/färre rutor kan du kopiera/ta bort platshållare.</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5"/>
            <a:ext cx="5187951" cy="2233613"/>
          </a:xfrm>
        </p:spPr>
        <p:txBody>
          <a:bodyPr/>
          <a:lstStyle>
            <a:lvl1pPr marL="0" indent="0" algn="ctr">
              <a:buNone/>
              <a:defRPr sz="1200"/>
            </a:lvl1pPr>
          </a:lstStyle>
          <a:p>
            <a:r>
              <a:rPr lang="sv-SE"/>
              <a:t>4 vänsterställda bilder</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5"/>
            <a:ext cx="5187951" cy="2233613"/>
          </a:xfrm>
        </p:spPr>
        <p:txBody>
          <a:bodyPr/>
          <a:lstStyle>
            <a:lvl1pPr marL="0" indent="0" algn="ctr">
              <a:buNone/>
              <a:defRPr sz="1200"/>
            </a:lvl1pPr>
          </a:lstStyle>
          <a:p>
            <a:r>
              <a:rPr lang="sv-SE"/>
              <a:t>4 vänsterställda bilder</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10"/>
            <a:ext cx="5187951" cy="2233613"/>
          </a:xfrm>
        </p:spPr>
        <p:txBody>
          <a:bodyPr/>
          <a:lstStyle>
            <a:lvl1pPr marL="0" indent="0" algn="ctr">
              <a:buNone/>
              <a:defRPr sz="1200"/>
            </a:lvl1pPr>
          </a:lstStyle>
          <a:p>
            <a:r>
              <a:rPr lang="sv-SE"/>
              <a:t>4 vänsterställda bilder</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10"/>
            <a:ext cx="5187951" cy="2233613"/>
          </a:xfrm>
        </p:spPr>
        <p:txBody>
          <a:bodyPr/>
          <a:lstStyle>
            <a:lvl1pPr marL="0" indent="0" algn="ctr">
              <a:buNone/>
              <a:defRPr sz="1200"/>
            </a:lvl1pPr>
          </a:lstStyle>
          <a:p>
            <a:r>
              <a:rPr lang="sv-SE"/>
              <a:t>4 vänsterställda bilder</a:t>
            </a:r>
          </a:p>
        </p:txBody>
      </p:sp>
    </p:spTree>
    <p:extLst>
      <p:ext uri="{BB962C8B-B14F-4D97-AF65-F5344CB8AC3E}">
        <p14:creationId xmlns:p14="http://schemas.microsoft.com/office/powerpoint/2010/main" val="1985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om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Rektangel 8">
            <a:extLst>
              <a:ext uri="{FF2B5EF4-FFF2-40B4-BE49-F238E27FC236}">
                <a16:creationId xmlns:a16="http://schemas.microsoft.com/office/drawing/2014/main" id="{F7A80C34-BE5B-48ED-9F8E-B78B0BD14B19}"/>
              </a:ext>
            </a:extLst>
          </p:cNvPr>
          <p:cNvSpPr/>
          <p:nvPr userDrawn="1"/>
        </p:nvSpPr>
        <p:spPr>
          <a:xfrm>
            <a:off x="-2088107" y="24064"/>
            <a:ext cx="2003883" cy="83324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Tom svart sida: </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välj som paussida eller lägg in om du vill diskutera något utanför presentationen. Svart sida gör presentationen mindre tung än en bild.</a:t>
            </a:r>
          </a:p>
        </p:txBody>
      </p:sp>
      <p:grpSp>
        <p:nvGrpSpPr>
          <p:cNvPr id="10" name="Grupp 9">
            <a:extLst>
              <a:ext uri="{FF2B5EF4-FFF2-40B4-BE49-F238E27FC236}">
                <a16:creationId xmlns:a16="http://schemas.microsoft.com/office/drawing/2014/main" id="{52C94E13-7520-43E3-B930-F97D1F7D60A7}"/>
              </a:ext>
            </a:extLst>
          </p:cNvPr>
          <p:cNvGrpSpPr/>
          <p:nvPr userDrawn="1"/>
        </p:nvGrpSpPr>
        <p:grpSpPr>
          <a:xfrm>
            <a:off x="347133" y="204975"/>
            <a:ext cx="670984" cy="506412"/>
            <a:chOff x="260350" y="258763"/>
            <a:chExt cx="503238" cy="506412"/>
          </a:xfrm>
        </p:grpSpPr>
        <p:sp>
          <p:nvSpPr>
            <p:cNvPr id="17" name="Freeform 5">
              <a:extLst>
                <a:ext uri="{FF2B5EF4-FFF2-40B4-BE49-F238E27FC236}">
                  <a16:creationId xmlns:a16="http://schemas.microsoft.com/office/drawing/2014/main" id="{ACBE617A-AD4E-4D59-BE4C-412E4C808982}"/>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18" name="Freeform 6">
              <a:extLst>
                <a:ext uri="{FF2B5EF4-FFF2-40B4-BE49-F238E27FC236}">
                  <a16:creationId xmlns:a16="http://schemas.microsoft.com/office/drawing/2014/main" id="{48B10C06-5FA9-4BD5-862C-77691C9CC89F}"/>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19" name="Freeform 7">
              <a:extLst>
                <a:ext uri="{FF2B5EF4-FFF2-40B4-BE49-F238E27FC236}">
                  <a16:creationId xmlns:a16="http://schemas.microsoft.com/office/drawing/2014/main" id="{83741B8B-DBB7-45F9-BBF0-0AAFE3BFB1CB}"/>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8">
              <a:extLst>
                <a:ext uri="{FF2B5EF4-FFF2-40B4-BE49-F238E27FC236}">
                  <a16:creationId xmlns:a16="http://schemas.microsoft.com/office/drawing/2014/main" id="{E4FBFF64-CD6E-4223-ABBA-0ACC9F213872}"/>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9">
              <a:extLst>
                <a:ext uri="{FF2B5EF4-FFF2-40B4-BE49-F238E27FC236}">
                  <a16:creationId xmlns:a16="http://schemas.microsoft.com/office/drawing/2014/main" id="{F5CE4085-E255-4E0A-A733-BB1DDE090FA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39210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Mellanrubrik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4200"/>
              </a:lnSpc>
              <a:defRPr sz="3450">
                <a:solidFill>
                  <a:schemeClr val="bg1"/>
                </a:solidFill>
              </a:defRPr>
            </a:lvl1pPr>
          </a:lstStyle>
          <a:p>
            <a:r>
              <a:rPr lang="sv-SE"/>
              <a:t>Mellanrubrik</a:t>
            </a:r>
          </a:p>
        </p:txBody>
      </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4"/>
            <a:ext cx="2003883" cy="83324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Mellanrubrik svart sida:</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 centrerad vit text för att skriva enstaka ord, frågor eller mellanrubriker på. Svart sida gör presentationen mindre tung än en bild.</a:t>
            </a:r>
          </a:p>
        </p:txBody>
      </p:sp>
      <p:grpSp>
        <p:nvGrpSpPr>
          <p:cNvPr id="17" name="Grupp 16">
            <a:extLst>
              <a:ext uri="{FF2B5EF4-FFF2-40B4-BE49-F238E27FC236}">
                <a16:creationId xmlns:a16="http://schemas.microsoft.com/office/drawing/2014/main" id="{B1677953-F4BF-4EA4-964C-C4C8CAA6E3CB}"/>
              </a:ext>
            </a:extLst>
          </p:cNvPr>
          <p:cNvGrpSpPr/>
          <p:nvPr userDrawn="1"/>
        </p:nvGrpSpPr>
        <p:grpSpPr>
          <a:xfrm>
            <a:off x="347133" y="204975"/>
            <a:ext cx="670984" cy="506412"/>
            <a:chOff x="260350" y="258763"/>
            <a:chExt cx="503238" cy="506412"/>
          </a:xfrm>
        </p:grpSpPr>
        <p:sp>
          <p:nvSpPr>
            <p:cNvPr id="18" name="Freeform 5">
              <a:extLst>
                <a:ext uri="{FF2B5EF4-FFF2-40B4-BE49-F238E27FC236}">
                  <a16:creationId xmlns:a16="http://schemas.microsoft.com/office/drawing/2014/main" id="{5E819BF2-2A61-4D7E-ABA1-6CC791EC0EA3}"/>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19" name="Freeform 6">
              <a:extLst>
                <a:ext uri="{FF2B5EF4-FFF2-40B4-BE49-F238E27FC236}">
                  <a16:creationId xmlns:a16="http://schemas.microsoft.com/office/drawing/2014/main" id="{D0B80E16-2F2B-4F0C-A204-2EEFEE02CE03}"/>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0" name="Freeform 7">
              <a:extLst>
                <a:ext uri="{FF2B5EF4-FFF2-40B4-BE49-F238E27FC236}">
                  <a16:creationId xmlns:a16="http://schemas.microsoft.com/office/drawing/2014/main" id="{B6B8B6F3-9EF4-4E8A-8C0A-138B28D1EC4E}"/>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1" name="Freeform 8">
              <a:extLst>
                <a:ext uri="{FF2B5EF4-FFF2-40B4-BE49-F238E27FC236}">
                  <a16:creationId xmlns:a16="http://schemas.microsoft.com/office/drawing/2014/main" id="{B304476A-9D1B-4186-B659-4166743F7F1C}"/>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sp>
          <p:nvSpPr>
            <p:cNvPr id="22" name="Freeform 9">
              <a:extLst>
                <a:ext uri="{FF2B5EF4-FFF2-40B4-BE49-F238E27FC236}">
                  <a16:creationId xmlns:a16="http://schemas.microsoft.com/office/drawing/2014/main" id="{220BB5B4-299F-4F59-924C-2B7115E9592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800"/>
            </a:p>
          </p:txBody>
        </p:sp>
      </p:grpSp>
    </p:spTree>
    <p:extLst>
      <p:ext uri="{BB962C8B-B14F-4D97-AF65-F5344CB8AC3E}">
        <p14:creationId xmlns:p14="http://schemas.microsoft.com/office/powerpoint/2010/main" val="377334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vslutande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3" y="887104"/>
            <a:ext cx="8181111" cy="1529246"/>
          </a:xfrm>
        </p:spPr>
        <p:txBody>
          <a:bodyPr/>
          <a:lstStyle>
            <a:lvl1pPr>
              <a:defRPr/>
            </a:lvl1pPr>
          </a:lstStyle>
          <a:p>
            <a:r>
              <a:rPr lang="sv-SE"/>
              <a:t>Tacktext</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51"/>
            <a:ext cx="6501784" cy="2427429"/>
          </a:xfrm>
        </p:spPr>
        <p:txBody>
          <a:bodyPr/>
          <a:lstStyle>
            <a:lvl1pPr marL="0" indent="0">
              <a:lnSpc>
                <a:spcPct val="100000"/>
              </a:lnSpc>
              <a:spcBef>
                <a:spcPts val="0"/>
              </a:spcBef>
              <a:buNone/>
              <a:defRPr sz="1200"/>
            </a:lvl1pPr>
          </a:lstStyle>
          <a:p>
            <a:pPr lvl="0"/>
            <a:r>
              <a:rPr lang="sv-SE"/>
              <a:t>Namn Efternamn, tel, mail</a:t>
            </a:r>
            <a:br>
              <a:rPr lang="sv-SE"/>
            </a:br>
            <a:r>
              <a:rPr lang="sv-SE"/>
              <a:t>webbadress</a:t>
            </a:r>
          </a:p>
        </p:txBody>
      </p:sp>
      <p:sp>
        <p:nvSpPr>
          <p:cNvPr id="10" name="Rektangel 9">
            <a:extLst>
              <a:ext uri="{FF2B5EF4-FFF2-40B4-BE49-F238E27FC236}">
                <a16:creationId xmlns:a16="http://schemas.microsoft.com/office/drawing/2014/main" id="{6297439C-DE2D-4496-B897-CC792D86B486}"/>
              </a:ext>
            </a:extLst>
          </p:cNvPr>
          <p:cNvSpPr/>
          <p:nvPr userDrawn="1"/>
        </p:nvSpPr>
        <p:spPr>
          <a:xfrm>
            <a:off x="-2033515" y="24065"/>
            <a:ext cx="1949292" cy="68505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sv-SE" sz="900" b="0" i="1" u="none">
                <a:effectLst/>
                <a:latin typeface="Calibri" panose="020F0502020204030204" pitchFamily="34" charset="0"/>
                <a:ea typeface="Calibri" panose="020F0502020204030204" pitchFamily="34" charset="0"/>
                <a:cs typeface="Times New Roman" panose="02020603050405020304" pitchFamily="18" charset="0"/>
              </a:rPr>
              <a:t>Avslutande sida: </a:t>
            </a:r>
            <a:r>
              <a:rPr lang="sv-SE" sz="900" b="0" i="0" u="none">
                <a:effectLst/>
                <a:latin typeface="Calibri" panose="020F0502020204030204" pitchFamily="34" charset="0"/>
                <a:ea typeface="Calibri" panose="020F0502020204030204" pitchFamily="34" charset="0"/>
                <a:cs typeface="Times New Roman" panose="02020603050405020304" pitchFamily="18" charset="0"/>
              </a:rPr>
              <a:t>skriv in kontaktuppgifter eller vad du vill att folk ska komma ihåg när föreläsningen är slut.</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5"/>
            <a:ext cx="6501784" cy="291089"/>
          </a:xfrm>
        </p:spPr>
        <p:txBody>
          <a:bodyPr anchor="b"/>
          <a:lstStyle>
            <a:lvl1pPr marL="0" indent="0">
              <a:lnSpc>
                <a:spcPts val="1800"/>
              </a:lnSpc>
              <a:spcBef>
                <a:spcPts val="0"/>
              </a:spcBef>
              <a:buNone/>
              <a:defRPr sz="1200"/>
            </a:lvl1pPr>
          </a:lstStyle>
          <a:p>
            <a:r>
              <a:rPr lang="sv-SE" sz="1200"/>
              <a:t>KONTAKTUPPGIFTER:</a:t>
            </a:r>
          </a:p>
        </p:txBody>
      </p:sp>
      <p:pic>
        <p:nvPicPr>
          <p:cNvPr id="12" name="Bildobjekt 11">
            <a:extLst>
              <a:ext uri="{FF2B5EF4-FFF2-40B4-BE49-F238E27FC236}">
                <a16:creationId xmlns:a16="http://schemas.microsoft.com/office/drawing/2014/main" id="{814ABC46-9227-4028-B9F1-7F04A4D83B68}"/>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325553" y="7200"/>
            <a:ext cx="3000000" cy="6824702"/>
          </a:xfrm>
          <a:prstGeom prst="rect">
            <a:avLst/>
          </a:prstGeom>
        </p:spPr>
      </p:pic>
    </p:spTree>
    <p:extLst>
      <p:ext uri="{BB962C8B-B14F-4D97-AF65-F5344CB8AC3E}">
        <p14:creationId xmlns:p14="http://schemas.microsoft.com/office/powerpoint/2010/main" val="286901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Full page image/movi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1500"/>
            </a:lvl1pPr>
            <a:lvl2pPr algn="ctr">
              <a:defRPr/>
            </a:lvl2pPr>
            <a:lvl3pPr algn="ctr">
              <a:defRPr/>
            </a:lvl3pPr>
            <a:lvl4pPr algn="ctr">
              <a:defRPr/>
            </a:lvl4pPr>
            <a:lvl5pPr algn="ctr">
              <a:defRPr/>
            </a:lvl5pPr>
          </a:lstStyle>
          <a:p>
            <a:pPr lvl="0"/>
            <a:r>
              <a:rPr lang="en-GB" noProof="0"/>
              <a:t>Picture/movie</a:t>
            </a:r>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4"/>
            <a:ext cx="2003883" cy="5368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900" b="0" i="1" u="none" noProof="0">
                <a:effectLst/>
                <a:latin typeface="Calibri" panose="020F0502020204030204" pitchFamily="34" charset="0"/>
                <a:ea typeface="Calibri" panose="020F0502020204030204" pitchFamily="34" charset="0"/>
                <a:cs typeface="Times New Roman" panose="02020603050405020304" pitchFamily="18" charset="0"/>
              </a:rPr>
              <a:t>Full page image</a:t>
            </a:r>
            <a:r>
              <a:rPr lang="en-GB" sz="900" b="0" i="0" u="none" noProof="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full page picture or a film.</a:t>
            </a:r>
          </a:p>
        </p:txBody>
      </p:sp>
      <p:sp>
        <p:nvSpPr>
          <p:cNvPr id="5" name="Platshållare för text 5">
            <a:extLst>
              <a:ext uri="{FF2B5EF4-FFF2-40B4-BE49-F238E27FC236}">
                <a16:creationId xmlns:a16="http://schemas.microsoft.com/office/drawing/2014/main" id="{E61D62B1-C6CF-4CC7-BB19-1E666DA9882C}"/>
              </a:ext>
            </a:extLst>
          </p:cNvPr>
          <p:cNvSpPr>
            <a:spLocks noGrp="1" noChangeAspect="1"/>
          </p:cNvSpPr>
          <p:nvPr>
            <p:ph type="body" sz="quarter" idx="10" hasCustomPrompt="1"/>
          </p:nvPr>
        </p:nvSpPr>
        <p:spPr>
          <a:xfrm>
            <a:off x="346556" y="262659"/>
            <a:ext cx="672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Tree>
    <p:extLst>
      <p:ext uri="{BB962C8B-B14F-4D97-AF65-F5344CB8AC3E}">
        <p14:creationId xmlns:p14="http://schemas.microsoft.com/office/powerpoint/2010/main" val="204859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s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sv-SE"/>
              <a:t>Innehåll</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874085"/>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Dispositionssida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här skriver du in de olika punkter (kapitel) som föredraget eller mötet innehåller.</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89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ext, shape and small image">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59" y="24063"/>
            <a:ext cx="1990236" cy="2694071"/>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900" i="1" u="none" noProof="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900" i="0" u="none" noProof="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you are not able to click on the shape, click on the image area and select “Send Backward”.</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768721" y="1250481"/>
            <a:ext cx="9862887" cy="88019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768721" y="2397442"/>
            <a:ext cx="9862887"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noProof="0"/>
          </a:p>
        </p:txBody>
      </p:sp>
    </p:spTree>
    <p:extLst>
      <p:ext uri="{BB962C8B-B14F-4D97-AF65-F5344CB8AC3E}">
        <p14:creationId xmlns:p14="http://schemas.microsoft.com/office/powerpoint/2010/main" val="42522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kil och utbytbar liten 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sv-SE"/>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sv-SE"/>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3750899"/>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Text, kil och utbytbar liten bild: </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p:nvPr>
        </p:nvSpPr>
        <p:spPr>
          <a:xfrm>
            <a:off x="768720" y="1250479"/>
            <a:ext cx="9862886" cy="880197"/>
          </a:xfrm>
        </p:spPr>
        <p:txBody>
          <a:bodyPr/>
          <a:lstStyle/>
          <a:p>
            <a:r>
              <a:rPr lang="sv-SE"/>
              <a:t>Klicka här för att ändra mall för rubrikformat</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p:nvPr>
        </p:nvSpPr>
        <p:spPr>
          <a:xfrm>
            <a:off x="768720" y="2397440"/>
            <a:ext cx="9862886" cy="36485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38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kil och utbytbar stor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sv-SE"/>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3750899"/>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Text, kil och utbytbar stor bild: </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p:nvPr>
        </p:nvSpPr>
        <p:spPr>
          <a:xfrm>
            <a:off x="768720" y="1250479"/>
            <a:ext cx="5168055" cy="880197"/>
          </a:xfrm>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p:nvPr>
        </p:nvSpPr>
        <p:spPr>
          <a:xfrm>
            <a:off x="768720" y="2397440"/>
            <a:ext cx="5168055" cy="36485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sv-SE"/>
              <a:t>.</a:t>
            </a:r>
          </a:p>
        </p:txBody>
      </p:sp>
    </p:spTree>
    <p:extLst>
      <p:ext uri="{BB962C8B-B14F-4D97-AF65-F5344CB8AC3E}">
        <p14:creationId xmlns:p14="http://schemas.microsoft.com/office/powerpoint/2010/main" val="26506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1.emf"/><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sv-SE"/>
              <a:t>Alicka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3950462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2"/>
            <a:ext cx="10515600" cy="88019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51106C23-B2A6-4EC9-9176-4398EC6F8C02}"/>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46764" y="258978"/>
            <a:ext cx="671425" cy="506904"/>
          </a:xfrm>
          <a:prstGeom prst="rect">
            <a:avLst/>
          </a:prstGeom>
        </p:spPr>
      </p:pic>
    </p:spTree>
    <p:extLst>
      <p:ext uri="{BB962C8B-B14F-4D97-AF65-F5344CB8AC3E}">
        <p14:creationId xmlns:p14="http://schemas.microsoft.com/office/powerpoint/2010/main" val="35514331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ts val="2700"/>
        </a:lnSpc>
        <a:spcBef>
          <a:spcPct val="0"/>
        </a:spcBef>
        <a:buNone/>
        <a:defRPr sz="2550" b="1" kern="1200">
          <a:solidFill>
            <a:schemeClr val="tx1"/>
          </a:solidFill>
          <a:latin typeface="+mj-lt"/>
          <a:ea typeface="+mj-ea"/>
          <a:cs typeface="+mj-cs"/>
        </a:defRPr>
      </a:lvl1pPr>
    </p:titleStyle>
    <p:bodyStyle>
      <a:lvl1pPr marL="171450" indent="-171450" algn="l" defTabSz="685800" rtl="0" eaLnBrk="1" latinLnBrk="0" hangingPunct="1">
        <a:lnSpc>
          <a:spcPts val="2250"/>
        </a:lnSpc>
        <a:spcBef>
          <a:spcPts val="750"/>
        </a:spcBef>
        <a:buSzPct val="90000"/>
        <a:buFont typeface="Arial" panose="020B0604020202020204" pitchFamily="34" charset="0"/>
        <a:buChar char="•"/>
        <a:defRPr sz="1800" kern="1200">
          <a:solidFill>
            <a:schemeClr val="tx1"/>
          </a:solidFill>
          <a:latin typeface="+mn-lt"/>
          <a:ea typeface="+mn-ea"/>
          <a:cs typeface="+mn-cs"/>
        </a:defRPr>
      </a:lvl1pPr>
      <a:lvl2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2pPr>
      <a:lvl3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3pPr>
      <a:lvl4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4pPr>
      <a:lvl5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337426283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2"/>
            <a:ext cx="10515600" cy="880197"/>
          </a:xfrm>
          <a:prstGeom prst="rect">
            <a:avLst/>
          </a:prstGeom>
        </p:spPr>
        <p:txBody>
          <a:bodyPr vert="horz" lIns="0" tIns="0" rIns="0" bIns="0" rtlCol="0" anchor="b" anchorCtr="0">
            <a:noAutofit/>
          </a:bodyPr>
          <a:lstStyle/>
          <a:p>
            <a:r>
              <a:rPr lang="sv-SE"/>
              <a:t>Alicka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51106C23-B2A6-4EC9-9176-4398EC6F8C0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46764" y="258978"/>
            <a:ext cx="671425" cy="506904"/>
          </a:xfrm>
          <a:prstGeom prst="rect">
            <a:avLst/>
          </a:prstGeom>
        </p:spPr>
      </p:pic>
    </p:spTree>
    <p:extLst>
      <p:ext uri="{BB962C8B-B14F-4D97-AF65-F5344CB8AC3E}">
        <p14:creationId xmlns:p14="http://schemas.microsoft.com/office/powerpoint/2010/main" val="93502101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ts val="2700"/>
        </a:lnSpc>
        <a:spcBef>
          <a:spcPct val="0"/>
        </a:spcBef>
        <a:buNone/>
        <a:defRPr sz="2550" b="1" kern="1200">
          <a:solidFill>
            <a:schemeClr val="tx1"/>
          </a:solidFill>
          <a:latin typeface="+mj-lt"/>
          <a:ea typeface="+mj-ea"/>
          <a:cs typeface="+mj-cs"/>
        </a:defRPr>
      </a:lvl1pPr>
    </p:titleStyle>
    <p:bodyStyle>
      <a:lvl1pPr marL="171450" indent="-171450" algn="l" defTabSz="685800" rtl="0" eaLnBrk="1" latinLnBrk="0" hangingPunct="1">
        <a:lnSpc>
          <a:spcPts val="2250"/>
        </a:lnSpc>
        <a:spcBef>
          <a:spcPts val="750"/>
        </a:spcBef>
        <a:buSzPct val="90000"/>
        <a:buFont typeface="Arial" panose="020B0604020202020204" pitchFamily="34" charset="0"/>
        <a:buChar char="•"/>
        <a:defRPr sz="1800" kern="1200">
          <a:solidFill>
            <a:schemeClr val="tx1"/>
          </a:solidFill>
          <a:latin typeface="+mn-lt"/>
          <a:ea typeface="+mn-ea"/>
          <a:cs typeface="+mn-cs"/>
        </a:defRPr>
      </a:lvl1pPr>
      <a:lvl2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2pPr>
      <a:lvl3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3pPr>
      <a:lvl4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4pPr>
      <a:lvl5pPr marL="351235" indent="-164306" algn="l" defTabSz="685800" rtl="0" eaLnBrk="1" latinLnBrk="0" hangingPunct="1">
        <a:lnSpc>
          <a:spcPct val="90000"/>
        </a:lnSpc>
        <a:spcBef>
          <a:spcPts val="225"/>
        </a:spcBef>
        <a:buSzPct val="9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13.xml"/><Relationship Id="rId16" Type="http://schemas.openxmlformats.org/officeDocument/2006/relationships/image" Target="../media/image65.jpeg"/><Relationship Id="rId1" Type="http://schemas.openxmlformats.org/officeDocument/2006/relationships/slideLayout" Target="../slideLayouts/slideLayout8.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image" Target="../media/image69.jpg"/><Relationship Id="rId4" Type="http://schemas.openxmlformats.org/officeDocument/2006/relationships/image" Target="../media/image68.jpg"/></Relationships>
</file>

<file path=ppt/slides/_rels/slide1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72.jpeg"/><Relationship Id="rId5" Type="http://schemas.microsoft.com/office/2007/relationships/hdphoto" Target="../media/hdphoto2.wdp"/><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2.jpeg"/><Relationship Id="rId7"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3.emf"/><Relationship Id="rId9" Type="http://schemas.openxmlformats.org/officeDocument/2006/relationships/image" Target="../media/image30.emf"/></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animaltaskforce.eu/Portals/0/ATF/ATF_Strategic_Research_and_Innovation_Agenda_April202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28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3">
            <a:extLst>
              <a:ext uri="{FF2B5EF4-FFF2-40B4-BE49-F238E27FC236}">
                <a16:creationId xmlns:a16="http://schemas.microsoft.com/office/drawing/2014/main" id="{24986EBE-191F-BB42-830B-D1034A9C49D2}"/>
              </a:ext>
            </a:extLst>
          </p:cNvPr>
          <p:cNvSpPr txBox="1">
            <a:spLocks/>
          </p:cNvSpPr>
          <p:nvPr/>
        </p:nvSpPr>
        <p:spPr>
          <a:xfrm>
            <a:off x="935999" y="1060031"/>
            <a:ext cx="6892767" cy="880197"/>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err="1"/>
              <a:t>One</a:t>
            </a:r>
            <a:r>
              <a:rPr lang="sv-SE" dirty="0"/>
              <a:t> Health - en värld, en hälsa </a:t>
            </a:r>
          </a:p>
          <a:p>
            <a:endParaRPr lang="sv-SE" dirty="0"/>
          </a:p>
        </p:txBody>
      </p:sp>
      <p:pic>
        <p:nvPicPr>
          <p:cNvPr id="9" name="Bildobjekt 8">
            <a:extLst>
              <a:ext uri="{FF2B5EF4-FFF2-40B4-BE49-F238E27FC236}">
                <a16:creationId xmlns:a16="http://schemas.microsoft.com/office/drawing/2014/main" id="{89126E17-1942-2F4B-93A5-26CF8949A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2531" y="1698749"/>
            <a:ext cx="5236358" cy="4240713"/>
          </a:xfrm>
          <a:prstGeom prst="rect">
            <a:avLst/>
          </a:prstGeom>
        </p:spPr>
      </p:pic>
      <p:sp>
        <p:nvSpPr>
          <p:cNvPr id="14" name="Ellips 13">
            <a:extLst>
              <a:ext uri="{FF2B5EF4-FFF2-40B4-BE49-F238E27FC236}">
                <a16:creationId xmlns:a16="http://schemas.microsoft.com/office/drawing/2014/main" id="{7CD69923-0BC8-FA4D-8F4E-7D8CBDA5D4A9}"/>
              </a:ext>
            </a:extLst>
          </p:cNvPr>
          <p:cNvSpPr/>
          <p:nvPr/>
        </p:nvSpPr>
        <p:spPr>
          <a:xfrm>
            <a:off x="1514896" y="4520491"/>
            <a:ext cx="2937727" cy="149375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chemeClr val="tx1"/>
                </a:solidFill>
                <a:effectLst/>
                <a:uLnTx/>
                <a:uFillTx/>
                <a:latin typeface="Arial"/>
                <a:ea typeface="+mn-ea"/>
                <a:cs typeface="+mn-cs"/>
              </a:rPr>
              <a:t>Hållbar livsmedelsproduktion &amp; livsmedelsäkerhet</a:t>
            </a:r>
          </a:p>
        </p:txBody>
      </p:sp>
      <p:sp>
        <p:nvSpPr>
          <p:cNvPr id="15" name="Ellips 14">
            <a:extLst>
              <a:ext uri="{FF2B5EF4-FFF2-40B4-BE49-F238E27FC236}">
                <a16:creationId xmlns:a16="http://schemas.microsoft.com/office/drawing/2014/main" id="{0F95E234-ADD1-854B-BF08-8119352194E4}"/>
              </a:ext>
            </a:extLst>
          </p:cNvPr>
          <p:cNvSpPr/>
          <p:nvPr/>
        </p:nvSpPr>
        <p:spPr>
          <a:xfrm>
            <a:off x="1390253" y="4416169"/>
            <a:ext cx="3171173" cy="1741640"/>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16" name="Ellips 15">
            <a:extLst>
              <a:ext uri="{FF2B5EF4-FFF2-40B4-BE49-F238E27FC236}">
                <a16:creationId xmlns:a16="http://schemas.microsoft.com/office/drawing/2014/main" id="{C1FF8298-3413-AF42-9BE4-3299B763D68F}"/>
              </a:ext>
            </a:extLst>
          </p:cNvPr>
          <p:cNvSpPr/>
          <p:nvPr/>
        </p:nvSpPr>
        <p:spPr>
          <a:xfrm>
            <a:off x="938700" y="2387105"/>
            <a:ext cx="2737116" cy="143200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tx1"/>
                </a:solidFill>
                <a:effectLst/>
                <a:uLnTx/>
                <a:uFillTx/>
                <a:latin typeface="Arial"/>
                <a:ea typeface="+mn-ea"/>
                <a:cs typeface="+mn-cs"/>
              </a:rPr>
              <a:t>Komparativ, tvärvetenskaplig &amp; </a:t>
            </a:r>
            <a:r>
              <a:rPr kumimoji="0" lang="sv-SE" sz="1800" b="0" i="0" u="none" strike="noStrike" kern="1200" cap="none" spc="0" normalizeH="0" baseline="0" noProof="0" dirty="0" err="1">
                <a:ln>
                  <a:noFill/>
                </a:ln>
                <a:solidFill>
                  <a:schemeClr val="tx1"/>
                </a:solidFill>
                <a:effectLst/>
                <a:uLnTx/>
                <a:uFillTx/>
                <a:latin typeface="Arial"/>
                <a:ea typeface="+mn-ea"/>
                <a:cs typeface="+mn-cs"/>
              </a:rPr>
              <a:t>translationell</a:t>
            </a:r>
            <a:r>
              <a:rPr kumimoji="0" lang="sv-SE" sz="1800" b="0" i="0" u="none" strike="noStrike" kern="1200" cap="none" spc="0" normalizeH="0" baseline="0" noProof="0" dirty="0">
                <a:ln>
                  <a:noFill/>
                </a:ln>
                <a:solidFill>
                  <a:schemeClr val="tx1"/>
                </a:solidFill>
                <a:effectLst/>
                <a:uLnTx/>
                <a:uFillTx/>
                <a:latin typeface="Arial"/>
                <a:ea typeface="+mn-ea"/>
                <a:cs typeface="+mn-cs"/>
              </a:rPr>
              <a:t> forskning</a:t>
            </a:r>
          </a:p>
        </p:txBody>
      </p:sp>
      <p:pic>
        <p:nvPicPr>
          <p:cNvPr id="20" name="Bildobjekt 19">
            <a:extLst>
              <a:ext uri="{FF2B5EF4-FFF2-40B4-BE49-F238E27FC236}">
                <a16:creationId xmlns:a16="http://schemas.microsoft.com/office/drawing/2014/main" id="{ACFE10B2-2045-4A4F-9B6B-C16E6B083C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391796">
            <a:off x="12972812" y="4422583"/>
            <a:ext cx="175601" cy="298001"/>
          </a:xfrm>
          <a:prstGeom prst="rect">
            <a:avLst/>
          </a:prstGeom>
        </p:spPr>
      </p:pic>
      <p:pic>
        <p:nvPicPr>
          <p:cNvPr id="21" name="Bildobjekt 20" descr="En bild som visar text&#10;&#10;Automatiskt genererad beskrivning">
            <a:extLst>
              <a:ext uri="{FF2B5EF4-FFF2-40B4-BE49-F238E27FC236}">
                <a16:creationId xmlns:a16="http://schemas.microsoft.com/office/drawing/2014/main" id="{CB530812-12EC-6B4F-9950-5174D25698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2238730">
            <a:off x="11620869" y="5133547"/>
            <a:ext cx="347575" cy="407159"/>
          </a:xfrm>
          <a:prstGeom prst="rect">
            <a:avLst/>
          </a:prstGeom>
        </p:spPr>
      </p:pic>
      <p:pic>
        <p:nvPicPr>
          <p:cNvPr id="22" name="Bildobjekt 21">
            <a:extLst>
              <a:ext uri="{FF2B5EF4-FFF2-40B4-BE49-F238E27FC236}">
                <a16:creationId xmlns:a16="http://schemas.microsoft.com/office/drawing/2014/main" id="{3678D271-AE8A-0A4A-AF95-A80E0520E1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32228" y="745288"/>
            <a:ext cx="2781016" cy="2357818"/>
          </a:xfrm>
          <a:prstGeom prst="rect">
            <a:avLst/>
          </a:prstGeom>
        </p:spPr>
      </p:pic>
      <p:sp>
        <p:nvSpPr>
          <p:cNvPr id="26" name="Ellips 25">
            <a:extLst>
              <a:ext uri="{FF2B5EF4-FFF2-40B4-BE49-F238E27FC236}">
                <a16:creationId xmlns:a16="http://schemas.microsoft.com/office/drawing/2014/main" id="{303A0EED-02EB-A746-9FF1-D4569CDB1941}"/>
              </a:ext>
            </a:extLst>
          </p:cNvPr>
          <p:cNvSpPr/>
          <p:nvPr/>
        </p:nvSpPr>
        <p:spPr>
          <a:xfrm>
            <a:off x="4204002" y="3274230"/>
            <a:ext cx="2263960" cy="14289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tx1"/>
                </a:solidFill>
                <a:effectLst/>
                <a:uLnTx/>
                <a:uFillTx/>
                <a:latin typeface="Arial"/>
                <a:ea typeface="+mn-ea"/>
                <a:cs typeface="+mn-cs"/>
              </a:rPr>
              <a:t>Antimikrobiell </a:t>
            </a:r>
            <a:br>
              <a:rPr kumimoji="0" lang="sv-SE" sz="1800" b="0" i="0" u="none" strike="noStrike" kern="1200" cap="none" spc="0" normalizeH="0" baseline="0" noProof="0" dirty="0">
                <a:ln>
                  <a:noFill/>
                </a:ln>
                <a:solidFill>
                  <a:schemeClr val="tx1"/>
                </a:solidFill>
                <a:effectLst/>
                <a:uLnTx/>
                <a:uFillTx/>
                <a:latin typeface="Arial"/>
                <a:ea typeface="+mn-ea"/>
                <a:cs typeface="+mn-cs"/>
              </a:rPr>
            </a:br>
            <a:r>
              <a:rPr kumimoji="0" lang="sv-SE" sz="1800" b="0" i="0" u="none" strike="noStrike" kern="1200" cap="none" spc="0" normalizeH="0" baseline="0" noProof="0" dirty="0">
                <a:ln>
                  <a:noFill/>
                </a:ln>
                <a:solidFill>
                  <a:schemeClr val="tx1"/>
                </a:solidFill>
                <a:effectLst/>
                <a:uLnTx/>
                <a:uFillTx/>
                <a:latin typeface="Arial"/>
                <a:ea typeface="+mn-ea"/>
                <a:cs typeface="+mn-cs"/>
              </a:rPr>
              <a:t>resistens</a:t>
            </a:r>
          </a:p>
        </p:txBody>
      </p:sp>
      <p:sp>
        <p:nvSpPr>
          <p:cNvPr id="27" name="Ellips 26">
            <a:extLst>
              <a:ext uri="{FF2B5EF4-FFF2-40B4-BE49-F238E27FC236}">
                <a16:creationId xmlns:a16="http://schemas.microsoft.com/office/drawing/2014/main" id="{FA6D4E3D-10D0-D94B-BD9C-E9245524125F}"/>
              </a:ext>
            </a:extLst>
          </p:cNvPr>
          <p:cNvSpPr/>
          <p:nvPr/>
        </p:nvSpPr>
        <p:spPr>
          <a:xfrm>
            <a:off x="4103395" y="3129097"/>
            <a:ext cx="2443865" cy="1731009"/>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31" name="Ellips 30">
            <a:extLst>
              <a:ext uri="{FF2B5EF4-FFF2-40B4-BE49-F238E27FC236}">
                <a16:creationId xmlns:a16="http://schemas.microsoft.com/office/drawing/2014/main" id="{2F832505-FFB1-6F4D-A5FD-D6C529B3A01D}"/>
              </a:ext>
            </a:extLst>
          </p:cNvPr>
          <p:cNvSpPr/>
          <p:nvPr/>
        </p:nvSpPr>
        <p:spPr>
          <a:xfrm>
            <a:off x="803749" y="2220383"/>
            <a:ext cx="2954620" cy="1734734"/>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pic>
        <p:nvPicPr>
          <p:cNvPr id="32" name="Bildobjekt 31">
            <a:extLst>
              <a:ext uri="{FF2B5EF4-FFF2-40B4-BE49-F238E27FC236}">
                <a16:creationId xmlns:a16="http://schemas.microsoft.com/office/drawing/2014/main" id="{B9E090B2-3CE0-A04E-8614-F89206E360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391796">
            <a:off x="13125212" y="4574983"/>
            <a:ext cx="175601" cy="298001"/>
          </a:xfrm>
          <a:prstGeom prst="rect">
            <a:avLst/>
          </a:prstGeom>
        </p:spPr>
      </p:pic>
      <p:pic>
        <p:nvPicPr>
          <p:cNvPr id="33" name="Bildobjekt 32" descr="En bild som visar text&#10;&#10;Automatiskt genererad beskrivning">
            <a:extLst>
              <a:ext uri="{FF2B5EF4-FFF2-40B4-BE49-F238E27FC236}">
                <a16:creationId xmlns:a16="http://schemas.microsoft.com/office/drawing/2014/main" id="{9893D91D-7326-B84F-A53E-D88F9ADFA0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2238730">
            <a:off x="12943667" y="4108352"/>
            <a:ext cx="347575" cy="407159"/>
          </a:xfrm>
          <a:prstGeom prst="rect">
            <a:avLst/>
          </a:prstGeom>
        </p:spPr>
      </p:pic>
      <p:pic>
        <p:nvPicPr>
          <p:cNvPr id="34" name="Bildobjekt 33">
            <a:extLst>
              <a:ext uri="{FF2B5EF4-FFF2-40B4-BE49-F238E27FC236}">
                <a16:creationId xmlns:a16="http://schemas.microsoft.com/office/drawing/2014/main" id="{F99ED7F1-3745-F045-BFF5-7353C9734C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84628" y="897688"/>
            <a:ext cx="2781016" cy="2357818"/>
          </a:xfrm>
          <a:prstGeom prst="rect">
            <a:avLst/>
          </a:prstGeom>
        </p:spPr>
      </p:pic>
      <p:pic>
        <p:nvPicPr>
          <p:cNvPr id="37" name="Bildobjekt 36" descr="En bild som visar text&#10;&#10;Automatiskt genererad beskrivning">
            <a:extLst>
              <a:ext uri="{FF2B5EF4-FFF2-40B4-BE49-F238E27FC236}">
                <a16:creationId xmlns:a16="http://schemas.microsoft.com/office/drawing/2014/main" id="{803461E4-31B3-B84E-A0B0-3223278494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2238730">
            <a:off x="10943806" y="5216190"/>
            <a:ext cx="347575" cy="407159"/>
          </a:xfrm>
          <a:prstGeom prst="rect">
            <a:avLst/>
          </a:prstGeom>
        </p:spPr>
      </p:pic>
      <p:pic>
        <p:nvPicPr>
          <p:cNvPr id="38" name="Bildobjekt 37">
            <a:extLst>
              <a:ext uri="{FF2B5EF4-FFF2-40B4-BE49-F238E27FC236}">
                <a16:creationId xmlns:a16="http://schemas.microsoft.com/office/drawing/2014/main" id="{26FB7795-FAC5-7545-9E1A-F5B3FC6BBF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391796">
            <a:off x="13098463" y="4633011"/>
            <a:ext cx="175601" cy="298001"/>
          </a:xfrm>
          <a:prstGeom prst="rect">
            <a:avLst/>
          </a:prstGeom>
        </p:spPr>
      </p:pic>
      <p:pic>
        <p:nvPicPr>
          <p:cNvPr id="39" name="Bildobjekt 38" descr="En bild som visar text&#10;&#10;Automatiskt genererad beskrivning">
            <a:extLst>
              <a:ext uri="{FF2B5EF4-FFF2-40B4-BE49-F238E27FC236}">
                <a16:creationId xmlns:a16="http://schemas.microsoft.com/office/drawing/2014/main" id="{852ED689-469B-AC49-A48D-D48C04E07E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2238730">
            <a:off x="10350916" y="5133546"/>
            <a:ext cx="347575" cy="407159"/>
          </a:xfrm>
          <a:prstGeom prst="rect">
            <a:avLst/>
          </a:prstGeom>
        </p:spPr>
      </p:pic>
    </p:spTree>
    <p:extLst>
      <p:ext uri="{BB962C8B-B14F-4D97-AF65-F5344CB8AC3E}">
        <p14:creationId xmlns:p14="http://schemas.microsoft.com/office/powerpoint/2010/main" val="17308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grön&#10;&#10;Automatiskt genererad beskrivning">
            <a:extLst>
              <a:ext uri="{FF2B5EF4-FFF2-40B4-BE49-F238E27FC236}">
                <a16:creationId xmlns:a16="http://schemas.microsoft.com/office/drawing/2014/main" id="{4B37F24F-2B93-BB41-8B21-24A2663CFE6E}"/>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rot="10800000" flipH="1">
            <a:off x="0" y="0"/>
            <a:ext cx="12192000" cy="6858000"/>
          </a:xfrm>
        </p:spPr>
      </p:pic>
      <p:sp>
        <p:nvSpPr>
          <p:cNvPr id="6" name="Höger 5">
            <a:extLst>
              <a:ext uri="{FF2B5EF4-FFF2-40B4-BE49-F238E27FC236}">
                <a16:creationId xmlns:a16="http://schemas.microsoft.com/office/drawing/2014/main" id="{A5864E1E-C041-3340-BD7C-351E29A49241}"/>
              </a:ext>
            </a:extLst>
          </p:cNvPr>
          <p:cNvSpPr/>
          <p:nvPr/>
        </p:nvSpPr>
        <p:spPr>
          <a:xfrm>
            <a:off x="1705794" y="2762432"/>
            <a:ext cx="8490858" cy="23774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b="1">
              <a:ln w="22225">
                <a:solidFill>
                  <a:schemeClr val="accent2"/>
                </a:solidFill>
                <a:prstDash val="solid"/>
              </a:ln>
              <a:solidFill>
                <a:schemeClr val="accent2">
                  <a:lumMod val="40000"/>
                  <a:lumOff val="60000"/>
                </a:schemeClr>
              </a:solidFill>
            </a:endParaRPr>
          </a:p>
        </p:txBody>
      </p:sp>
      <p:sp>
        <p:nvSpPr>
          <p:cNvPr id="13" name="Rubrik 3">
            <a:extLst>
              <a:ext uri="{FF2B5EF4-FFF2-40B4-BE49-F238E27FC236}">
                <a16:creationId xmlns:a16="http://schemas.microsoft.com/office/drawing/2014/main" id="{CBD55357-8178-2140-B991-FF02910DCB59}"/>
              </a:ext>
            </a:extLst>
          </p:cNvPr>
          <p:cNvSpPr txBox="1">
            <a:spLocks/>
          </p:cNvSpPr>
          <p:nvPr/>
        </p:nvSpPr>
        <p:spPr>
          <a:xfrm>
            <a:off x="654918" y="1093724"/>
            <a:ext cx="8719860" cy="880197"/>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solidFill>
                  <a:schemeClr val="bg1"/>
                </a:solidFill>
              </a:rPr>
              <a:t>Forskning för djur och bra livsmedel</a:t>
            </a:r>
          </a:p>
        </p:txBody>
      </p:sp>
      <p:pic>
        <p:nvPicPr>
          <p:cNvPr id="14" name="Bildobjekt 13" title="SLU-loggan.">
            <a:extLst>
              <a:ext uri="{FF2B5EF4-FFF2-40B4-BE49-F238E27FC236}">
                <a16:creationId xmlns:a16="http://schemas.microsoft.com/office/drawing/2014/main" id="{296B5051-DE27-864A-A48C-6001F88CBE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25718" cy="1025718"/>
          </a:xfrm>
          <a:prstGeom prst="rect">
            <a:avLst/>
          </a:prstGeom>
        </p:spPr>
      </p:pic>
      <p:sp>
        <p:nvSpPr>
          <p:cNvPr id="2" name="textruta 1">
            <a:extLst>
              <a:ext uri="{FF2B5EF4-FFF2-40B4-BE49-F238E27FC236}">
                <a16:creationId xmlns:a16="http://schemas.microsoft.com/office/drawing/2014/main" id="{296E4F55-C344-2946-A395-341C87FAC775}"/>
              </a:ext>
            </a:extLst>
          </p:cNvPr>
          <p:cNvSpPr txBox="1"/>
          <p:nvPr/>
        </p:nvSpPr>
        <p:spPr>
          <a:xfrm>
            <a:off x="2181497" y="3676810"/>
            <a:ext cx="2038141" cy="493734"/>
          </a:xfrm>
          <a:prstGeom prst="rect">
            <a:avLst/>
          </a:prstGeom>
          <a:noFill/>
        </p:spPr>
        <p:txBody>
          <a:bodyPr wrap="square" lIns="0" tIns="0" rIns="0" bIns="0" rtlCol="0">
            <a:noAutofit/>
          </a:bodyPr>
          <a:lstStyle/>
          <a:p>
            <a:pPr algn="ctr"/>
            <a:r>
              <a:rPr lang="sv-SE" dirty="0" err="1">
                <a:solidFill>
                  <a:schemeClr val="bg1"/>
                </a:solidFill>
              </a:rPr>
              <a:t>One</a:t>
            </a:r>
            <a:r>
              <a:rPr lang="sv-SE" dirty="0">
                <a:solidFill>
                  <a:schemeClr val="bg1"/>
                </a:solidFill>
              </a:rPr>
              <a:t> Health &amp; </a:t>
            </a:r>
            <a:br>
              <a:rPr lang="sv-SE" dirty="0">
                <a:solidFill>
                  <a:schemeClr val="bg1"/>
                </a:solidFill>
              </a:rPr>
            </a:br>
            <a:r>
              <a:rPr lang="sv-SE" dirty="0">
                <a:solidFill>
                  <a:schemeClr val="bg1"/>
                </a:solidFill>
              </a:rPr>
              <a:t>livsmedelssäkerhet</a:t>
            </a:r>
          </a:p>
        </p:txBody>
      </p:sp>
      <p:sp>
        <p:nvSpPr>
          <p:cNvPr id="15" name="textruta 14">
            <a:extLst>
              <a:ext uri="{FF2B5EF4-FFF2-40B4-BE49-F238E27FC236}">
                <a16:creationId xmlns:a16="http://schemas.microsoft.com/office/drawing/2014/main" id="{546BB999-5527-584A-A9FE-E72E0950CEF5}"/>
              </a:ext>
            </a:extLst>
          </p:cNvPr>
          <p:cNvSpPr txBox="1"/>
          <p:nvPr/>
        </p:nvSpPr>
        <p:spPr>
          <a:xfrm>
            <a:off x="4745664" y="3677010"/>
            <a:ext cx="2370310" cy="493734"/>
          </a:xfrm>
          <a:prstGeom prst="rect">
            <a:avLst/>
          </a:prstGeom>
          <a:noFill/>
        </p:spPr>
        <p:txBody>
          <a:bodyPr wrap="square" lIns="0" tIns="0" rIns="0" bIns="0" rtlCol="0">
            <a:noAutofit/>
          </a:bodyPr>
          <a:lstStyle/>
          <a:p>
            <a:pPr algn="ctr"/>
            <a:r>
              <a:rPr lang="sv-SE" dirty="0">
                <a:solidFill>
                  <a:schemeClr val="bg1"/>
                </a:solidFill>
              </a:rPr>
              <a:t>Effektiva </a:t>
            </a:r>
            <a:br>
              <a:rPr lang="sv-SE" dirty="0">
                <a:solidFill>
                  <a:schemeClr val="bg1"/>
                </a:solidFill>
              </a:rPr>
            </a:br>
            <a:r>
              <a:rPr lang="sv-SE" dirty="0">
                <a:solidFill>
                  <a:schemeClr val="bg1"/>
                </a:solidFill>
              </a:rPr>
              <a:t>produktionssystem</a:t>
            </a:r>
          </a:p>
        </p:txBody>
      </p:sp>
      <p:sp>
        <p:nvSpPr>
          <p:cNvPr id="16" name="textruta 15">
            <a:extLst>
              <a:ext uri="{FF2B5EF4-FFF2-40B4-BE49-F238E27FC236}">
                <a16:creationId xmlns:a16="http://schemas.microsoft.com/office/drawing/2014/main" id="{F8B14189-C2BF-9049-9552-21ED9799DFBB}"/>
              </a:ext>
            </a:extLst>
          </p:cNvPr>
          <p:cNvSpPr txBox="1"/>
          <p:nvPr/>
        </p:nvSpPr>
        <p:spPr>
          <a:xfrm>
            <a:off x="7069126" y="3676810"/>
            <a:ext cx="2370310" cy="493734"/>
          </a:xfrm>
          <a:prstGeom prst="rect">
            <a:avLst/>
          </a:prstGeom>
          <a:noFill/>
        </p:spPr>
        <p:txBody>
          <a:bodyPr wrap="square" lIns="0" tIns="0" rIns="0" bIns="0" rtlCol="0">
            <a:noAutofit/>
          </a:bodyPr>
          <a:lstStyle/>
          <a:p>
            <a:pPr algn="ctr"/>
            <a:r>
              <a:rPr lang="sv-SE" dirty="0">
                <a:solidFill>
                  <a:schemeClr val="bg1"/>
                </a:solidFill>
              </a:rPr>
              <a:t>Djurhälsa</a:t>
            </a:r>
            <a:br>
              <a:rPr lang="sv-SE" dirty="0">
                <a:solidFill>
                  <a:schemeClr val="bg1"/>
                </a:solidFill>
              </a:rPr>
            </a:br>
            <a:r>
              <a:rPr lang="sv-SE" dirty="0">
                <a:solidFill>
                  <a:schemeClr val="bg1"/>
                </a:solidFill>
              </a:rPr>
              <a:t>&amp; välfärd</a:t>
            </a:r>
          </a:p>
        </p:txBody>
      </p:sp>
      <p:sp>
        <p:nvSpPr>
          <p:cNvPr id="17" name="Freeform 48">
            <a:extLst>
              <a:ext uri="{FF2B5EF4-FFF2-40B4-BE49-F238E27FC236}">
                <a16:creationId xmlns:a16="http://schemas.microsoft.com/office/drawing/2014/main" id="{3CBC77AE-74CC-3047-B910-AE56486CFB16}"/>
              </a:ext>
            </a:extLst>
          </p:cNvPr>
          <p:cNvSpPr>
            <a:spLocks/>
          </p:cNvSpPr>
          <p:nvPr/>
        </p:nvSpPr>
        <p:spPr bwMode="auto">
          <a:xfrm rot="2564129" flipH="1">
            <a:off x="2992850" y="1956191"/>
            <a:ext cx="2068123" cy="1254445"/>
          </a:xfrm>
          <a:custGeom>
            <a:avLst/>
            <a:gdLst>
              <a:gd name="T0" fmla="*/ 2147483647 w 1164"/>
              <a:gd name="T1" fmla="*/ 0 h 573"/>
              <a:gd name="T2" fmla="*/ 2147483647 w 1164"/>
              <a:gd name="T3" fmla="*/ 2147483647 h 573"/>
              <a:gd name="T4" fmla="*/ 2147483647 w 1164"/>
              <a:gd name="T5" fmla="*/ 2147483647 h 573"/>
              <a:gd name="T6" fmla="*/ 2147483647 w 1164"/>
              <a:gd name="T7" fmla="*/ 2147483647 h 573"/>
              <a:gd name="T8" fmla="*/ 2147483647 w 1164"/>
              <a:gd name="T9" fmla="*/ 2147483647 h 573"/>
              <a:gd name="T10" fmla="*/ 2147483647 w 1164"/>
              <a:gd name="T11" fmla="*/ 2147483647 h 573"/>
              <a:gd name="T12" fmla="*/ 2147483647 w 1164"/>
              <a:gd name="T13" fmla="*/ 2147483647 h 573"/>
              <a:gd name="T14" fmla="*/ 2147483647 w 1164"/>
              <a:gd name="T15" fmla="*/ 2147483647 h 573"/>
              <a:gd name="T16" fmla="*/ 2147483647 w 1164"/>
              <a:gd name="T17" fmla="*/ 2147483647 h 573"/>
              <a:gd name="T18" fmla="*/ 2147483647 w 1164"/>
              <a:gd name="T19" fmla="*/ 2147483647 h 573"/>
              <a:gd name="T20" fmla="*/ 2147483647 w 1164"/>
              <a:gd name="T21" fmla="*/ 2147483647 h 573"/>
              <a:gd name="T22" fmla="*/ 2147483647 w 1164"/>
              <a:gd name="T23" fmla="*/ 2147483647 h 573"/>
              <a:gd name="T24" fmla="*/ 2147483647 w 1164"/>
              <a:gd name="T25" fmla="*/ 2147483647 h 573"/>
              <a:gd name="T26" fmla="*/ 2147483647 w 1164"/>
              <a:gd name="T27" fmla="*/ 2147483647 h 573"/>
              <a:gd name="T28" fmla="*/ 2147483647 w 1164"/>
              <a:gd name="T29" fmla="*/ 2147483647 h 573"/>
              <a:gd name="T30" fmla="*/ 2147483647 w 1164"/>
              <a:gd name="T31" fmla="*/ 2147483647 h 573"/>
              <a:gd name="T32" fmla="*/ 2147483647 w 1164"/>
              <a:gd name="T33" fmla="*/ 2147483647 h 573"/>
              <a:gd name="T34" fmla="*/ 2147483647 w 1164"/>
              <a:gd name="T35" fmla="*/ 2147483647 h 573"/>
              <a:gd name="T36" fmla="*/ 2147483647 w 1164"/>
              <a:gd name="T37" fmla="*/ 2147483647 h 573"/>
              <a:gd name="T38" fmla="*/ 2147483647 w 1164"/>
              <a:gd name="T39" fmla="*/ 2147483647 h 573"/>
              <a:gd name="T40" fmla="*/ 2147483647 w 1164"/>
              <a:gd name="T41" fmla="*/ 2147483647 h 573"/>
              <a:gd name="T42" fmla="*/ 2147483647 w 1164"/>
              <a:gd name="T43" fmla="*/ 2147483647 h 573"/>
              <a:gd name="T44" fmla="*/ 2147483647 w 1164"/>
              <a:gd name="T45" fmla="*/ 2147483647 h 573"/>
              <a:gd name="T46" fmla="*/ 2147483647 w 1164"/>
              <a:gd name="T47" fmla="*/ 2147483647 h 573"/>
              <a:gd name="T48" fmla="*/ 2147483647 w 1164"/>
              <a:gd name="T49" fmla="*/ 2147483647 h 573"/>
              <a:gd name="T50" fmla="*/ 2147483647 w 1164"/>
              <a:gd name="T51" fmla="*/ 2147483647 h 573"/>
              <a:gd name="T52" fmla="*/ 2147483647 w 1164"/>
              <a:gd name="T53" fmla="*/ 2147483647 h 573"/>
              <a:gd name="T54" fmla="*/ 2147483647 w 1164"/>
              <a:gd name="T55" fmla="*/ 2147483647 h 573"/>
              <a:gd name="T56" fmla="*/ 2147483647 w 1164"/>
              <a:gd name="T57" fmla="*/ 2147483647 h 573"/>
              <a:gd name="T58" fmla="*/ 2147483647 w 1164"/>
              <a:gd name="T59" fmla="*/ 2147483647 h 573"/>
              <a:gd name="T60" fmla="*/ 0 w 1164"/>
              <a:gd name="T61" fmla="*/ 2147483647 h 573"/>
              <a:gd name="T62" fmla="*/ 2147483647 w 1164"/>
              <a:gd name="T63" fmla="*/ 2147483647 h 573"/>
              <a:gd name="T64" fmla="*/ 2147483647 w 1164"/>
              <a:gd name="T65" fmla="*/ 2147483647 h 573"/>
              <a:gd name="T66" fmla="*/ 2147483647 w 1164"/>
              <a:gd name="T67" fmla="*/ 2147483647 h 573"/>
              <a:gd name="T68" fmla="*/ 2147483647 w 1164"/>
              <a:gd name="T69" fmla="*/ 0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4"/>
              <a:gd name="T106" fmla="*/ 0 h 573"/>
              <a:gd name="T107" fmla="*/ 1164 w 1164"/>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4" h="573">
                <a:moveTo>
                  <a:pt x="307" y="0"/>
                </a:moveTo>
                <a:lnTo>
                  <a:pt x="311" y="93"/>
                </a:lnTo>
                <a:lnTo>
                  <a:pt x="416" y="103"/>
                </a:lnTo>
                <a:lnTo>
                  <a:pt x="520" y="122"/>
                </a:lnTo>
                <a:lnTo>
                  <a:pt x="621" y="149"/>
                </a:lnTo>
                <a:lnTo>
                  <a:pt x="718" y="185"/>
                </a:lnTo>
                <a:lnTo>
                  <a:pt x="812" y="229"/>
                </a:lnTo>
                <a:lnTo>
                  <a:pt x="875" y="267"/>
                </a:lnTo>
                <a:lnTo>
                  <a:pt x="934" y="307"/>
                </a:lnTo>
                <a:lnTo>
                  <a:pt x="992" y="353"/>
                </a:lnTo>
                <a:lnTo>
                  <a:pt x="1045" y="403"/>
                </a:lnTo>
                <a:lnTo>
                  <a:pt x="1091" y="455"/>
                </a:lnTo>
                <a:lnTo>
                  <a:pt x="1131" y="512"/>
                </a:lnTo>
                <a:lnTo>
                  <a:pt x="1164" y="573"/>
                </a:lnTo>
                <a:lnTo>
                  <a:pt x="1120" y="523"/>
                </a:lnTo>
                <a:lnTo>
                  <a:pt x="1068" y="480"/>
                </a:lnTo>
                <a:lnTo>
                  <a:pt x="1013" y="441"/>
                </a:lnTo>
                <a:lnTo>
                  <a:pt x="955" y="409"/>
                </a:lnTo>
                <a:lnTo>
                  <a:pt x="894" y="380"/>
                </a:lnTo>
                <a:lnTo>
                  <a:pt x="831" y="357"/>
                </a:lnTo>
                <a:lnTo>
                  <a:pt x="768" y="338"/>
                </a:lnTo>
                <a:lnTo>
                  <a:pt x="678" y="319"/>
                </a:lnTo>
                <a:lnTo>
                  <a:pt x="590" y="309"/>
                </a:lnTo>
                <a:lnTo>
                  <a:pt x="500" y="307"/>
                </a:lnTo>
                <a:lnTo>
                  <a:pt x="411" y="313"/>
                </a:lnTo>
                <a:lnTo>
                  <a:pt x="323" y="327"/>
                </a:lnTo>
                <a:lnTo>
                  <a:pt x="327" y="415"/>
                </a:lnTo>
                <a:lnTo>
                  <a:pt x="254" y="369"/>
                </a:lnTo>
                <a:lnTo>
                  <a:pt x="174" y="327"/>
                </a:lnTo>
                <a:lnTo>
                  <a:pt x="90" y="290"/>
                </a:lnTo>
                <a:lnTo>
                  <a:pt x="0" y="258"/>
                </a:lnTo>
                <a:lnTo>
                  <a:pt x="67" y="189"/>
                </a:lnTo>
                <a:lnTo>
                  <a:pt x="141" y="122"/>
                </a:lnTo>
                <a:lnTo>
                  <a:pt x="221" y="59"/>
                </a:lnTo>
                <a:lnTo>
                  <a:pt x="307" y="0"/>
                </a:lnTo>
                <a:close/>
              </a:path>
            </a:pathLst>
          </a:custGeom>
          <a:solidFill>
            <a:schemeClr val="accent6">
              <a:lumMod val="75000"/>
            </a:schemeClr>
          </a:solidFill>
          <a:ln>
            <a:noFill/>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48">
            <a:extLst>
              <a:ext uri="{FF2B5EF4-FFF2-40B4-BE49-F238E27FC236}">
                <a16:creationId xmlns:a16="http://schemas.microsoft.com/office/drawing/2014/main" id="{77F02B53-FA8B-6843-AD43-4A3AA3C221B0}"/>
              </a:ext>
            </a:extLst>
          </p:cNvPr>
          <p:cNvSpPr>
            <a:spLocks/>
          </p:cNvSpPr>
          <p:nvPr/>
        </p:nvSpPr>
        <p:spPr bwMode="auto">
          <a:xfrm rot="19035871" flipH="1" flipV="1">
            <a:off x="2992848" y="4795616"/>
            <a:ext cx="2068123" cy="1254445"/>
          </a:xfrm>
          <a:custGeom>
            <a:avLst/>
            <a:gdLst>
              <a:gd name="T0" fmla="*/ 2147483647 w 1164"/>
              <a:gd name="T1" fmla="*/ 0 h 573"/>
              <a:gd name="T2" fmla="*/ 2147483647 w 1164"/>
              <a:gd name="T3" fmla="*/ 2147483647 h 573"/>
              <a:gd name="T4" fmla="*/ 2147483647 w 1164"/>
              <a:gd name="T5" fmla="*/ 2147483647 h 573"/>
              <a:gd name="T6" fmla="*/ 2147483647 w 1164"/>
              <a:gd name="T7" fmla="*/ 2147483647 h 573"/>
              <a:gd name="T8" fmla="*/ 2147483647 w 1164"/>
              <a:gd name="T9" fmla="*/ 2147483647 h 573"/>
              <a:gd name="T10" fmla="*/ 2147483647 w 1164"/>
              <a:gd name="T11" fmla="*/ 2147483647 h 573"/>
              <a:gd name="T12" fmla="*/ 2147483647 w 1164"/>
              <a:gd name="T13" fmla="*/ 2147483647 h 573"/>
              <a:gd name="T14" fmla="*/ 2147483647 w 1164"/>
              <a:gd name="T15" fmla="*/ 2147483647 h 573"/>
              <a:gd name="T16" fmla="*/ 2147483647 w 1164"/>
              <a:gd name="T17" fmla="*/ 2147483647 h 573"/>
              <a:gd name="T18" fmla="*/ 2147483647 w 1164"/>
              <a:gd name="T19" fmla="*/ 2147483647 h 573"/>
              <a:gd name="T20" fmla="*/ 2147483647 w 1164"/>
              <a:gd name="T21" fmla="*/ 2147483647 h 573"/>
              <a:gd name="T22" fmla="*/ 2147483647 w 1164"/>
              <a:gd name="T23" fmla="*/ 2147483647 h 573"/>
              <a:gd name="T24" fmla="*/ 2147483647 w 1164"/>
              <a:gd name="T25" fmla="*/ 2147483647 h 573"/>
              <a:gd name="T26" fmla="*/ 2147483647 w 1164"/>
              <a:gd name="T27" fmla="*/ 2147483647 h 573"/>
              <a:gd name="T28" fmla="*/ 2147483647 w 1164"/>
              <a:gd name="T29" fmla="*/ 2147483647 h 573"/>
              <a:gd name="T30" fmla="*/ 2147483647 w 1164"/>
              <a:gd name="T31" fmla="*/ 2147483647 h 573"/>
              <a:gd name="T32" fmla="*/ 2147483647 w 1164"/>
              <a:gd name="T33" fmla="*/ 2147483647 h 573"/>
              <a:gd name="T34" fmla="*/ 2147483647 w 1164"/>
              <a:gd name="T35" fmla="*/ 2147483647 h 573"/>
              <a:gd name="T36" fmla="*/ 2147483647 w 1164"/>
              <a:gd name="T37" fmla="*/ 2147483647 h 573"/>
              <a:gd name="T38" fmla="*/ 2147483647 w 1164"/>
              <a:gd name="T39" fmla="*/ 2147483647 h 573"/>
              <a:gd name="T40" fmla="*/ 2147483647 w 1164"/>
              <a:gd name="T41" fmla="*/ 2147483647 h 573"/>
              <a:gd name="T42" fmla="*/ 2147483647 w 1164"/>
              <a:gd name="T43" fmla="*/ 2147483647 h 573"/>
              <a:gd name="T44" fmla="*/ 2147483647 w 1164"/>
              <a:gd name="T45" fmla="*/ 2147483647 h 573"/>
              <a:gd name="T46" fmla="*/ 2147483647 w 1164"/>
              <a:gd name="T47" fmla="*/ 2147483647 h 573"/>
              <a:gd name="T48" fmla="*/ 2147483647 w 1164"/>
              <a:gd name="T49" fmla="*/ 2147483647 h 573"/>
              <a:gd name="T50" fmla="*/ 2147483647 w 1164"/>
              <a:gd name="T51" fmla="*/ 2147483647 h 573"/>
              <a:gd name="T52" fmla="*/ 2147483647 w 1164"/>
              <a:gd name="T53" fmla="*/ 2147483647 h 573"/>
              <a:gd name="T54" fmla="*/ 2147483647 w 1164"/>
              <a:gd name="T55" fmla="*/ 2147483647 h 573"/>
              <a:gd name="T56" fmla="*/ 2147483647 w 1164"/>
              <a:gd name="T57" fmla="*/ 2147483647 h 573"/>
              <a:gd name="T58" fmla="*/ 2147483647 w 1164"/>
              <a:gd name="T59" fmla="*/ 2147483647 h 573"/>
              <a:gd name="T60" fmla="*/ 0 w 1164"/>
              <a:gd name="T61" fmla="*/ 2147483647 h 573"/>
              <a:gd name="T62" fmla="*/ 2147483647 w 1164"/>
              <a:gd name="T63" fmla="*/ 2147483647 h 573"/>
              <a:gd name="T64" fmla="*/ 2147483647 w 1164"/>
              <a:gd name="T65" fmla="*/ 2147483647 h 573"/>
              <a:gd name="T66" fmla="*/ 2147483647 w 1164"/>
              <a:gd name="T67" fmla="*/ 2147483647 h 573"/>
              <a:gd name="T68" fmla="*/ 2147483647 w 1164"/>
              <a:gd name="T69" fmla="*/ 0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4"/>
              <a:gd name="T106" fmla="*/ 0 h 573"/>
              <a:gd name="T107" fmla="*/ 1164 w 1164"/>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4" h="573">
                <a:moveTo>
                  <a:pt x="307" y="0"/>
                </a:moveTo>
                <a:lnTo>
                  <a:pt x="311" y="93"/>
                </a:lnTo>
                <a:lnTo>
                  <a:pt x="416" y="103"/>
                </a:lnTo>
                <a:lnTo>
                  <a:pt x="520" y="122"/>
                </a:lnTo>
                <a:lnTo>
                  <a:pt x="621" y="149"/>
                </a:lnTo>
                <a:lnTo>
                  <a:pt x="718" y="185"/>
                </a:lnTo>
                <a:lnTo>
                  <a:pt x="812" y="229"/>
                </a:lnTo>
                <a:lnTo>
                  <a:pt x="875" y="267"/>
                </a:lnTo>
                <a:lnTo>
                  <a:pt x="934" y="307"/>
                </a:lnTo>
                <a:lnTo>
                  <a:pt x="992" y="353"/>
                </a:lnTo>
                <a:lnTo>
                  <a:pt x="1045" y="403"/>
                </a:lnTo>
                <a:lnTo>
                  <a:pt x="1091" y="455"/>
                </a:lnTo>
                <a:lnTo>
                  <a:pt x="1131" y="512"/>
                </a:lnTo>
                <a:lnTo>
                  <a:pt x="1164" y="573"/>
                </a:lnTo>
                <a:lnTo>
                  <a:pt x="1120" y="523"/>
                </a:lnTo>
                <a:lnTo>
                  <a:pt x="1068" y="480"/>
                </a:lnTo>
                <a:lnTo>
                  <a:pt x="1013" y="441"/>
                </a:lnTo>
                <a:lnTo>
                  <a:pt x="955" y="409"/>
                </a:lnTo>
                <a:lnTo>
                  <a:pt x="894" y="380"/>
                </a:lnTo>
                <a:lnTo>
                  <a:pt x="831" y="357"/>
                </a:lnTo>
                <a:lnTo>
                  <a:pt x="768" y="338"/>
                </a:lnTo>
                <a:lnTo>
                  <a:pt x="678" y="319"/>
                </a:lnTo>
                <a:lnTo>
                  <a:pt x="590" y="309"/>
                </a:lnTo>
                <a:lnTo>
                  <a:pt x="500" y="307"/>
                </a:lnTo>
                <a:lnTo>
                  <a:pt x="411" y="313"/>
                </a:lnTo>
                <a:lnTo>
                  <a:pt x="323" y="327"/>
                </a:lnTo>
                <a:lnTo>
                  <a:pt x="327" y="415"/>
                </a:lnTo>
                <a:lnTo>
                  <a:pt x="254" y="369"/>
                </a:lnTo>
                <a:lnTo>
                  <a:pt x="174" y="327"/>
                </a:lnTo>
                <a:lnTo>
                  <a:pt x="90" y="290"/>
                </a:lnTo>
                <a:lnTo>
                  <a:pt x="0" y="258"/>
                </a:lnTo>
                <a:lnTo>
                  <a:pt x="67" y="189"/>
                </a:lnTo>
                <a:lnTo>
                  <a:pt x="141" y="122"/>
                </a:lnTo>
                <a:lnTo>
                  <a:pt x="221" y="59"/>
                </a:lnTo>
                <a:lnTo>
                  <a:pt x="307" y="0"/>
                </a:lnTo>
                <a:close/>
              </a:path>
            </a:pathLst>
          </a:custGeom>
          <a:solidFill>
            <a:schemeClr val="accent6">
              <a:lumMod val="75000"/>
            </a:schemeClr>
          </a:solidFill>
          <a:ln>
            <a:noFill/>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textruta 22">
            <a:extLst>
              <a:ext uri="{FF2B5EF4-FFF2-40B4-BE49-F238E27FC236}">
                <a16:creationId xmlns:a16="http://schemas.microsoft.com/office/drawing/2014/main" id="{DB695DCC-C499-1E45-AE75-77E0761B01B7}"/>
              </a:ext>
            </a:extLst>
          </p:cNvPr>
          <p:cNvSpPr txBox="1"/>
          <p:nvPr/>
        </p:nvSpPr>
        <p:spPr>
          <a:xfrm>
            <a:off x="2584554" y="5197017"/>
            <a:ext cx="1442355" cy="412619"/>
          </a:xfrm>
          <a:prstGeom prst="rect">
            <a:avLst/>
          </a:prstGeom>
          <a:noFill/>
        </p:spPr>
        <p:txBody>
          <a:bodyPr wrap="square" lIns="0" tIns="0" rIns="0" bIns="0" rtlCol="0">
            <a:noAutofit/>
          </a:bodyPr>
          <a:lstStyle/>
          <a:p>
            <a:pPr algn="l">
              <a:lnSpc>
                <a:spcPts val="3000"/>
              </a:lnSpc>
            </a:pPr>
            <a:r>
              <a:rPr lang="sv-SE" sz="1600" dirty="0">
                <a:solidFill>
                  <a:schemeClr val="bg1"/>
                </a:solidFill>
              </a:rPr>
              <a:t>Vattenbruk</a:t>
            </a:r>
            <a:endParaRPr lang="sv-SE" sz="2400" dirty="0">
              <a:solidFill>
                <a:schemeClr val="bg1"/>
              </a:solidFill>
            </a:endParaRPr>
          </a:p>
        </p:txBody>
      </p:sp>
      <p:sp>
        <p:nvSpPr>
          <p:cNvPr id="24" name="textruta 23">
            <a:extLst>
              <a:ext uri="{FF2B5EF4-FFF2-40B4-BE49-F238E27FC236}">
                <a16:creationId xmlns:a16="http://schemas.microsoft.com/office/drawing/2014/main" id="{A5CE6732-1DB3-C341-BF1D-6127FE29688D}"/>
              </a:ext>
            </a:extLst>
          </p:cNvPr>
          <p:cNvSpPr txBox="1"/>
          <p:nvPr/>
        </p:nvSpPr>
        <p:spPr>
          <a:xfrm>
            <a:off x="846408" y="2079513"/>
            <a:ext cx="3041563" cy="1395264"/>
          </a:xfrm>
          <a:prstGeom prst="rect">
            <a:avLst/>
          </a:prstGeom>
          <a:noFill/>
        </p:spPr>
        <p:txBody>
          <a:bodyPr wrap="square" lIns="0" tIns="0" rIns="0" bIns="0" rtlCol="0">
            <a:noAutofit/>
          </a:bodyPr>
          <a:lstStyle/>
          <a:p>
            <a:pPr algn="l"/>
            <a:r>
              <a:rPr lang="sv-SE" sz="1600" dirty="0">
                <a:solidFill>
                  <a:schemeClr val="bg1"/>
                </a:solidFill>
              </a:rPr>
              <a:t>Komparativ medicin</a:t>
            </a:r>
          </a:p>
          <a:p>
            <a:pPr algn="l"/>
            <a:r>
              <a:rPr lang="sv-SE" sz="1600" dirty="0">
                <a:solidFill>
                  <a:schemeClr val="bg1"/>
                </a:solidFill>
              </a:rPr>
              <a:t>Hållbara system</a:t>
            </a:r>
          </a:p>
          <a:p>
            <a:pPr algn="l"/>
            <a:r>
              <a:rPr lang="sv-SE" sz="1600" dirty="0">
                <a:solidFill>
                  <a:schemeClr val="bg1"/>
                </a:solidFill>
              </a:rPr>
              <a:t>Big data</a:t>
            </a:r>
          </a:p>
          <a:p>
            <a:pPr algn="l"/>
            <a:r>
              <a:rPr lang="sv-SE" sz="1600" dirty="0">
                <a:solidFill>
                  <a:schemeClr val="bg1"/>
                </a:solidFill>
              </a:rPr>
              <a:t>Antibiotikaresistens</a:t>
            </a:r>
          </a:p>
        </p:txBody>
      </p:sp>
    </p:spTree>
    <p:extLst>
      <p:ext uri="{BB962C8B-B14F-4D97-AF65-F5344CB8AC3E}">
        <p14:creationId xmlns:p14="http://schemas.microsoft.com/office/powerpoint/2010/main" val="55054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6274027E-74D4-F042-AC57-C227D10199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5543" y="3221510"/>
            <a:ext cx="741397" cy="289047"/>
          </a:xfrm>
          <a:prstGeom prst="rect">
            <a:avLst/>
          </a:prstGeom>
        </p:spPr>
      </p:pic>
      <p:pic>
        <p:nvPicPr>
          <p:cNvPr id="5" name="Picture 11">
            <a:extLst>
              <a:ext uri="{FF2B5EF4-FFF2-40B4-BE49-F238E27FC236}">
                <a16:creationId xmlns:a16="http://schemas.microsoft.com/office/drawing/2014/main" id="{5E53881F-3D24-5144-8D4A-1BB9F5B42D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49199" y="3098574"/>
            <a:ext cx="518179" cy="575787"/>
          </a:xfrm>
          <a:prstGeom prst="rect">
            <a:avLst/>
          </a:prstGeom>
        </p:spPr>
      </p:pic>
      <p:pic>
        <p:nvPicPr>
          <p:cNvPr id="6" name="Picture 12">
            <a:extLst>
              <a:ext uri="{FF2B5EF4-FFF2-40B4-BE49-F238E27FC236}">
                <a16:creationId xmlns:a16="http://schemas.microsoft.com/office/drawing/2014/main" id="{E876D17F-61B6-954E-A5D5-15E43545AD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81176" y="4123198"/>
            <a:ext cx="1559364" cy="433910"/>
          </a:xfrm>
          <a:prstGeom prst="rect">
            <a:avLst/>
          </a:prstGeom>
        </p:spPr>
      </p:pic>
      <p:sp>
        <p:nvSpPr>
          <p:cNvPr id="7" name="Left Brace 13">
            <a:extLst>
              <a:ext uri="{FF2B5EF4-FFF2-40B4-BE49-F238E27FC236}">
                <a16:creationId xmlns:a16="http://schemas.microsoft.com/office/drawing/2014/main" id="{B976DF0D-5AC3-2041-A57F-3F2739CA781E}"/>
              </a:ext>
            </a:extLst>
          </p:cNvPr>
          <p:cNvSpPr/>
          <p:nvPr/>
        </p:nvSpPr>
        <p:spPr>
          <a:xfrm>
            <a:off x="8902233" y="3101251"/>
            <a:ext cx="154627" cy="223711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a:ea typeface="+mn-ea"/>
              <a:cs typeface="+mn-cs"/>
            </a:endParaRPr>
          </a:p>
        </p:txBody>
      </p:sp>
      <p:pic>
        <p:nvPicPr>
          <p:cNvPr id="8" name="Picture 15">
            <a:extLst>
              <a:ext uri="{FF2B5EF4-FFF2-40B4-BE49-F238E27FC236}">
                <a16:creationId xmlns:a16="http://schemas.microsoft.com/office/drawing/2014/main" id="{A76D917B-C649-F044-AF8C-ED1D38CB9BA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1364" t="23125" r="9182" b="25462"/>
          <a:stretch/>
        </p:blipFill>
        <p:spPr>
          <a:xfrm>
            <a:off x="9540683" y="3593887"/>
            <a:ext cx="668165" cy="432342"/>
          </a:xfrm>
          <a:prstGeom prst="rect">
            <a:avLst/>
          </a:prstGeom>
        </p:spPr>
      </p:pic>
      <p:sp>
        <p:nvSpPr>
          <p:cNvPr id="9" name="Ellips 8">
            <a:extLst>
              <a:ext uri="{FF2B5EF4-FFF2-40B4-BE49-F238E27FC236}">
                <a16:creationId xmlns:a16="http://schemas.microsoft.com/office/drawing/2014/main" id="{E9249456-E031-7143-BEAE-0A1F7E4DDAFD}"/>
              </a:ext>
            </a:extLst>
          </p:cNvPr>
          <p:cNvSpPr/>
          <p:nvPr/>
        </p:nvSpPr>
        <p:spPr>
          <a:xfrm>
            <a:off x="4680314" y="3065468"/>
            <a:ext cx="1975255" cy="796698"/>
          </a:xfrm>
          <a:prstGeom prst="ellipse">
            <a:avLst/>
          </a:prstGeom>
          <a:noFill/>
          <a:ln w="666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Freeform 48">
            <a:extLst>
              <a:ext uri="{FF2B5EF4-FFF2-40B4-BE49-F238E27FC236}">
                <a16:creationId xmlns:a16="http://schemas.microsoft.com/office/drawing/2014/main" id="{BA0F61AC-81FC-374F-8F6B-08A8AA47C330}"/>
              </a:ext>
            </a:extLst>
          </p:cNvPr>
          <p:cNvSpPr>
            <a:spLocks/>
          </p:cNvSpPr>
          <p:nvPr/>
        </p:nvSpPr>
        <p:spPr bwMode="auto">
          <a:xfrm rot="742167" flipH="1" flipV="1">
            <a:off x="2473059" y="-549509"/>
            <a:ext cx="569027" cy="195693"/>
          </a:xfrm>
          <a:custGeom>
            <a:avLst/>
            <a:gdLst>
              <a:gd name="T0" fmla="*/ 2147483647 w 1164"/>
              <a:gd name="T1" fmla="*/ 0 h 573"/>
              <a:gd name="T2" fmla="*/ 2147483647 w 1164"/>
              <a:gd name="T3" fmla="*/ 2147483647 h 573"/>
              <a:gd name="T4" fmla="*/ 2147483647 w 1164"/>
              <a:gd name="T5" fmla="*/ 2147483647 h 573"/>
              <a:gd name="T6" fmla="*/ 2147483647 w 1164"/>
              <a:gd name="T7" fmla="*/ 2147483647 h 573"/>
              <a:gd name="T8" fmla="*/ 2147483647 w 1164"/>
              <a:gd name="T9" fmla="*/ 2147483647 h 573"/>
              <a:gd name="T10" fmla="*/ 2147483647 w 1164"/>
              <a:gd name="T11" fmla="*/ 2147483647 h 573"/>
              <a:gd name="T12" fmla="*/ 2147483647 w 1164"/>
              <a:gd name="T13" fmla="*/ 2147483647 h 573"/>
              <a:gd name="T14" fmla="*/ 2147483647 w 1164"/>
              <a:gd name="T15" fmla="*/ 2147483647 h 573"/>
              <a:gd name="T16" fmla="*/ 2147483647 w 1164"/>
              <a:gd name="T17" fmla="*/ 2147483647 h 573"/>
              <a:gd name="T18" fmla="*/ 2147483647 w 1164"/>
              <a:gd name="T19" fmla="*/ 2147483647 h 573"/>
              <a:gd name="T20" fmla="*/ 2147483647 w 1164"/>
              <a:gd name="T21" fmla="*/ 2147483647 h 573"/>
              <a:gd name="T22" fmla="*/ 2147483647 w 1164"/>
              <a:gd name="T23" fmla="*/ 2147483647 h 573"/>
              <a:gd name="T24" fmla="*/ 2147483647 w 1164"/>
              <a:gd name="T25" fmla="*/ 2147483647 h 573"/>
              <a:gd name="T26" fmla="*/ 2147483647 w 1164"/>
              <a:gd name="T27" fmla="*/ 2147483647 h 573"/>
              <a:gd name="T28" fmla="*/ 2147483647 w 1164"/>
              <a:gd name="T29" fmla="*/ 2147483647 h 573"/>
              <a:gd name="T30" fmla="*/ 2147483647 w 1164"/>
              <a:gd name="T31" fmla="*/ 2147483647 h 573"/>
              <a:gd name="T32" fmla="*/ 2147483647 w 1164"/>
              <a:gd name="T33" fmla="*/ 2147483647 h 573"/>
              <a:gd name="T34" fmla="*/ 2147483647 w 1164"/>
              <a:gd name="T35" fmla="*/ 2147483647 h 573"/>
              <a:gd name="T36" fmla="*/ 2147483647 w 1164"/>
              <a:gd name="T37" fmla="*/ 2147483647 h 573"/>
              <a:gd name="T38" fmla="*/ 2147483647 w 1164"/>
              <a:gd name="T39" fmla="*/ 2147483647 h 573"/>
              <a:gd name="T40" fmla="*/ 2147483647 w 1164"/>
              <a:gd name="T41" fmla="*/ 2147483647 h 573"/>
              <a:gd name="T42" fmla="*/ 2147483647 w 1164"/>
              <a:gd name="T43" fmla="*/ 2147483647 h 573"/>
              <a:gd name="T44" fmla="*/ 2147483647 w 1164"/>
              <a:gd name="T45" fmla="*/ 2147483647 h 573"/>
              <a:gd name="T46" fmla="*/ 2147483647 w 1164"/>
              <a:gd name="T47" fmla="*/ 2147483647 h 573"/>
              <a:gd name="T48" fmla="*/ 2147483647 w 1164"/>
              <a:gd name="T49" fmla="*/ 2147483647 h 573"/>
              <a:gd name="T50" fmla="*/ 2147483647 w 1164"/>
              <a:gd name="T51" fmla="*/ 2147483647 h 573"/>
              <a:gd name="T52" fmla="*/ 2147483647 w 1164"/>
              <a:gd name="T53" fmla="*/ 2147483647 h 573"/>
              <a:gd name="T54" fmla="*/ 2147483647 w 1164"/>
              <a:gd name="T55" fmla="*/ 2147483647 h 573"/>
              <a:gd name="T56" fmla="*/ 2147483647 w 1164"/>
              <a:gd name="T57" fmla="*/ 2147483647 h 573"/>
              <a:gd name="T58" fmla="*/ 2147483647 w 1164"/>
              <a:gd name="T59" fmla="*/ 2147483647 h 573"/>
              <a:gd name="T60" fmla="*/ 0 w 1164"/>
              <a:gd name="T61" fmla="*/ 2147483647 h 573"/>
              <a:gd name="T62" fmla="*/ 2147483647 w 1164"/>
              <a:gd name="T63" fmla="*/ 2147483647 h 573"/>
              <a:gd name="T64" fmla="*/ 2147483647 w 1164"/>
              <a:gd name="T65" fmla="*/ 2147483647 h 573"/>
              <a:gd name="T66" fmla="*/ 2147483647 w 1164"/>
              <a:gd name="T67" fmla="*/ 2147483647 h 573"/>
              <a:gd name="T68" fmla="*/ 2147483647 w 1164"/>
              <a:gd name="T69" fmla="*/ 0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4"/>
              <a:gd name="T106" fmla="*/ 0 h 573"/>
              <a:gd name="T107" fmla="*/ 1164 w 1164"/>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4" h="573">
                <a:moveTo>
                  <a:pt x="307" y="0"/>
                </a:moveTo>
                <a:lnTo>
                  <a:pt x="311" y="93"/>
                </a:lnTo>
                <a:lnTo>
                  <a:pt x="416" y="103"/>
                </a:lnTo>
                <a:lnTo>
                  <a:pt x="520" y="122"/>
                </a:lnTo>
                <a:lnTo>
                  <a:pt x="621" y="149"/>
                </a:lnTo>
                <a:lnTo>
                  <a:pt x="718" y="185"/>
                </a:lnTo>
                <a:lnTo>
                  <a:pt x="812" y="229"/>
                </a:lnTo>
                <a:lnTo>
                  <a:pt x="875" y="267"/>
                </a:lnTo>
                <a:lnTo>
                  <a:pt x="934" y="307"/>
                </a:lnTo>
                <a:lnTo>
                  <a:pt x="992" y="353"/>
                </a:lnTo>
                <a:lnTo>
                  <a:pt x="1045" y="403"/>
                </a:lnTo>
                <a:lnTo>
                  <a:pt x="1091" y="455"/>
                </a:lnTo>
                <a:lnTo>
                  <a:pt x="1131" y="512"/>
                </a:lnTo>
                <a:lnTo>
                  <a:pt x="1164" y="573"/>
                </a:lnTo>
                <a:lnTo>
                  <a:pt x="1120" y="523"/>
                </a:lnTo>
                <a:lnTo>
                  <a:pt x="1068" y="480"/>
                </a:lnTo>
                <a:lnTo>
                  <a:pt x="1013" y="441"/>
                </a:lnTo>
                <a:lnTo>
                  <a:pt x="955" y="409"/>
                </a:lnTo>
                <a:lnTo>
                  <a:pt x="894" y="380"/>
                </a:lnTo>
                <a:lnTo>
                  <a:pt x="831" y="357"/>
                </a:lnTo>
                <a:lnTo>
                  <a:pt x="768" y="338"/>
                </a:lnTo>
                <a:lnTo>
                  <a:pt x="678" y="319"/>
                </a:lnTo>
                <a:lnTo>
                  <a:pt x="590" y="309"/>
                </a:lnTo>
                <a:lnTo>
                  <a:pt x="500" y="307"/>
                </a:lnTo>
                <a:lnTo>
                  <a:pt x="411" y="313"/>
                </a:lnTo>
                <a:lnTo>
                  <a:pt x="323" y="327"/>
                </a:lnTo>
                <a:lnTo>
                  <a:pt x="327" y="415"/>
                </a:lnTo>
                <a:lnTo>
                  <a:pt x="254" y="369"/>
                </a:lnTo>
                <a:lnTo>
                  <a:pt x="174" y="327"/>
                </a:lnTo>
                <a:lnTo>
                  <a:pt x="90" y="290"/>
                </a:lnTo>
                <a:lnTo>
                  <a:pt x="0" y="258"/>
                </a:lnTo>
                <a:lnTo>
                  <a:pt x="67" y="189"/>
                </a:lnTo>
                <a:lnTo>
                  <a:pt x="141" y="122"/>
                </a:lnTo>
                <a:lnTo>
                  <a:pt x="221" y="59"/>
                </a:lnTo>
                <a:lnTo>
                  <a:pt x="307" y="0"/>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2" name="Grupp 21">
            <a:extLst>
              <a:ext uri="{FF2B5EF4-FFF2-40B4-BE49-F238E27FC236}">
                <a16:creationId xmlns:a16="http://schemas.microsoft.com/office/drawing/2014/main" id="{AF1F64E9-09FF-2F42-80EA-9CCA19BF90A9}"/>
              </a:ext>
            </a:extLst>
          </p:cNvPr>
          <p:cNvGrpSpPr/>
          <p:nvPr/>
        </p:nvGrpSpPr>
        <p:grpSpPr>
          <a:xfrm>
            <a:off x="8350698" y="1590660"/>
            <a:ext cx="669199" cy="582193"/>
            <a:chOff x="3985145" y="1896153"/>
            <a:chExt cx="1478616" cy="1416114"/>
          </a:xfrm>
        </p:grpSpPr>
        <p:sp>
          <p:nvSpPr>
            <p:cNvPr id="33" name="Ellips 32">
              <a:extLst>
                <a:ext uri="{FF2B5EF4-FFF2-40B4-BE49-F238E27FC236}">
                  <a16:creationId xmlns:a16="http://schemas.microsoft.com/office/drawing/2014/main" id="{D1AE7D5D-2781-F54F-B954-25E8BCEBDAF8}"/>
                </a:ext>
              </a:extLst>
            </p:cNvPr>
            <p:cNvSpPr/>
            <p:nvPr/>
          </p:nvSpPr>
          <p:spPr>
            <a:xfrm>
              <a:off x="3985145" y="1896153"/>
              <a:ext cx="1478616" cy="1416114"/>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Ellips 33">
              <a:extLst>
                <a:ext uri="{FF2B5EF4-FFF2-40B4-BE49-F238E27FC236}">
                  <a16:creationId xmlns:a16="http://schemas.microsoft.com/office/drawing/2014/main" id="{EBD5CB3F-D7B4-5848-9F83-5924354E9A4C}"/>
                </a:ext>
              </a:extLst>
            </p:cNvPr>
            <p:cNvSpPr/>
            <p:nvPr/>
          </p:nvSpPr>
          <p:spPr>
            <a:xfrm>
              <a:off x="4283439" y="2125268"/>
              <a:ext cx="1064941" cy="106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4" name="Freeform 48">
            <a:extLst>
              <a:ext uri="{FF2B5EF4-FFF2-40B4-BE49-F238E27FC236}">
                <a16:creationId xmlns:a16="http://schemas.microsoft.com/office/drawing/2014/main" id="{F362A225-ACBC-0147-9871-DF78E780E36D}"/>
              </a:ext>
            </a:extLst>
          </p:cNvPr>
          <p:cNvSpPr>
            <a:spLocks/>
          </p:cNvSpPr>
          <p:nvPr/>
        </p:nvSpPr>
        <p:spPr bwMode="auto">
          <a:xfrm rot="8957689" flipH="1" flipV="1">
            <a:off x="7947859" y="1252837"/>
            <a:ext cx="940682" cy="372244"/>
          </a:xfrm>
          <a:custGeom>
            <a:avLst/>
            <a:gdLst>
              <a:gd name="T0" fmla="*/ 2147483647 w 1164"/>
              <a:gd name="T1" fmla="*/ 0 h 573"/>
              <a:gd name="T2" fmla="*/ 2147483647 w 1164"/>
              <a:gd name="T3" fmla="*/ 2147483647 h 573"/>
              <a:gd name="T4" fmla="*/ 2147483647 w 1164"/>
              <a:gd name="T5" fmla="*/ 2147483647 h 573"/>
              <a:gd name="T6" fmla="*/ 2147483647 w 1164"/>
              <a:gd name="T7" fmla="*/ 2147483647 h 573"/>
              <a:gd name="T8" fmla="*/ 2147483647 w 1164"/>
              <a:gd name="T9" fmla="*/ 2147483647 h 573"/>
              <a:gd name="T10" fmla="*/ 2147483647 w 1164"/>
              <a:gd name="T11" fmla="*/ 2147483647 h 573"/>
              <a:gd name="T12" fmla="*/ 2147483647 w 1164"/>
              <a:gd name="T13" fmla="*/ 2147483647 h 573"/>
              <a:gd name="T14" fmla="*/ 2147483647 w 1164"/>
              <a:gd name="T15" fmla="*/ 2147483647 h 573"/>
              <a:gd name="T16" fmla="*/ 2147483647 w 1164"/>
              <a:gd name="T17" fmla="*/ 2147483647 h 573"/>
              <a:gd name="T18" fmla="*/ 2147483647 w 1164"/>
              <a:gd name="T19" fmla="*/ 2147483647 h 573"/>
              <a:gd name="T20" fmla="*/ 2147483647 w 1164"/>
              <a:gd name="T21" fmla="*/ 2147483647 h 573"/>
              <a:gd name="T22" fmla="*/ 2147483647 w 1164"/>
              <a:gd name="T23" fmla="*/ 2147483647 h 573"/>
              <a:gd name="T24" fmla="*/ 2147483647 w 1164"/>
              <a:gd name="T25" fmla="*/ 2147483647 h 573"/>
              <a:gd name="T26" fmla="*/ 2147483647 w 1164"/>
              <a:gd name="T27" fmla="*/ 2147483647 h 573"/>
              <a:gd name="T28" fmla="*/ 2147483647 w 1164"/>
              <a:gd name="T29" fmla="*/ 2147483647 h 573"/>
              <a:gd name="T30" fmla="*/ 2147483647 w 1164"/>
              <a:gd name="T31" fmla="*/ 2147483647 h 573"/>
              <a:gd name="T32" fmla="*/ 2147483647 w 1164"/>
              <a:gd name="T33" fmla="*/ 2147483647 h 573"/>
              <a:gd name="T34" fmla="*/ 2147483647 w 1164"/>
              <a:gd name="T35" fmla="*/ 2147483647 h 573"/>
              <a:gd name="T36" fmla="*/ 2147483647 w 1164"/>
              <a:gd name="T37" fmla="*/ 2147483647 h 573"/>
              <a:gd name="T38" fmla="*/ 2147483647 w 1164"/>
              <a:gd name="T39" fmla="*/ 2147483647 h 573"/>
              <a:gd name="T40" fmla="*/ 2147483647 w 1164"/>
              <a:gd name="T41" fmla="*/ 2147483647 h 573"/>
              <a:gd name="T42" fmla="*/ 2147483647 w 1164"/>
              <a:gd name="T43" fmla="*/ 2147483647 h 573"/>
              <a:gd name="T44" fmla="*/ 2147483647 w 1164"/>
              <a:gd name="T45" fmla="*/ 2147483647 h 573"/>
              <a:gd name="T46" fmla="*/ 2147483647 w 1164"/>
              <a:gd name="T47" fmla="*/ 2147483647 h 573"/>
              <a:gd name="T48" fmla="*/ 2147483647 w 1164"/>
              <a:gd name="T49" fmla="*/ 2147483647 h 573"/>
              <a:gd name="T50" fmla="*/ 2147483647 w 1164"/>
              <a:gd name="T51" fmla="*/ 2147483647 h 573"/>
              <a:gd name="T52" fmla="*/ 2147483647 w 1164"/>
              <a:gd name="T53" fmla="*/ 2147483647 h 573"/>
              <a:gd name="T54" fmla="*/ 2147483647 w 1164"/>
              <a:gd name="T55" fmla="*/ 2147483647 h 573"/>
              <a:gd name="T56" fmla="*/ 2147483647 w 1164"/>
              <a:gd name="T57" fmla="*/ 2147483647 h 573"/>
              <a:gd name="T58" fmla="*/ 2147483647 w 1164"/>
              <a:gd name="T59" fmla="*/ 2147483647 h 573"/>
              <a:gd name="T60" fmla="*/ 0 w 1164"/>
              <a:gd name="T61" fmla="*/ 2147483647 h 573"/>
              <a:gd name="T62" fmla="*/ 2147483647 w 1164"/>
              <a:gd name="T63" fmla="*/ 2147483647 h 573"/>
              <a:gd name="T64" fmla="*/ 2147483647 w 1164"/>
              <a:gd name="T65" fmla="*/ 2147483647 h 573"/>
              <a:gd name="T66" fmla="*/ 2147483647 w 1164"/>
              <a:gd name="T67" fmla="*/ 2147483647 h 573"/>
              <a:gd name="T68" fmla="*/ 2147483647 w 1164"/>
              <a:gd name="T69" fmla="*/ 0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4"/>
              <a:gd name="T106" fmla="*/ 0 h 573"/>
              <a:gd name="T107" fmla="*/ 1164 w 1164"/>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4" h="573">
                <a:moveTo>
                  <a:pt x="307" y="0"/>
                </a:moveTo>
                <a:lnTo>
                  <a:pt x="311" y="93"/>
                </a:lnTo>
                <a:lnTo>
                  <a:pt x="416" y="103"/>
                </a:lnTo>
                <a:lnTo>
                  <a:pt x="520" y="122"/>
                </a:lnTo>
                <a:lnTo>
                  <a:pt x="621" y="149"/>
                </a:lnTo>
                <a:lnTo>
                  <a:pt x="718" y="185"/>
                </a:lnTo>
                <a:lnTo>
                  <a:pt x="812" y="229"/>
                </a:lnTo>
                <a:lnTo>
                  <a:pt x="875" y="267"/>
                </a:lnTo>
                <a:lnTo>
                  <a:pt x="934" y="307"/>
                </a:lnTo>
                <a:lnTo>
                  <a:pt x="992" y="353"/>
                </a:lnTo>
                <a:lnTo>
                  <a:pt x="1045" y="403"/>
                </a:lnTo>
                <a:lnTo>
                  <a:pt x="1091" y="455"/>
                </a:lnTo>
                <a:lnTo>
                  <a:pt x="1131" y="512"/>
                </a:lnTo>
                <a:lnTo>
                  <a:pt x="1164" y="573"/>
                </a:lnTo>
                <a:lnTo>
                  <a:pt x="1120" y="523"/>
                </a:lnTo>
                <a:lnTo>
                  <a:pt x="1068" y="480"/>
                </a:lnTo>
                <a:lnTo>
                  <a:pt x="1013" y="441"/>
                </a:lnTo>
                <a:lnTo>
                  <a:pt x="955" y="409"/>
                </a:lnTo>
                <a:lnTo>
                  <a:pt x="894" y="380"/>
                </a:lnTo>
                <a:lnTo>
                  <a:pt x="831" y="357"/>
                </a:lnTo>
                <a:lnTo>
                  <a:pt x="768" y="338"/>
                </a:lnTo>
                <a:lnTo>
                  <a:pt x="678" y="319"/>
                </a:lnTo>
                <a:lnTo>
                  <a:pt x="590" y="309"/>
                </a:lnTo>
                <a:lnTo>
                  <a:pt x="500" y="307"/>
                </a:lnTo>
                <a:lnTo>
                  <a:pt x="411" y="313"/>
                </a:lnTo>
                <a:lnTo>
                  <a:pt x="323" y="327"/>
                </a:lnTo>
                <a:lnTo>
                  <a:pt x="327" y="415"/>
                </a:lnTo>
                <a:lnTo>
                  <a:pt x="254" y="369"/>
                </a:lnTo>
                <a:lnTo>
                  <a:pt x="174" y="327"/>
                </a:lnTo>
                <a:lnTo>
                  <a:pt x="90" y="290"/>
                </a:lnTo>
                <a:lnTo>
                  <a:pt x="0" y="258"/>
                </a:lnTo>
                <a:lnTo>
                  <a:pt x="67" y="189"/>
                </a:lnTo>
                <a:lnTo>
                  <a:pt x="141" y="122"/>
                </a:lnTo>
                <a:lnTo>
                  <a:pt x="221" y="59"/>
                </a:lnTo>
                <a:lnTo>
                  <a:pt x="307" y="0"/>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 name="Grupp 24">
            <a:extLst>
              <a:ext uri="{FF2B5EF4-FFF2-40B4-BE49-F238E27FC236}">
                <a16:creationId xmlns:a16="http://schemas.microsoft.com/office/drawing/2014/main" id="{77C59E08-9661-D848-AB2B-A23B7BF49812}"/>
              </a:ext>
            </a:extLst>
          </p:cNvPr>
          <p:cNvGrpSpPr/>
          <p:nvPr/>
        </p:nvGrpSpPr>
        <p:grpSpPr>
          <a:xfrm>
            <a:off x="9059465" y="1468336"/>
            <a:ext cx="296765" cy="269576"/>
            <a:chOff x="4160400" y="2008906"/>
            <a:chExt cx="1303361" cy="1303361"/>
          </a:xfrm>
        </p:grpSpPr>
        <p:sp>
          <p:nvSpPr>
            <p:cNvPr id="31" name="Ellips 30">
              <a:extLst>
                <a:ext uri="{FF2B5EF4-FFF2-40B4-BE49-F238E27FC236}">
                  <a16:creationId xmlns:a16="http://schemas.microsoft.com/office/drawing/2014/main" id="{DC94CDA0-036F-DB41-AFAA-CAC641E6CB6B}"/>
                </a:ext>
              </a:extLst>
            </p:cNvPr>
            <p:cNvSpPr/>
            <p:nvPr/>
          </p:nvSpPr>
          <p:spPr>
            <a:xfrm>
              <a:off x="4160400" y="2008906"/>
              <a:ext cx="1303361" cy="130336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Ellips 31">
              <a:extLst>
                <a:ext uri="{FF2B5EF4-FFF2-40B4-BE49-F238E27FC236}">
                  <a16:creationId xmlns:a16="http://schemas.microsoft.com/office/drawing/2014/main" id="{8B3F3F2E-95D3-084E-8B45-420012E227CB}"/>
                </a:ext>
              </a:extLst>
            </p:cNvPr>
            <p:cNvSpPr/>
            <p:nvPr/>
          </p:nvSpPr>
          <p:spPr>
            <a:xfrm>
              <a:off x="4283439" y="2125268"/>
              <a:ext cx="1064941" cy="106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6" name="textruta 25">
            <a:extLst>
              <a:ext uri="{FF2B5EF4-FFF2-40B4-BE49-F238E27FC236}">
                <a16:creationId xmlns:a16="http://schemas.microsoft.com/office/drawing/2014/main" id="{E1D1A671-7CFD-3043-9981-83F670F9124D}"/>
              </a:ext>
            </a:extLst>
          </p:cNvPr>
          <p:cNvSpPr txBox="1"/>
          <p:nvPr/>
        </p:nvSpPr>
        <p:spPr>
          <a:xfrm>
            <a:off x="9175835" y="1406420"/>
            <a:ext cx="195054" cy="205008"/>
          </a:xfrm>
          <a:prstGeom prst="rect">
            <a:avLst/>
          </a:prstGeom>
          <a:noFill/>
        </p:spPr>
        <p:txBody>
          <a:bodyPr wrap="square" lIns="0" tIns="0" rIns="0" bIns="0" rtlCol="0">
            <a:noAutofit/>
          </a:bodyPr>
          <a:lstStyle/>
          <a:p>
            <a:pPr marL="0" marR="0" lvl="0" indent="0" algn="l" defTabSz="685800" rtl="0" eaLnBrk="1" fontAlgn="auto" latinLnBrk="0" hangingPunct="1">
              <a:lnSpc>
                <a:spcPts val="225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Y</a:t>
            </a:r>
          </a:p>
        </p:txBody>
      </p:sp>
      <p:grpSp>
        <p:nvGrpSpPr>
          <p:cNvPr id="27" name="Grupp 26">
            <a:extLst>
              <a:ext uri="{FF2B5EF4-FFF2-40B4-BE49-F238E27FC236}">
                <a16:creationId xmlns:a16="http://schemas.microsoft.com/office/drawing/2014/main" id="{C9ED7A70-1C0F-6547-9D21-87B61F4948AB}"/>
              </a:ext>
            </a:extLst>
          </p:cNvPr>
          <p:cNvGrpSpPr/>
          <p:nvPr/>
        </p:nvGrpSpPr>
        <p:grpSpPr>
          <a:xfrm>
            <a:off x="9369916" y="1258878"/>
            <a:ext cx="246814" cy="224203"/>
            <a:chOff x="4160400" y="2008909"/>
            <a:chExt cx="1303361" cy="1303363"/>
          </a:xfrm>
        </p:grpSpPr>
        <p:sp>
          <p:nvSpPr>
            <p:cNvPr id="29" name="Ellips 28">
              <a:extLst>
                <a:ext uri="{FF2B5EF4-FFF2-40B4-BE49-F238E27FC236}">
                  <a16:creationId xmlns:a16="http://schemas.microsoft.com/office/drawing/2014/main" id="{1CF5F97A-2561-6E42-B905-1CFD66F78945}"/>
                </a:ext>
              </a:extLst>
            </p:cNvPr>
            <p:cNvSpPr/>
            <p:nvPr/>
          </p:nvSpPr>
          <p:spPr>
            <a:xfrm>
              <a:off x="4160400" y="2008909"/>
              <a:ext cx="1303361" cy="1303363"/>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Ellips 29">
              <a:extLst>
                <a:ext uri="{FF2B5EF4-FFF2-40B4-BE49-F238E27FC236}">
                  <a16:creationId xmlns:a16="http://schemas.microsoft.com/office/drawing/2014/main" id="{CE00FBE4-F68F-6A47-9629-C51FB299A146}"/>
                </a:ext>
              </a:extLst>
            </p:cNvPr>
            <p:cNvSpPr/>
            <p:nvPr/>
          </p:nvSpPr>
          <p:spPr>
            <a:xfrm>
              <a:off x="4283439" y="2125270"/>
              <a:ext cx="1064941" cy="106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8" name="textruta 27">
            <a:extLst>
              <a:ext uri="{FF2B5EF4-FFF2-40B4-BE49-F238E27FC236}">
                <a16:creationId xmlns:a16="http://schemas.microsoft.com/office/drawing/2014/main" id="{434EF035-E390-E543-813E-E15A6E3C1126}"/>
              </a:ext>
            </a:extLst>
          </p:cNvPr>
          <p:cNvSpPr txBox="1"/>
          <p:nvPr/>
        </p:nvSpPr>
        <p:spPr>
          <a:xfrm>
            <a:off x="9469887" y="1171940"/>
            <a:ext cx="195053" cy="205009"/>
          </a:xfrm>
          <a:prstGeom prst="rect">
            <a:avLst/>
          </a:prstGeom>
          <a:noFill/>
        </p:spPr>
        <p:txBody>
          <a:bodyPr wrap="square" lIns="0" tIns="0" rIns="0" bIns="0" rtlCol="0">
            <a:noAutofit/>
          </a:bodyPr>
          <a:lstStyle/>
          <a:p>
            <a:pPr marL="0" marR="0" lvl="0" indent="0" algn="l" defTabSz="685800" rtl="0" eaLnBrk="1" fontAlgn="auto" latinLnBrk="0" hangingPunct="1">
              <a:lnSpc>
                <a:spcPts val="2250"/>
              </a:lnSpc>
              <a:spcBef>
                <a:spcPts val="0"/>
              </a:spcBef>
              <a:spcAft>
                <a:spcPts val="0"/>
              </a:spcAft>
              <a:buClrTx/>
              <a:buSzTx/>
              <a:buFontTx/>
              <a:buNone/>
              <a:tabLst/>
              <a:defRPr/>
            </a:pPr>
            <a:r>
              <a:rPr kumimoji="0" lang="sv-SE" sz="600" b="0" i="0" u="none" strike="noStrike" kern="1200" cap="none" spc="0" normalizeH="0" baseline="0" noProof="0" dirty="0">
                <a:ln>
                  <a:noFill/>
                </a:ln>
                <a:solidFill>
                  <a:prstClr val="black"/>
                </a:solidFill>
                <a:effectLst/>
                <a:uLnTx/>
                <a:uFillTx/>
                <a:latin typeface="Arial"/>
                <a:ea typeface="+mn-ea"/>
                <a:cs typeface="+mn-cs"/>
              </a:rPr>
              <a:t>Z</a:t>
            </a:r>
          </a:p>
        </p:txBody>
      </p:sp>
      <p:pic>
        <p:nvPicPr>
          <p:cNvPr id="70" name="Bildobjekt 69">
            <a:extLst>
              <a:ext uri="{FF2B5EF4-FFF2-40B4-BE49-F238E27FC236}">
                <a16:creationId xmlns:a16="http://schemas.microsoft.com/office/drawing/2014/main" id="{61FED222-463B-EE4B-A459-CA33071B3A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5471" y="3006526"/>
            <a:ext cx="885012" cy="280034"/>
          </a:xfrm>
          <a:prstGeom prst="rect">
            <a:avLst/>
          </a:prstGeom>
        </p:spPr>
      </p:pic>
      <p:pic>
        <p:nvPicPr>
          <p:cNvPr id="80" name="Bildobjekt 79" descr="En bild som visar skjorta&#10;&#10;Automatiskt genererad beskrivning">
            <a:extLst>
              <a:ext uri="{FF2B5EF4-FFF2-40B4-BE49-F238E27FC236}">
                <a16:creationId xmlns:a16="http://schemas.microsoft.com/office/drawing/2014/main" id="{89247EAA-4C3D-8F4E-B4DA-07018DFEE6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0729" y="2992482"/>
            <a:ext cx="974426" cy="942673"/>
          </a:xfrm>
          <a:prstGeom prst="rect">
            <a:avLst/>
          </a:prstGeom>
        </p:spPr>
      </p:pic>
      <p:pic>
        <p:nvPicPr>
          <p:cNvPr id="86" name="Picture 2" descr="AniCura logotyper och bilder | AniCura Group">
            <a:extLst>
              <a:ext uri="{FF2B5EF4-FFF2-40B4-BE49-F238E27FC236}">
                <a16:creationId xmlns:a16="http://schemas.microsoft.com/office/drawing/2014/main" id="{71649DBB-7D48-E14B-A362-5A55320FDD1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69472" y="4827306"/>
            <a:ext cx="741398" cy="61422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Evidensia by Evidensia Djursjukvård AB">
            <a:extLst>
              <a:ext uri="{FF2B5EF4-FFF2-40B4-BE49-F238E27FC236}">
                <a16:creationId xmlns:a16="http://schemas.microsoft.com/office/drawing/2014/main" id="{41CB10BB-763C-9644-AD81-37AF85C4592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164032" y="4682649"/>
            <a:ext cx="887342" cy="88734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
            <a:extLst>
              <a:ext uri="{FF2B5EF4-FFF2-40B4-BE49-F238E27FC236}">
                <a16:creationId xmlns:a16="http://schemas.microsoft.com/office/drawing/2014/main" id="{A6E4FF49-4771-C845-9BB6-DC9E540B37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78692" y="1674547"/>
            <a:ext cx="408882" cy="327105"/>
          </a:xfrm>
          <a:prstGeom prst="rect">
            <a:avLst/>
          </a:prstGeom>
        </p:spPr>
      </p:pic>
      <p:pic>
        <p:nvPicPr>
          <p:cNvPr id="89" name="Content Placeholder 3">
            <a:extLst>
              <a:ext uri="{FF2B5EF4-FFF2-40B4-BE49-F238E27FC236}">
                <a16:creationId xmlns:a16="http://schemas.microsoft.com/office/drawing/2014/main" id="{AB44F0FF-2A97-A44D-80A5-886120C34FA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36000" y="3786885"/>
            <a:ext cx="1195012" cy="714808"/>
          </a:xfrm>
          <a:prstGeom prst="rect">
            <a:avLst/>
          </a:prstGeom>
        </p:spPr>
      </p:pic>
      <p:pic>
        <p:nvPicPr>
          <p:cNvPr id="90" name="Picture 9">
            <a:extLst>
              <a:ext uri="{FF2B5EF4-FFF2-40B4-BE49-F238E27FC236}">
                <a16:creationId xmlns:a16="http://schemas.microsoft.com/office/drawing/2014/main" id="{19E75745-C80E-4946-BF14-9BAB75CF148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396941" y="4678152"/>
            <a:ext cx="1234441" cy="647731"/>
          </a:xfrm>
          <a:prstGeom prst="rect">
            <a:avLst/>
          </a:prstGeom>
        </p:spPr>
      </p:pic>
      <p:sp>
        <p:nvSpPr>
          <p:cNvPr id="91" name="Rubrik 3">
            <a:extLst>
              <a:ext uri="{FF2B5EF4-FFF2-40B4-BE49-F238E27FC236}">
                <a16:creationId xmlns:a16="http://schemas.microsoft.com/office/drawing/2014/main" id="{0E0545EC-0CA8-134A-9923-13539FBB3329}"/>
              </a:ext>
            </a:extLst>
          </p:cNvPr>
          <p:cNvSpPr txBox="1">
            <a:spLocks/>
          </p:cNvSpPr>
          <p:nvPr/>
        </p:nvSpPr>
        <p:spPr>
          <a:xfrm>
            <a:off x="936000" y="1038765"/>
            <a:ext cx="7397165" cy="880197"/>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t>Samarbete och samverkan</a:t>
            </a:r>
          </a:p>
        </p:txBody>
      </p:sp>
      <p:grpSp>
        <p:nvGrpSpPr>
          <p:cNvPr id="92" name="Grupp 91">
            <a:extLst>
              <a:ext uri="{FF2B5EF4-FFF2-40B4-BE49-F238E27FC236}">
                <a16:creationId xmlns:a16="http://schemas.microsoft.com/office/drawing/2014/main" id="{D091CBA9-BA86-0E4E-AD2E-25DDAF331377}"/>
              </a:ext>
            </a:extLst>
          </p:cNvPr>
          <p:cNvGrpSpPr/>
          <p:nvPr/>
        </p:nvGrpSpPr>
        <p:grpSpPr>
          <a:xfrm>
            <a:off x="4557164" y="1688679"/>
            <a:ext cx="1019345" cy="1019345"/>
            <a:chOff x="4338283" y="1650360"/>
            <a:chExt cx="1019345" cy="1019345"/>
          </a:xfrm>
        </p:grpSpPr>
        <p:grpSp>
          <p:nvGrpSpPr>
            <p:cNvPr id="94" name="Grupp 93">
              <a:extLst>
                <a:ext uri="{FF2B5EF4-FFF2-40B4-BE49-F238E27FC236}">
                  <a16:creationId xmlns:a16="http://schemas.microsoft.com/office/drawing/2014/main" id="{32C3D7F9-0220-E747-97D8-DAF705B380D8}"/>
                </a:ext>
              </a:extLst>
            </p:cNvPr>
            <p:cNvGrpSpPr/>
            <p:nvPr/>
          </p:nvGrpSpPr>
          <p:grpSpPr>
            <a:xfrm>
              <a:off x="4338283" y="1650360"/>
              <a:ext cx="1019345" cy="1019345"/>
              <a:chOff x="4265010" y="1782168"/>
              <a:chExt cx="1093881" cy="1093881"/>
            </a:xfrm>
          </p:grpSpPr>
          <p:sp>
            <p:nvSpPr>
              <p:cNvPr id="96" name="Ellips 95">
                <a:extLst>
                  <a:ext uri="{FF2B5EF4-FFF2-40B4-BE49-F238E27FC236}">
                    <a16:creationId xmlns:a16="http://schemas.microsoft.com/office/drawing/2014/main" id="{DE52B3D2-613F-E74B-B274-A87C9A3A7DB1}"/>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97" name="Ellips 96">
                <a:extLst>
                  <a:ext uri="{FF2B5EF4-FFF2-40B4-BE49-F238E27FC236}">
                    <a16:creationId xmlns:a16="http://schemas.microsoft.com/office/drawing/2014/main" id="{F7F2DD04-243C-6F45-BA79-10FAA40F0EA7}"/>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95" name="textruta 94">
              <a:extLst>
                <a:ext uri="{FF2B5EF4-FFF2-40B4-BE49-F238E27FC236}">
                  <a16:creationId xmlns:a16="http://schemas.microsoft.com/office/drawing/2014/main" id="{DAA1B6DF-9637-554E-880F-7DB7FB293410}"/>
                </a:ext>
              </a:extLst>
            </p:cNvPr>
            <p:cNvSpPr txBox="1"/>
            <p:nvPr/>
          </p:nvSpPr>
          <p:spPr>
            <a:xfrm>
              <a:off x="4451629" y="1982570"/>
              <a:ext cx="808307" cy="539123"/>
            </a:xfrm>
            <a:prstGeom prst="rect">
              <a:avLst/>
            </a:prstGeom>
            <a:noFill/>
          </p:spPr>
          <p:txBody>
            <a:bodyPr wrap="square" lIns="0" tIns="0" rIns="0" bIns="0" rtlCol="0">
              <a:noAutofit/>
            </a:bodyPr>
            <a:lstStyle/>
            <a:p>
              <a:pPr algn="ctr">
                <a:defRPr/>
              </a:pPr>
              <a:r>
                <a:rPr lang="sv-SE" sz="1100" dirty="0">
                  <a:solidFill>
                    <a:schemeClr val="bg1"/>
                  </a:solidFill>
                  <a:latin typeface="Arial"/>
                </a:rPr>
                <a:t>Regional </a:t>
              </a:r>
              <a:br>
                <a:rPr lang="sv-SE" sz="1100" dirty="0">
                  <a:solidFill>
                    <a:schemeClr val="bg1"/>
                  </a:solidFill>
                  <a:latin typeface="Arial"/>
                </a:rPr>
              </a:br>
              <a:r>
                <a:rPr lang="sv-SE" sz="1100" dirty="0">
                  <a:solidFill>
                    <a:schemeClr val="bg1"/>
                  </a:solidFill>
                  <a:latin typeface="Arial"/>
                </a:rPr>
                <a:t>samverkan</a:t>
              </a:r>
            </a:p>
          </p:txBody>
        </p:sp>
      </p:grpSp>
      <p:grpSp>
        <p:nvGrpSpPr>
          <p:cNvPr id="98" name="Grupp 97">
            <a:extLst>
              <a:ext uri="{FF2B5EF4-FFF2-40B4-BE49-F238E27FC236}">
                <a16:creationId xmlns:a16="http://schemas.microsoft.com/office/drawing/2014/main" id="{E2BFF259-9D07-6547-8A09-317D3923AADD}"/>
              </a:ext>
            </a:extLst>
          </p:cNvPr>
          <p:cNvGrpSpPr/>
          <p:nvPr/>
        </p:nvGrpSpPr>
        <p:grpSpPr>
          <a:xfrm>
            <a:off x="3406657" y="1990629"/>
            <a:ext cx="1112652" cy="1022967"/>
            <a:chOff x="3207286" y="2158787"/>
            <a:chExt cx="1112652" cy="1022967"/>
          </a:xfrm>
        </p:grpSpPr>
        <p:grpSp>
          <p:nvGrpSpPr>
            <p:cNvPr id="99" name="Grupp 98">
              <a:extLst>
                <a:ext uri="{FF2B5EF4-FFF2-40B4-BE49-F238E27FC236}">
                  <a16:creationId xmlns:a16="http://schemas.microsoft.com/office/drawing/2014/main" id="{AB7DCB25-C868-394A-8B73-FA5CF6583E58}"/>
                </a:ext>
              </a:extLst>
            </p:cNvPr>
            <p:cNvGrpSpPr/>
            <p:nvPr/>
          </p:nvGrpSpPr>
          <p:grpSpPr>
            <a:xfrm>
              <a:off x="3252924" y="2158787"/>
              <a:ext cx="1022967" cy="1022967"/>
              <a:chOff x="4265010" y="1782168"/>
              <a:chExt cx="1093881" cy="1093881"/>
            </a:xfrm>
          </p:grpSpPr>
          <p:sp>
            <p:nvSpPr>
              <p:cNvPr id="101" name="Ellips 100">
                <a:extLst>
                  <a:ext uri="{FF2B5EF4-FFF2-40B4-BE49-F238E27FC236}">
                    <a16:creationId xmlns:a16="http://schemas.microsoft.com/office/drawing/2014/main" id="{F523ACD3-E9E2-8348-9C57-A94C91AA0BA3}"/>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02" name="Ellips 101">
                <a:extLst>
                  <a:ext uri="{FF2B5EF4-FFF2-40B4-BE49-F238E27FC236}">
                    <a16:creationId xmlns:a16="http://schemas.microsoft.com/office/drawing/2014/main" id="{0301FD36-5FD3-5A49-8C6D-FCFAB22B8243}"/>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100" name="textruta 99">
              <a:extLst>
                <a:ext uri="{FF2B5EF4-FFF2-40B4-BE49-F238E27FC236}">
                  <a16:creationId xmlns:a16="http://schemas.microsoft.com/office/drawing/2014/main" id="{C830B309-5ED8-454C-A9A8-CADB70C30A44}"/>
                </a:ext>
              </a:extLst>
            </p:cNvPr>
            <p:cNvSpPr txBox="1"/>
            <p:nvPr/>
          </p:nvSpPr>
          <p:spPr>
            <a:xfrm>
              <a:off x="3207286" y="2468184"/>
              <a:ext cx="1112652" cy="380645"/>
            </a:xfrm>
            <a:prstGeom prst="rect">
              <a:avLst/>
            </a:prstGeom>
            <a:noFill/>
          </p:spPr>
          <p:txBody>
            <a:bodyPr wrap="square" lIns="0" tIns="0" rIns="0" bIns="0" rtlCol="0">
              <a:noAutofit/>
            </a:bodyPr>
            <a:lstStyle/>
            <a:p>
              <a:pPr lvl="0" algn="ctr">
                <a:defRPr/>
              </a:pPr>
              <a:r>
                <a:rPr lang="sv-SE" sz="1100" dirty="0">
                  <a:solidFill>
                    <a:schemeClr val="bg1"/>
                  </a:solidFill>
                  <a:latin typeface="Arial"/>
                </a:rPr>
                <a:t>Centrum-bildningar</a:t>
              </a:r>
            </a:p>
          </p:txBody>
        </p:sp>
      </p:grpSp>
      <p:grpSp>
        <p:nvGrpSpPr>
          <p:cNvPr id="103" name="Grupp 102">
            <a:extLst>
              <a:ext uri="{FF2B5EF4-FFF2-40B4-BE49-F238E27FC236}">
                <a16:creationId xmlns:a16="http://schemas.microsoft.com/office/drawing/2014/main" id="{DAC4E216-0F80-3D43-9AAD-38409445976B}"/>
              </a:ext>
            </a:extLst>
          </p:cNvPr>
          <p:cNvGrpSpPr/>
          <p:nvPr/>
        </p:nvGrpSpPr>
        <p:grpSpPr>
          <a:xfrm>
            <a:off x="2712995" y="3402852"/>
            <a:ext cx="1022967" cy="1022967"/>
            <a:chOff x="2882032" y="3305381"/>
            <a:chExt cx="1022967" cy="1022967"/>
          </a:xfrm>
        </p:grpSpPr>
        <p:grpSp>
          <p:nvGrpSpPr>
            <p:cNvPr id="104" name="Grupp 103">
              <a:extLst>
                <a:ext uri="{FF2B5EF4-FFF2-40B4-BE49-F238E27FC236}">
                  <a16:creationId xmlns:a16="http://schemas.microsoft.com/office/drawing/2014/main" id="{5B6FF7AF-15BB-094A-BE5E-C78EAE2C4250}"/>
                </a:ext>
              </a:extLst>
            </p:cNvPr>
            <p:cNvGrpSpPr/>
            <p:nvPr/>
          </p:nvGrpSpPr>
          <p:grpSpPr>
            <a:xfrm>
              <a:off x="2882032" y="3305381"/>
              <a:ext cx="1022967" cy="1022967"/>
              <a:chOff x="4265010" y="1782168"/>
              <a:chExt cx="1093881" cy="1093881"/>
            </a:xfrm>
          </p:grpSpPr>
          <p:sp>
            <p:nvSpPr>
              <p:cNvPr id="106" name="Ellips 105">
                <a:extLst>
                  <a:ext uri="{FF2B5EF4-FFF2-40B4-BE49-F238E27FC236}">
                    <a16:creationId xmlns:a16="http://schemas.microsoft.com/office/drawing/2014/main" id="{5F085F55-04BC-1548-A168-19BAD6423396}"/>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07" name="Ellips 106">
                <a:extLst>
                  <a:ext uri="{FF2B5EF4-FFF2-40B4-BE49-F238E27FC236}">
                    <a16:creationId xmlns:a16="http://schemas.microsoft.com/office/drawing/2014/main" id="{9539AB9A-85BA-6F4C-8F06-A63EE549C768}"/>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105" name="textruta 104">
              <a:extLst>
                <a:ext uri="{FF2B5EF4-FFF2-40B4-BE49-F238E27FC236}">
                  <a16:creationId xmlns:a16="http://schemas.microsoft.com/office/drawing/2014/main" id="{D33B74A4-7D9D-374F-B719-165187A5CB78}"/>
                </a:ext>
              </a:extLst>
            </p:cNvPr>
            <p:cNvSpPr txBox="1"/>
            <p:nvPr/>
          </p:nvSpPr>
          <p:spPr>
            <a:xfrm>
              <a:off x="2922479" y="3630410"/>
              <a:ext cx="902985" cy="56602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chemeClr val="bg1"/>
                  </a:solidFill>
                  <a:effectLst/>
                  <a:uLnTx/>
                  <a:uFillTx/>
                  <a:latin typeface="Arial"/>
                  <a:ea typeface="+mn-ea"/>
                  <a:cs typeface="+mn-cs"/>
                </a:rPr>
                <a:t>SCAW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chemeClr val="bg1"/>
                  </a:solidFill>
                  <a:effectLst/>
                  <a:uLnTx/>
                  <a:uFillTx/>
                  <a:latin typeface="Arial"/>
                  <a:ea typeface="+mn-ea"/>
                  <a:cs typeface="+mn-cs"/>
                </a:rPr>
                <a:t>VRD</a:t>
              </a:r>
            </a:p>
          </p:txBody>
        </p:sp>
      </p:grpSp>
      <p:grpSp>
        <p:nvGrpSpPr>
          <p:cNvPr id="108" name="Grupp 107">
            <a:extLst>
              <a:ext uri="{FF2B5EF4-FFF2-40B4-BE49-F238E27FC236}">
                <a16:creationId xmlns:a16="http://schemas.microsoft.com/office/drawing/2014/main" id="{90DCBFE0-78CE-2643-994D-50D652A22CA1}"/>
              </a:ext>
            </a:extLst>
          </p:cNvPr>
          <p:cNvGrpSpPr/>
          <p:nvPr/>
        </p:nvGrpSpPr>
        <p:grpSpPr>
          <a:xfrm>
            <a:off x="5638805" y="1686868"/>
            <a:ext cx="1217330" cy="1022967"/>
            <a:chOff x="3151315" y="4433521"/>
            <a:chExt cx="1217330" cy="1022967"/>
          </a:xfrm>
        </p:grpSpPr>
        <p:grpSp>
          <p:nvGrpSpPr>
            <p:cNvPr id="109" name="Grupp 108">
              <a:extLst>
                <a:ext uri="{FF2B5EF4-FFF2-40B4-BE49-F238E27FC236}">
                  <a16:creationId xmlns:a16="http://schemas.microsoft.com/office/drawing/2014/main" id="{A3CED589-993F-D543-B172-D0E2125A1DDF}"/>
                </a:ext>
              </a:extLst>
            </p:cNvPr>
            <p:cNvGrpSpPr/>
            <p:nvPr/>
          </p:nvGrpSpPr>
          <p:grpSpPr>
            <a:xfrm>
              <a:off x="3233701" y="4433521"/>
              <a:ext cx="1022967" cy="1022967"/>
              <a:chOff x="4265010" y="1782168"/>
              <a:chExt cx="1093881" cy="1093881"/>
            </a:xfrm>
          </p:grpSpPr>
          <p:sp>
            <p:nvSpPr>
              <p:cNvPr id="111" name="Ellips 110">
                <a:extLst>
                  <a:ext uri="{FF2B5EF4-FFF2-40B4-BE49-F238E27FC236}">
                    <a16:creationId xmlns:a16="http://schemas.microsoft.com/office/drawing/2014/main" id="{214B1A89-AA16-2C4E-B748-A1EE98B56B80}"/>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12" name="Ellips 111">
                <a:extLst>
                  <a:ext uri="{FF2B5EF4-FFF2-40B4-BE49-F238E27FC236}">
                    <a16:creationId xmlns:a16="http://schemas.microsoft.com/office/drawing/2014/main" id="{F5619EA3-63B0-974D-B40D-1E977FF441E7}"/>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110" name="textruta 109">
              <a:extLst>
                <a:ext uri="{FF2B5EF4-FFF2-40B4-BE49-F238E27FC236}">
                  <a16:creationId xmlns:a16="http://schemas.microsoft.com/office/drawing/2014/main" id="{43CF8C54-402A-F84B-963D-6C058B09192E}"/>
                </a:ext>
              </a:extLst>
            </p:cNvPr>
            <p:cNvSpPr txBox="1"/>
            <p:nvPr/>
          </p:nvSpPr>
          <p:spPr>
            <a:xfrm>
              <a:off x="3151315" y="4768928"/>
              <a:ext cx="1217330" cy="380645"/>
            </a:xfrm>
            <a:prstGeom prst="rect">
              <a:avLst/>
            </a:prstGeom>
            <a:noFill/>
          </p:spPr>
          <p:txBody>
            <a:bodyPr wrap="square" lIns="0" tIns="0" rIns="0" bIns="0" rtlCol="0">
              <a:noAutofit/>
            </a:bodyPr>
            <a:lstStyle/>
            <a:p>
              <a:pPr lvl="0" algn="ctr">
                <a:defRPr/>
              </a:pPr>
              <a:r>
                <a:rPr lang="sv-SE" sz="1100" dirty="0">
                  <a:solidFill>
                    <a:schemeClr val="bg1"/>
                  </a:solidFill>
                  <a:latin typeface="Arial"/>
                </a:rPr>
                <a:t>Forsknings</a:t>
              </a:r>
              <a:br>
                <a:rPr lang="sv-SE" sz="1100" dirty="0">
                  <a:solidFill>
                    <a:schemeClr val="bg1"/>
                  </a:solidFill>
                  <a:latin typeface="Arial"/>
                </a:rPr>
              </a:br>
              <a:r>
                <a:rPr lang="sv-SE" sz="1100" dirty="0">
                  <a:solidFill>
                    <a:schemeClr val="bg1"/>
                  </a:solidFill>
                  <a:latin typeface="Arial"/>
                </a:rPr>
                <a:t>projekt </a:t>
              </a:r>
            </a:p>
          </p:txBody>
        </p:sp>
      </p:grpSp>
      <p:grpSp>
        <p:nvGrpSpPr>
          <p:cNvPr id="113" name="Grupp 112">
            <a:extLst>
              <a:ext uri="{FF2B5EF4-FFF2-40B4-BE49-F238E27FC236}">
                <a16:creationId xmlns:a16="http://schemas.microsoft.com/office/drawing/2014/main" id="{01E80470-3789-3E45-A5DE-9759A55824D4}"/>
              </a:ext>
            </a:extLst>
          </p:cNvPr>
          <p:cNvGrpSpPr/>
          <p:nvPr/>
        </p:nvGrpSpPr>
        <p:grpSpPr>
          <a:xfrm>
            <a:off x="3348187" y="4268505"/>
            <a:ext cx="1217330" cy="1022967"/>
            <a:chOff x="4257714" y="4859413"/>
            <a:chExt cx="1217330" cy="1022967"/>
          </a:xfrm>
        </p:grpSpPr>
        <p:grpSp>
          <p:nvGrpSpPr>
            <p:cNvPr id="114" name="Grupp 113">
              <a:extLst>
                <a:ext uri="{FF2B5EF4-FFF2-40B4-BE49-F238E27FC236}">
                  <a16:creationId xmlns:a16="http://schemas.microsoft.com/office/drawing/2014/main" id="{98C8C757-B523-7B4C-9949-01DBFEA63573}"/>
                </a:ext>
              </a:extLst>
            </p:cNvPr>
            <p:cNvGrpSpPr/>
            <p:nvPr/>
          </p:nvGrpSpPr>
          <p:grpSpPr>
            <a:xfrm>
              <a:off x="4348970" y="4859413"/>
              <a:ext cx="1022967" cy="1022967"/>
              <a:chOff x="4265010" y="1782168"/>
              <a:chExt cx="1093881" cy="1093881"/>
            </a:xfrm>
          </p:grpSpPr>
          <p:sp>
            <p:nvSpPr>
              <p:cNvPr id="116" name="Ellips 115">
                <a:extLst>
                  <a:ext uri="{FF2B5EF4-FFF2-40B4-BE49-F238E27FC236}">
                    <a16:creationId xmlns:a16="http://schemas.microsoft.com/office/drawing/2014/main" id="{C7235669-57BD-C046-909E-C1364DB2A8CA}"/>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17" name="Ellips 116">
                <a:extLst>
                  <a:ext uri="{FF2B5EF4-FFF2-40B4-BE49-F238E27FC236}">
                    <a16:creationId xmlns:a16="http://schemas.microsoft.com/office/drawing/2014/main" id="{F6C49452-79D0-204B-97E6-DB877D10CE2C}"/>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115" name="textruta 114">
              <a:extLst>
                <a:ext uri="{FF2B5EF4-FFF2-40B4-BE49-F238E27FC236}">
                  <a16:creationId xmlns:a16="http://schemas.microsoft.com/office/drawing/2014/main" id="{5EE5EDDA-9056-504B-95FE-4E0ED86FD5DE}"/>
                </a:ext>
              </a:extLst>
            </p:cNvPr>
            <p:cNvSpPr txBox="1"/>
            <p:nvPr/>
          </p:nvSpPr>
          <p:spPr>
            <a:xfrm>
              <a:off x="4257714" y="5173632"/>
              <a:ext cx="1217330" cy="380645"/>
            </a:xfrm>
            <a:prstGeom prst="rect">
              <a:avLst/>
            </a:prstGeom>
            <a:noFill/>
          </p:spPr>
          <p:txBody>
            <a:bodyPr wrap="square" lIns="0" tIns="0" rIns="0" bIns="0" rtlCol="0">
              <a:noAutofit/>
            </a:bodyPr>
            <a:lstStyle/>
            <a:p>
              <a:pPr algn="ctr">
                <a:defRPr/>
              </a:pPr>
              <a:r>
                <a:rPr lang="sv-SE" sz="1200" dirty="0">
                  <a:solidFill>
                    <a:schemeClr val="bg1"/>
                  </a:solidFill>
                  <a:latin typeface="Arial"/>
                </a:rPr>
                <a:t>Framtids-plattformar</a:t>
              </a:r>
              <a:endParaRPr lang="en-US" sz="1200" dirty="0">
                <a:solidFill>
                  <a:schemeClr val="bg1"/>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8" name="Grupp 117">
            <a:extLst>
              <a:ext uri="{FF2B5EF4-FFF2-40B4-BE49-F238E27FC236}">
                <a16:creationId xmlns:a16="http://schemas.microsoft.com/office/drawing/2014/main" id="{2AF01226-23CE-B341-AAFF-FD8D03D5D8C2}"/>
              </a:ext>
            </a:extLst>
          </p:cNvPr>
          <p:cNvGrpSpPr/>
          <p:nvPr/>
        </p:nvGrpSpPr>
        <p:grpSpPr>
          <a:xfrm>
            <a:off x="7592454" y="3402852"/>
            <a:ext cx="1039510" cy="1022967"/>
            <a:chOff x="5580054" y="4749396"/>
            <a:chExt cx="1039510" cy="1022967"/>
          </a:xfrm>
        </p:grpSpPr>
        <p:grpSp>
          <p:nvGrpSpPr>
            <p:cNvPr id="119" name="Grupp 118">
              <a:extLst>
                <a:ext uri="{FF2B5EF4-FFF2-40B4-BE49-F238E27FC236}">
                  <a16:creationId xmlns:a16="http://schemas.microsoft.com/office/drawing/2014/main" id="{0F238C2C-A3D3-274D-AE84-39EE6E09C0A0}"/>
                </a:ext>
              </a:extLst>
            </p:cNvPr>
            <p:cNvGrpSpPr/>
            <p:nvPr/>
          </p:nvGrpSpPr>
          <p:grpSpPr>
            <a:xfrm>
              <a:off x="5585347" y="4749396"/>
              <a:ext cx="1022967" cy="1022967"/>
              <a:chOff x="4265010" y="1782168"/>
              <a:chExt cx="1093881" cy="1093881"/>
            </a:xfrm>
          </p:grpSpPr>
          <p:sp>
            <p:nvSpPr>
              <p:cNvPr id="121" name="Ellips 120">
                <a:extLst>
                  <a:ext uri="{FF2B5EF4-FFF2-40B4-BE49-F238E27FC236}">
                    <a16:creationId xmlns:a16="http://schemas.microsoft.com/office/drawing/2014/main" id="{231AFFA2-2AF1-344B-AEDB-6DFB374F6C66}"/>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22" name="Ellips 121">
                <a:extLst>
                  <a:ext uri="{FF2B5EF4-FFF2-40B4-BE49-F238E27FC236}">
                    <a16:creationId xmlns:a16="http://schemas.microsoft.com/office/drawing/2014/main" id="{03967F95-0D34-464B-91C1-168E2A45EB2A}"/>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20" name="textruta 119">
              <a:extLst>
                <a:ext uri="{FF2B5EF4-FFF2-40B4-BE49-F238E27FC236}">
                  <a16:creationId xmlns:a16="http://schemas.microsoft.com/office/drawing/2014/main" id="{D06464D6-A8C7-A644-A0E8-FC15B1D1E13B}"/>
                </a:ext>
              </a:extLst>
            </p:cNvPr>
            <p:cNvSpPr txBox="1"/>
            <p:nvPr/>
          </p:nvSpPr>
          <p:spPr>
            <a:xfrm>
              <a:off x="5580054" y="5030765"/>
              <a:ext cx="1039510" cy="346072"/>
            </a:xfrm>
            <a:prstGeom prst="rect">
              <a:avLst/>
            </a:prstGeom>
            <a:noFill/>
          </p:spPr>
          <p:txBody>
            <a:bodyPr wrap="square" lIns="0" tIns="0" rIns="0" bIns="0" rtlCol="0">
              <a:noAutofit/>
            </a:bodyPr>
            <a:lstStyle/>
            <a:p>
              <a:pPr lvl="0" algn="ctr">
                <a:defRPr/>
              </a:pPr>
              <a:r>
                <a:rPr lang="sv-SE" sz="1200" dirty="0">
                  <a:solidFill>
                    <a:schemeClr val="bg1"/>
                  </a:solidFill>
                  <a:latin typeface="Arial"/>
                </a:rPr>
                <a:t>Delade anställningar </a:t>
              </a:r>
            </a:p>
          </p:txBody>
        </p:sp>
      </p:grpSp>
      <p:grpSp>
        <p:nvGrpSpPr>
          <p:cNvPr id="123" name="Grupp 122">
            <a:extLst>
              <a:ext uri="{FF2B5EF4-FFF2-40B4-BE49-F238E27FC236}">
                <a16:creationId xmlns:a16="http://schemas.microsoft.com/office/drawing/2014/main" id="{D11AC0A2-7A8E-244C-BA27-CD1ED6496D7A}"/>
              </a:ext>
            </a:extLst>
          </p:cNvPr>
          <p:cNvGrpSpPr/>
          <p:nvPr/>
        </p:nvGrpSpPr>
        <p:grpSpPr>
          <a:xfrm>
            <a:off x="6758961" y="4268504"/>
            <a:ext cx="1217330" cy="1022968"/>
            <a:chOff x="5474463" y="1834607"/>
            <a:chExt cx="1217330" cy="1022968"/>
          </a:xfrm>
        </p:grpSpPr>
        <p:grpSp>
          <p:nvGrpSpPr>
            <p:cNvPr id="124" name="Grupp 123">
              <a:extLst>
                <a:ext uri="{FF2B5EF4-FFF2-40B4-BE49-F238E27FC236}">
                  <a16:creationId xmlns:a16="http://schemas.microsoft.com/office/drawing/2014/main" id="{03C5C240-66D0-554A-9AC4-71100BC25895}"/>
                </a:ext>
              </a:extLst>
            </p:cNvPr>
            <p:cNvGrpSpPr/>
            <p:nvPr/>
          </p:nvGrpSpPr>
          <p:grpSpPr>
            <a:xfrm>
              <a:off x="5557898" y="1834607"/>
              <a:ext cx="1022968" cy="1022968"/>
              <a:chOff x="4265010" y="1782168"/>
              <a:chExt cx="1093881" cy="1093881"/>
            </a:xfrm>
          </p:grpSpPr>
          <p:sp>
            <p:nvSpPr>
              <p:cNvPr id="126" name="Ellips 125">
                <a:extLst>
                  <a:ext uri="{FF2B5EF4-FFF2-40B4-BE49-F238E27FC236}">
                    <a16:creationId xmlns:a16="http://schemas.microsoft.com/office/drawing/2014/main" id="{B8A0AEA7-C141-CA4D-AB69-2CE5C2F523F0}"/>
                  </a:ext>
                </a:extLst>
              </p:cNvPr>
              <p:cNvSpPr/>
              <p:nvPr/>
            </p:nvSpPr>
            <p:spPr>
              <a:xfrm>
                <a:off x="4358738" y="1873882"/>
                <a:ext cx="902985" cy="902985"/>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27" name="Ellips 126">
                <a:extLst>
                  <a:ext uri="{FF2B5EF4-FFF2-40B4-BE49-F238E27FC236}">
                    <a16:creationId xmlns:a16="http://schemas.microsoft.com/office/drawing/2014/main" id="{6E73B999-4326-004C-A504-29BEB9FB25F6}"/>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125" name="textruta 124">
              <a:extLst>
                <a:ext uri="{FF2B5EF4-FFF2-40B4-BE49-F238E27FC236}">
                  <a16:creationId xmlns:a16="http://schemas.microsoft.com/office/drawing/2014/main" id="{B06DAF6B-7567-D246-B8E4-7FF852D19BD9}"/>
                </a:ext>
              </a:extLst>
            </p:cNvPr>
            <p:cNvSpPr txBox="1"/>
            <p:nvPr/>
          </p:nvSpPr>
          <p:spPr>
            <a:xfrm>
              <a:off x="5474463" y="2172349"/>
              <a:ext cx="1217330" cy="380645"/>
            </a:xfrm>
            <a:prstGeom prst="rect">
              <a:avLst/>
            </a:prstGeom>
            <a:noFill/>
            <a:ln>
              <a:noFill/>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chemeClr val="bg1"/>
                  </a:solidFill>
                  <a:effectLst/>
                  <a:uLnTx/>
                  <a:uFillTx/>
                  <a:latin typeface="Arial"/>
                  <a:ea typeface="+mn-ea"/>
                  <a:cs typeface="+mn-cs"/>
                </a:rPr>
                <a:t>Samverkans</a:t>
              </a:r>
              <a:r>
                <a:rPr kumimoji="0" lang="en-US" sz="1100" b="0" i="0" u="none" strike="noStrike" kern="1200" cap="none" spc="0" normalizeH="0" baseline="0" noProof="0" dirty="0">
                  <a:ln>
                    <a:noFill/>
                  </a:ln>
                  <a:solidFill>
                    <a:schemeClr val="bg1"/>
                  </a:solidFill>
                  <a:effectLst/>
                  <a:uLnTx/>
                  <a:uFillTx/>
                  <a:latin typeface="Arial"/>
                  <a:ea typeface="+mn-ea"/>
                  <a:cs typeface="+mn-cs"/>
                </a:rPr>
                <a:t>-</a:t>
              </a:r>
              <a:br>
                <a:rPr kumimoji="0" lang="en-US" sz="1100" b="0" i="0" u="none" strike="noStrike" kern="1200" cap="none" spc="0" normalizeH="0" baseline="0" noProof="0" dirty="0">
                  <a:ln>
                    <a:noFill/>
                  </a:ln>
                  <a:solidFill>
                    <a:schemeClr val="bg1"/>
                  </a:solidFill>
                  <a:effectLst/>
                  <a:uLnTx/>
                  <a:uFillTx/>
                  <a:latin typeface="Arial"/>
                  <a:ea typeface="+mn-ea"/>
                  <a:cs typeface="+mn-cs"/>
                </a:rPr>
              </a:br>
              <a:r>
                <a:rPr kumimoji="0" lang="en-US" sz="1100" b="0" i="0" u="none" strike="noStrike" kern="1200" cap="none" spc="0" normalizeH="0" baseline="0" noProof="0" dirty="0" err="1">
                  <a:ln>
                    <a:noFill/>
                  </a:ln>
                  <a:solidFill>
                    <a:schemeClr val="bg1"/>
                  </a:solidFill>
                  <a:effectLst/>
                  <a:uLnTx/>
                  <a:uFillTx/>
                  <a:latin typeface="Arial"/>
                  <a:ea typeface="+mn-ea"/>
                  <a:cs typeface="+mn-cs"/>
                </a:rPr>
                <a:t>lektorer</a:t>
              </a:r>
              <a:endParaRPr kumimoji="0" lang="en-US" sz="11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8" name="Grupp 127">
            <a:extLst>
              <a:ext uri="{FF2B5EF4-FFF2-40B4-BE49-F238E27FC236}">
                <a16:creationId xmlns:a16="http://schemas.microsoft.com/office/drawing/2014/main" id="{7B588CBB-2E74-4543-9745-47A97FB430B8}"/>
              </a:ext>
            </a:extLst>
          </p:cNvPr>
          <p:cNvGrpSpPr/>
          <p:nvPr/>
        </p:nvGrpSpPr>
        <p:grpSpPr>
          <a:xfrm>
            <a:off x="6835235" y="1990628"/>
            <a:ext cx="1039510" cy="1022968"/>
            <a:chOff x="6439410" y="3948981"/>
            <a:chExt cx="1039510" cy="1022968"/>
          </a:xfrm>
        </p:grpSpPr>
        <p:grpSp>
          <p:nvGrpSpPr>
            <p:cNvPr id="129" name="Grupp 128">
              <a:extLst>
                <a:ext uri="{FF2B5EF4-FFF2-40B4-BE49-F238E27FC236}">
                  <a16:creationId xmlns:a16="http://schemas.microsoft.com/office/drawing/2014/main" id="{A5959835-9950-5C40-848E-0C9DBD42AA87}"/>
                </a:ext>
              </a:extLst>
            </p:cNvPr>
            <p:cNvGrpSpPr/>
            <p:nvPr/>
          </p:nvGrpSpPr>
          <p:grpSpPr>
            <a:xfrm>
              <a:off x="6441743" y="3948981"/>
              <a:ext cx="1022968" cy="1022968"/>
              <a:chOff x="4265010" y="1782168"/>
              <a:chExt cx="1093881" cy="1093881"/>
            </a:xfrm>
          </p:grpSpPr>
          <p:sp>
            <p:nvSpPr>
              <p:cNvPr id="131" name="Ellips 130">
                <a:extLst>
                  <a:ext uri="{FF2B5EF4-FFF2-40B4-BE49-F238E27FC236}">
                    <a16:creationId xmlns:a16="http://schemas.microsoft.com/office/drawing/2014/main" id="{B9A8E2F3-A83D-0247-A6E5-5B7F9C9BCBC2}"/>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32" name="Ellips 131">
                <a:extLst>
                  <a:ext uri="{FF2B5EF4-FFF2-40B4-BE49-F238E27FC236}">
                    <a16:creationId xmlns:a16="http://schemas.microsoft.com/office/drawing/2014/main" id="{FD020B1D-A9A7-214D-99D1-27DCC3F5B1CC}"/>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130" name="textruta 129">
              <a:extLst>
                <a:ext uri="{FF2B5EF4-FFF2-40B4-BE49-F238E27FC236}">
                  <a16:creationId xmlns:a16="http://schemas.microsoft.com/office/drawing/2014/main" id="{DC9DD049-203F-0844-959A-6A4B3DB748C8}"/>
                </a:ext>
              </a:extLst>
            </p:cNvPr>
            <p:cNvSpPr txBox="1"/>
            <p:nvPr/>
          </p:nvSpPr>
          <p:spPr>
            <a:xfrm>
              <a:off x="6439410" y="4237144"/>
              <a:ext cx="1039510" cy="346072"/>
            </a:xfrm>
            <a:prstGeom prst="rect">
              <a:avLst/>
            </a:prstGeom>
            <a:noFill/>
          </p:spPr>
          <p:txBody>
            <a:bodyPr wrap="square" lIns="0" tIns="0" rIns="0" bIns="0" rtlCol="0">
              <a:noAutofit/>
            </a:bodyPr>
            <a:lstStyle/>
            <a:p>
              <a:pPr algn="ctr">
                <a:defRPr/>
              </a:pPr>
              <a:r>
                <a:rPr lang="sv-SE" sz="1100" dirty="0">
                  <a:solidFill>
                    <a:schemeClr val="bg1"/>
                  </a:solidFill>
                  <a:latin typeface="Arial"/>
                </a:rPr>
                <a:t>Industri-doktorander </a:t>
              </a:r>
            </a:p>
          </p:txBody>
        </p:sp>
      </p:grpSp>
      <p:grpSp>
        <p:nvGrpSpPr>
          <p:cNvPr id="133" name="Grupp 132">
            <a:extLst>
              <a:ext uri="{FF2B5EF4-FFF2-40B4-BE49-F238E27FC236}">
                <a16:creationId xmlns:a16="http://schemas.microsoft.com/office/drawing/2014/main" id="{689E1B0D-7C9E-FD41-9511-BBC6666BE281}"/>
              </a:ext>
            </a:extLst>
          </p:cNvPr>
          <p:cNvGrpSpPr/>
          <p:nvPr/>
        </p:nvGrpSpPr>
        <p:grpSpPr>
          <a:xfrm>
            <a:off x="4465135" y="4481731"/>
            <a:ext cx="1217330" cy="1022968"/>
            <a:chOff x="6205512" y="2778341"/>
            <a:chExt cx="1217330" cy="1022968"/>
          </a:xfrm>
        </p:grpSpPr>
        <p:grpSp>
          <p:nvGrpSpPr>
            <p:cNvPr id="134" name="Grupp 133">
              <a:extLst>
                <a:ext uri="{FF2B5EF4-FFF2-40B4-BE49-F238E27FC236}">
                  <a16:creationId xmlns:a16="http://schemas.microsoft.com/office/drawing/2014/main" id="{EFAE4F17-3C23-7A40-A830-400D619F6B46}"/>
                </a:ext>
              </a:extLst>
            </p:cNvPr>
            <p:cNvGrpSpPr/>
            <p:nvPr/>
          </p:nvGrpSpPr>
          <p:grpSpPr>
            <a:xfrm>
              <a:off x="6303452" y="2778341"/>
              <a:ext cx="1022968" cy="1022968"/>
              <a:chOff x="4265010" y="1782168"/>
              <a:chExt cx="1093881" cy="1093881"/>
            </a:xfrm>
          </p:grpSpPr>
          <p:sp>
            <p:nvSpPr>
              <p:cNvPr id="136" name="Ellips 135">
                <a:extLst>
                  <a:ext uri="{FF2B5EF4-FFF2-40B4-BE49-F238E27FC236}">
                    <a16:creationId xmlns:a16="http://schemas.microsoft.com/office/drawing/2014/main" id="{56821D39-DE86-DC44-A05C-7AB822E8B699}"/>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37" name="Ellips 136">
                <a:extLst>
                  <a:ext uri="{FF2B5EF4-FFF2-40B4-BE49-F238E27FC236}">
                    <a16:creationId xmlns:a16="http://schemas.microsoft.com/office/drawing/2014/main" id="{FAE20FF1-5096-7842-A969-9773D2C2503C}"/>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135" name="textruta 134">
              <a:extLst>
                <a:ext uri="{FF2B5EF4-FFF2-40B4-BE49-F238E27FC236}">
                  <a16:creationId xmlns:a16="http://schemas.microsoft.com/office/drawing/2014/main" id="{FA8F18EE-EAE8-B042-9561-616C1240FC7B}"/>
                </a:ext>
              </a:extLst>
            </p:cNvPr>
            <p:cNvSpPr txBox="1"/>
            <p:nvPr/>
          </p:nvSpPr>
          <p:spPr>
            <a:xfrm>
              <a:off x="6205512" y="3067375"/>
              <a:ext cx="1217330" cy="38064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chemeClr val="bg1"/>
                  </a:solidFill>
                  <a:effectLst/>
                  <a:uLnTx/>
                  <a:uFillTx/>
                  <a:latin typeface="Arial"/>
                  <a:ea typeface="+mn-ea"/>
                  <a:cs typeface="+mn-cs"/>
                </a:rPr>
                <a:t>Djur</a:t>
              </a:r>
              <a:r>
                <a:rPr kumimoji="0" lang="en-US" sz="1100" b="0" i="0" u="none" strike="noStrike" kern="1200" cap="none" spc="0" normalizeH="0" baseline="0" noProof="0" dirty="0">
                  <a:ln>
                    <a:noFill/>
                  </a:ln>
                  <a:solidFill>
                    <a:schemeClr val="bg1"/>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chemeClr val="bg1"/>
                  </a:solidFill>
                  <a:effectLst/>
                  <a:uLnTx/>
                  <a:uFillTx/>
                  <a:latin typeface="Arial"/>
                  <a:ea typeface="+mn-ea"/>
                  <a:cs typeface="+mn-cs"/>
                </a:rPr>
                <a:t>anläggningar</a:t>
              </a:r>
              <a:endParaRPr kumimoji="0" lang="sv-SE" sz="1100" b="0" i="0" u="none" strike="noStrike" kern="1200" cap="none" spc="0" normalizeH="0" baseline="0" noProof="0" dirty="0">
                <a:ln>
                  <a:noFill/>
                </a:ln>
                <a:solidFill>
                  <a:schemeClr val="bg1"/>
                </a:solidFill>
                <a:effectLst/>
                <a:uLnTx/>
                <a:uFillTx/>
                <a:latin typeface="Arial"/>
                <a:ea typeface="+mn-ea"/>
                <a:cs typeface="+mn-cs"/>
              </a:endParaRPr>
            </a:p>
          </p:txBody>
        </p:sp>
      </p:grpSp>
      <p:grpSp>
        <p:nvGrpSpPr>
          <p:cNvPr id="138" name="Grupp 137">
            <a:extLst>
              <a:ext uri="{FF2B5EF4-FFF2-40B4-BE49-F238E27FC236}">
                <a16:creationId xmlns:a16="http://schemas.microsoft.com/office/drawing/2014/main" id="{126D796B-349E-AA4E-8D43-D8479CAAA5B8}"/>
              </a:ext>
            </a:extLst>
          </p:cNvPr>
          <p:cNvGrpSpPr/>
          <p:nvPr/>
        </p:nvGrpSpPr>
        <p:grpSpPr>
          <a:xfrm>
            <a:off x="5713437" y="4481731"/>
            <a:ext cx="1022968" cy="1022968"/>
            <a:chOff x="4265010" y="1782168"/>
            <a:chExt cx="1093881" cy="1093881"/>
          </a:xfrm>
        </p:grpSpPr>
        <p:sp>
          <p:nvSpPr>
            <p:cNvPr id="139" name="Ellips 138">
              <a:extLst>
                <a:ext uri="{FF2B5EF4-FFF2-40B4-BE49-F238E27FC236}">
                  <a16:creationId xmlns:a16="http://schemas.microsoft.com/office/drawing/2014/main" id="{8CAEC748-3126-9247-B55A-4D903E3B44AA}"/>
                </a:ext>
              </a:extLst>
            </p:cNvPr>
            <p:cNvSpPr/>
            <p:nvPr/>
          </p:nvSpPr>
          <p:spPr>
            <a:xfrm>
              <a:off x="4358738" y="1873882"/>
              <a:ext cx="902985" cy="9029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Arial"/>
                  <a:ea typeface="+mn-ea"/>
                  <a:cs typeface="+mn-cs"/>
                </a:rPr>
                <a:t>UDS</a:t>
              </a:r>
            </a:p>
          </p:txBody>
        </p:sp>
        <p:sp>
          <p:nvSpPr>
            <p:cNvPr id="140" name="Ellips 139">
              <a:extLst>
                <a:ext uri="{FF2B5EF4-FFF2-40B4-BE49-F238E27FC236}">
                  <a16:creationId xmlns:a16="http://schemas.microsoft.com/office/drawing/2014/main" id="{C8E94D9E-94B7-994A-B1F8-F1B4FF0FFF0F}"/>
                </a:ext>
              </a:extLst>
            </p:cNvPr>
            <p:cNvSpPr/>
            <p:nvPr/>
          </p:nvSpPr>
          <p:spPr>
            <a:xfrm>
              <a:off x="4265010" y="1782168"/>
              <a:ext cx="1093881" cy="1093881"/>
            </a:xfrm>
            <a:prstGeom prst="ellipse">
              <a:avLst/>
            </a:prstGeom>
            <a:noFill/>
            <a:ln w="666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grpSp>
      <p:pic>
        <p:nvPicPr>
          <p:cNvPr id="3" name="Bildobjekt 2">
            <a:extLst>
              <a:ext uri="{FF2B5EF4-FFF2-40B4-BE49-F238E27FC236}">
                <a16:creationId xmlns:a16="http://schemas.microsoft.com/office/drawing/2014/main" id="{E566F59F-F9B6-8840-BB96-4A736FE78AE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298071" y="2179712"/>
            <a:ext cx="1531260" cy="350112"/>
          </a:xfrm>
          <a:prstGeom prst="rect">
            <a:avLst/>
          </a:prstGeom>
        </p:spPr>
      </p:pic>
      <p:sp>
        <p:nvSpPr>
          <p:cNvPr id="78" name="Freeform 48">
            <a:extLst>
              <a:ext uri="{FF2B5EF4-FFF2-40B4-BE49-F238E27FC236}">
                <a16:creationId xmlns:a16="http://schemas.microsoft.com/office/drawing/2014/main" id="{2EAD0316-282D-6A40-8959-7E3E232ACF31}"/>
              </a:ext>
            </a:extLst>
          </p:cNvPr>
          <p:cNvSpPr>
            <a:spLocks/>
          </p:cNvSpPr>
          <p:nvPr/>
        </p:nvSpPr>
        <p:spPr bwMode="auto">
          <a:xfrm rot="9474755" flipH="1">
            <a:off x="8152178" y="2309381"/>
            <a:ext cx="971277" cy="694784"/>
          </a:xfrm>
          <a:custGeom>
            <a:avLst/>
            <a:gdLst>
              <a:gd name="T0" fmla="*/ 2147483647 w 1164"/>
              <a:gd name="T1" fmla="*/ 0 h 573"/>
              <a:gd name="T2" fmla="*/ 2147483647 w 1164"/>
              <a:gd name="T3" fmla="*/ 2147483647 h 573"/>
              <a:gd name="T4" fmla="*/ 2147483647 w 1164"/>
              <a:gd name="T5" fmla="*/ 2147483647 h 573"/>
              <a:gd name="T6" fmla="*/ 2147483647 w 1164"/>
              <a:gd name="T7" fmla="*/ 2147483647 h 573"/>
              <a:gd name="T8" fmla="*/ 2147483647 w 1164"/>
              <a:gd name="T9" fmla="*/ 2147483647 h 573"/>
              <a:gd name="T10" fmla="*/ 2147483647 w 1164"/>
              <a:gd name="T11" fmla="*/ 2147483647 h 573"/>
              <a:gd name="T12" fmla="*/ 2147483647 w 1164"/>
              <a:gd name="T13" fmla="*/ 2147483647 h 573"/>
              <a:gd name="T14" fmla="*/ 2147483647 w 1164"/>
              <a:gd name="T15" fmla="*/ 2147483647 h 573"/>
              <a:gd name="T16" fmla="*/ 2147483647 w 1164"/>
              <a:gd name="T17" fmla="*/ 2147483647 h 573"/>
              <a:gd name="T18" fmla="*/ 2147483647 w 1164"/>
              <a:gd name="T19" fmla="*/ 2147483647 h 573"/>
              <a:gd name="T20" fmla="*/ 2147483647 w 1164"/>
              <a:gd name="T21" fmla="*/ 2147483647 h 573"/>
              <a:gd name="T22" fmla="*/ 2147483647 w 1164"/>
              <a:gd name="T23" fmla="*/ 2147483647 h 573"/>
              <a:gd name="T24" fmla="*/ 2147483647 w 1164"/>
              <a:gd name="T25" fmla="*/ 2147483647 h 573"/>
              <a:gd name="T26" fmla="*/ 2147483647 w 1164"/>
              <a:gd name="T27" fmla="*/ 2147483647 h 573"/>
              <a:gd name="T28" fmla="*/ 2147483647 w 1164"/>
              <a:gd name="T29" fmla="*/ 2147483647 h 573"/>
              <a:gd name="T30" fmla="*/ 2147483647 w 1164"/>
              <a:gd name="T31" fmla="*/ 2147483647 h 573"/>
              <a:gd name="T32" fmla="*/ 2147483647 w 1164"/>
              <a:gd name="T33" fmla="*/ 2147483647 h 573"/>
              <a:gd name="T34" fmla="*/ 2147483647 w 1164"/>
              <a:gd name="T35" fmla="*/ 2147483647 h 573"/>
              <a:gd name="T36" fmla="*/ 2147483647 w 1164"/>
              <a:gd name="T37" fmla="*/ 2147483647 h 573"/>
              <a:gd name="T38" fmla="*/ 2147483647 w 1164"/>
              <a:gd name="T39" fmla="*/ 2147483647 h 573"/>
              <a:gd name="T40" fmla="*/ 2147483647 w 1164"/>
              <a:gd name="T41" fmla="*/ 2147483647 h 573"/>
              <a:gd name="T42" fmla="*/ 2147483647 w 1164"/>
              <a:gd name="T43" fmla="*/ 2147483647 h 573"/>
              <a:gd name="T44" fmla="*/ 2147483647 w 1164"/>
              <a:gd name="T45" fmla="*/ 2147483647 h 573"/>
              <a:gd name="T46" fmla="*/ 2147483647 w 1164"/>
              <a:gd name="T47" fmla="*/ 2147483647 h 573"/>
              <a:gd name="T48" fmla="*/ 2147483647 w 1164"/>
              <a:gd name="T49" fmla="*/ 2147483647 h 573"/>
              <a:gd name="T50" fmla="*/ 2147483647 w 1164"/>
              <a:gd name="T51" fmla="*/ 2147483647 h 573"/>
              <a:gd name="T52" fmla="*/ 2147483647 w 1164"/>
              <a:gd name="T53" fmla="*/ 2147483647 h 573"/>
              <a:gd name="T54" fmla="*/ 2147483647 w 1164"/>
              <a:gd name="T55" fmla="*/ 2147483647 h 573"/>
              <a:gd name="T56" fmla="*/ 2147483647 w 1164"/>
              <a:gd name="T57" fmla="*/ 2147483647 h 573"/>
              <a:gd name="T58" fmla="*/ 2147483647 w 1164"/>
              <a:gd name="T59" fmla="*/ 2147483647 h 573"/>
              <a:gd name="T60" fmla="*/ 0 w 1164"/>
              <a:gd name="T61" fmla="*/ 2147483647 h 573"/>
              <a:gd name="T62" fmla="*/ 2147483647 w 1164"/>
              <a:gd name="T63" fmla="*/ 2147483647 h 573"/>
              <a:gd name="T64" fmla="*/ 2147483647 w 1164"/>
              <a:gd name="T65" fmla="*/ 2147483647 h 573"/>
              <a:gd name="T66" fmla="*/ 2147483647 w 1164"/>
              <a:gd name="T67" fmla="*/ 2147483647 h 573"/>
              <a:gd name="T68" fmla="*/ 2147483647 w 1164"/>
              <a:gd name="T69" fmla="*/ 0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4"/>
              <a:gd name="T106" fmla="*/ 0 h 573"/>
              <a:gd name="T107" fmla="*/ 1164 w 1164"/>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4" h="573">
                <a:moveTo>
                  <a:pt x="307" y="0"/>
                </a:moveTo>
                <a:lnTo>
                  <a:pt x="311" y="93"/>
                </a:lnTo>
                <a:lnTo>
                  <a:pt x="416" y="103"/>
                </a:lnTo>
                <a:lnTo>
                  <a:pt x="520" y="122"/>
                </a:lnTo>
                <a:lnTo>
                  <a:pt x="621" y="149"/>
                </a:lnTo>
                <a:lnTo>
                  <a:pt x="718" y="185"/>
                </a:lnTo>
                <a:lnTo>
                  <a:pt x="812" y="229"/>
                </a:lnTo>
                <a:lnTo>
                  <a:pt x="875" y="267"/>
                </a:lnTo>
                <a:lnTo>
                  <a:pt x="934" y="307"/>
                </a:lnTo>
                <a:lnTo>
                  <a:pt x="992" y="353"/>
                </a:lnTo>
                <a:lnTo>
                  <a:pt x="1045" y="403"/>
                </a:lnTo>
                <a:lnTo>
                  <a:pt x="1091" y="455"/>
                </a:lnTo>
                <a:lnTo>
                  <a:pt x="1131" y="512"/>
                </a:lnTo>
                <a:lnTo>
                  <a:pt x="1164" y="573"/>
                </a:lnTo>
                <a:lnTo>
                  <a:pt x="1120" y="523"/>
                </a:lnTo>
                <a:lnTo>
                  <a:pt x="1068" y="480"/>
                </a:lnTo>
                <a:lnTo>
                  <a:pt x="1013" y="441"/>
                </a:lnTo>
                <a:lnTo>
                  <a:pt x="955" y="409"/>
                </a:lnTo>
                <a:lnTo>
                  <a:pt x="894" y="380"/>
                </a:lnTo>
                <a:lnTo>
                  <a:pt x="831" y="357"/>
                </a:lnTo>
                <a:lnTo>
                  <a:pt x="768" y="338"/>
                </a:lnTo>
                <a:lnTo>
                  <a:pt x="678" y="319"/>
                </a:lnTo>
                <a:lnTo>
                  <a:pt x="590" y="309"/>
                </a:lnTo>
                <a:lnTo>
                  <a:pt x="500" y="307"/>
                </a:lnTo>
                <a:lnTo>
                  <a:pt x="411" y="313"/>
                </a:lnTo>
                <a:lnTo>
                  <a:pt x="323" y="327"/>
                </a:lnTo>
                <a:lnTo>
                  <a:pt x="327" y="415"/>
                </a:lnTo>
                <a:lnTo>
                  <a:pt x="254" y="369"/>
                </a:lnTo>
                <a:lnTo>
                  <a:pt x="174" y="327"/>
                </a:lnTo>
                <a:lnTo>
                  <a:pt x="90" y="290"/>
                </a:lnTo>
                <a:lnTo>
                  <a:pt x="0" y="258"/>
                </a:lnTo>
                <a:lnTo>
                  <a:pt x="67" y="189"/>
                </a:lnTo>
                <a:lnTo>
                  <a:pt x="141" y="122"/>
                </a:lnTo>
                <a:lnTo>
                  <a:pt x="221" y="59"/>
                </a:lnTo>
                <a:lnTo>
                  <a:pt x="307" y="0"/>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600" dirty="0">
              <a:solidFill>
                <a:prstClr val="black"/>
              </a:solidFill>
              <a:latin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chemeClr val="bg1"/>
                </a:solidFill>
                <a:effectLst/>
                <a:uLnTx/>
                <a:uFillTx/>
                <a:latin typeface="Arial"/>
                <a:ea typeface="+mn-ea"/>
                <a:cs typeface="+mn-cs"/>
              </a:rPr>
              <a:t>Internationell samverkan</a:t>
            </a:r>
          </a:p>
        </p:txBody>
      </p:sp>
    </p:spTree>
    <p:extLst>
      <p:ext uri="{BB962C8B-B14F-4D97-AF65-F5344CB8AC3E}">
        <p14:creationId xmlns:p14="http://schemas.microsoft.com/office/powerpoint/2010/main" val="414564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SKK hem">
            <a:extLst>
              <a:ext uri="{FF2B5EF4-FFF2-40B4-BE49-F238E27FC236}">
                <a16:creationId xmlns:a16="http://schemas.microsoft.com/office/drawing/2014/main" id="{4AE3BA8B-0A65-E848-B11C-5F06D479A6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523" y="2832957"/>
            <a:ext cx="787106" cy="7593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a:extLst>
              <a:ext uri="{FF2B5EF4-FFF2-40B4-BE49-F238E27FC236}">
                <a16:creationId xmlns:a16="http://schemas.microsoft.com/office/drawing/2014/main" id="{199955E9-6879-A24A-8D72-144CB01C7662}"/>
              </a:ext>
            </a:extLst>
          </p:cNvPr>
          <p:cNvPicPr>
            <a:picLocks noChangeAspect="1"/>
          </p:cNvPicPr>
          <p:nvPr/>
        </p:nvPicPr>
        <p:blipFill>
          <a:blip r:embed="rId4"/>
          <a:stretch>
            <a:fillRect/>
          </a:stretch>
        </p:blipFill>
        <p:spPr>
          <a:xfrm>
            <a:off x="1820056" y="3661111"/>
            <a:ext cx="1438275" cy="1085850"/>
          </a:xfrm>
          <a:prstGeom prst="rect">
            <a:avLst/>
          </a:prstGeom>
        </p:spPr>
      </p:pic>
      <p:pic>
        <p:nvPicPr>
          <p:cNvPr id="23" name="Picture 16" descr="Naturhistoriska riksmuseet - startsida">
            <a:extLst>
              <a:ext uri="{FF2B5EF4-FFF2-40B4-BE49-F238E27FC236}">
                <a16:creationId xmlns:a16="http://schemas.microsoft.com/office/drawing/2014/main" id="{E572F1C7-E3E3-294F-A4CB-6D4CCFF7312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79951" y="2666698"/>
            <a:ext cx="881412" cy="762302"/>
          </a:xfrm>
          <a:prstGeom prst="rect">
            <a:avLst/>
          </a:prstGeom>
          <a:solidFill>
            <a:srgbClr val="0070C0"/>
          </a:solidFill>
        </p:spPr>
      </p:pic>
      <p:pic>
        <p:nvPicPr>
          <p:cNvPr id="24" name="Picture 24" descr="Till webbplatsens startsida">
            <a:extLst>
              <a:ext uri="{FF2B5EF4-FFF2-40B4-BE49-F238E27FC236}">
                <a16:creationId xmlns:a16="http://schemas.microsoft.com/office/drawing/2014/main" id="{84D6790C-B5CD-4741-9852-D405B28F6EA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29823" y="3765343"/>
            <a:ext cx="3333750" cy="5048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a:extLst>
              <a:ext uri="{FF2B5EF4-FFF2-40B4-BE49-F238E27FC236}">
                <a16:creationId xmlns:a16="http://schemas.microsoft.com/office/drawing/2014/main" id="{49A6DD50-84CA-2345-B576-0F0D743C06E4}"/>
              </a:ext>
            </a:extLst>
          </p:cNvPr>
          <p:cNvPicPr>
            <a:picLocks noChangeAspect="1"/>
          </p:cNvPicPr>
          <p:nvPr/>
        </p:nvPicPr>
        <p:blipFill>
          <a:blip r:embed="rId7"/>
          <a:stretch>
            <a:fillRect/>
          </a:stretch>
        </p:blipFill>
        <p:spPr>
          <a:xfrm>
            <a:off x="4420656" y="3761574"/>
            <a:ext cx="1905000" cy="800100"/>
          </a:xfrm>
          <a:prstGeom prst="rect">
            <a:avLst/>
          </a:prstGeom>
        </p:spPr>
      </p:pic>
      <p:pic>
        <p:nvPicPr>
          <p:cNvPr id="26" name="Picture 26" descr="Intervacc">
            <a:extLst>
              <a:ext uri="{FF2B5EF4-FFF2-40B4-BE49-F238E27FC236}">
                <a16:creationId xmlns:a16="http://schemas.microsoft.com/office/drawing/2014/main" id="{B83E7E5B-01D1-5641-AA8A-49564F89B9C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990329" y="2900211"/>
            <a:ext cx="2124075" cy="2952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2" descr="Gård &amp; Djurhälsan">
            <a:extLst>
              <a:ext uri="{FF2B5EF4-FFF2-40B4-BE49-F238E27FC236}">
                <a16:creationId xmlns:a16="http://schemas.microsoft.com/office/drawing/2014/main" id="{97D9529C-0632-DB46-AFF8-88C2F20E287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96537" y="4964195"/>
            <a:ext cx="2648239" cy="5826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a:extLst>
              <a:ext uri="{FF2B5EF4-FFF2-40B4-BE49-F238E27FC236}">
                <a16:creationId xmlns:a16="http://schemas.microsoft.com/office/drawing/2014/main" id="{270A7563-C0B4-E643-9E31-E68C5D74025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78285" y="4841242"/>
            <a:ext cx="1367877" cy="656581"/>
          </a:xfrm>
          <a:prstGeom prst="rect">
            <a:avLst/>
          </a:prstGeom>
        </p:spPr>
      </p:pic>
      <p:pic>
        <p:nvPicPr>
          <p:cNvPr id="29" name="Picture 26">
            <a:extLst>
              <a:ext uri="{FF2B5EF4-FFF2-40B4-BE49-F238E27FC236}">
                <a16:creationId xmlns:a16="http://schemas.microsoft.com/office/drawing/2014/main" id="{F3E55443-95E5-594B-ABF8-45AB53404F02}"/>
              </a:ext>
            </a:extLst>
          </p:cNvPr>
          <p:cNvPicPr>
            <a:picLocks noChangeAspect="1"/>
          </p:cNvPicPr>
          <p:nvPr/>
        </p:nvPicPr>
        <p:blipFill>
          <a:blip r:embed="rId11"/>
          <a:stretch>
            <a:fillRect/>
          </a:stretch>
        </p:blipFill>
        <p:spPr>
          <a:xfrm>
            <a:off x="5308327" y="1170084"/>
            <a:ext cx="1438275" cy="1438275"/>
          </a:xfrm>
          <a:prstGeom prst="rect">
            <a:avLst/>
          </a:prstGeom>
        </p:spPr>
      </p:pic>
      <p:pic>
        <p:nvPicPr>
          <p:cNvPr id="30" name="Picture 28">
            <a:extLst>
              <a:ext uri="{FF2B5EF4-FFF2-40B4-BE49-F238E27FC236}">
                <a16:creationId xmlns:a16="http://schemas.microsoft.com/office/drawing/2014/main" id="{0AE582DF-0CE5-194C-9431-66E489FBDBAB}"/>
              </a:ext>
            </a:extLst>
          </p:cNvPr>
          <p:cNvPicPr>
            <a:picLocks noChangeAspect="1"/>
          </p:cNvPicPr>
          <p:nvPr/>
        </p:nvPicPr>
        <p:blipFill>
          <a:blip r:embed="rId12"/>
          <a:stretch>
            <a:fillRect/>
          </a:stretch>
        </p:blipFill>
        <p:spPr>
          <a:xfrm>
            <a:off x="1102076" y="1871445"/>
            <a:ext cx="2250530" cy="536550"/>
          </a:xfrm>
          <a:prstGeom prst="rect">
            <a:avLst/>
          </a:prstGeom>
        </p:spPr>
      </p:pic>
      <p:pic>
        <p:nvPicPr>
          <p:cNvPr id="31" name="Picture 30">
            <a:extLst>
              <a:ext uri="{FF2B5EF4-FFF2-40B4-BE49-F238E27FC236}">
                <a16:creationId xmlns:a16="http://schemas.microsoft.com/office/drawing/2014/main" id="{CE4A8D2B-92B2-614C-AB6E-3FCF59472D8D}"/>
              </a:ext>
            </a:extLst>
          </p:cNvPr>
          <p:cNvPicPr>
            <a:picLocks noChangeAspect="1"/>
          </p:cNvPicPr>
          <p:nvPr/>
        </p:nvPicPr>
        <p:blipFill>
          <a:blip r:embed="rId13"/>
          <a:stretch>
            <a:fillRect/>
          </a:stretch>
        </p:blipFill>
        <p:spPr>
          <a:xfrm>
            <a:off x="9007613" y="2587755"/>
            <a:ext cx="1438275" cy="952500"/>
          </a:xfrm>
          <a:prstGeom prst="rect">
            <a:avLst/>
          </a:prstGeom>
        </p:spPr>
      </p:pic>
      <p:pic>
        <p:nvPicPr>
          <p:cNvPr id="32" name="Picture 1024">
            <a:extLst>
              <a:ext uri="{FF2B5EF4-FFF2-40B4-BE49-F238E27FC236}">
                <a16:creationId xmlns:a16="http://schemas.microsoft.com/office/drawing/2014/main" id="{5293A935-8A63-CF4E-829D-71C5249EDC3C}"/>
              </a:ext>
            </a:extLst>
          </p:cNvPr>
          <p:cNvPicPr>
            <a:picLocks noChangeAspect="1"/>
          </p:cNvPicPr>
          <p:nvPr/>
        </p:nvPicPr>
        <p:blipFill>
          <a:blip r:embed="rId14"/>
          <a:stretch>
            <a:fillRect/>
          </a:stretch>
        </p:blipFill>
        <p:spPr>
          <a:xfrm>
            <a:off x="9032246" y="1706787"/>
            <a:ext cx="2297144" cy="654152"/>
          </a:xfrm>
          <a:prstGeom prst="rect">
            <a:avLst/>
          </a:prstGeom>
        </p:spPr>
      </p:pic>
      <p:pic>
        <p:nvPicPr>
          <p:cNvPr id="33" name="Bildobjekt 32">
            <a:extLst>
              <a:ext uri="{FF2B5EF4-FFF2-40B4-BE49-F238E27FC236}">
                <a16:creationId xmlns:a16="http://schemas.microsoft.com/office/drawing/2014/main" id="{BB0C5D63-A1F3-354B-8FB4-8625B484246B}"/>
              </a:ext>
            </a:extLst>
          </p:cNvPr>
          <p:cNvPicPr/>
          <p:nvPr/>
        </p:nvPicPr>
        <p:blipFill>
          <a:blip r:embed="rId15"/>
          <a:stretch>
            <a:fillRect/>
          </a:stretch>
        </p:blipFill>
        <p:spPr>
          <a:xfrm>
            <a:off x="7483613" y="1032425"/>
            <a:ext cx="1524000" cy="590550"/>
          </a:xfrm>
          <a:prstGeom prst="rect">
            <a:avLst/>
          </a:prstGeom>
        </p:spPr>
      </p:pic>
      <p:pic>
        <p:nvPicPr>
          <p:cNvPr id="34" name="Picture 18">
            <a:extLst>
              <a:ext uri="{FF2B5EF4-FFF2-40B4-BE49-F238E27FC236}">
                <a16:creationId xmlns:a16="http://schemas.microsoft.com/office/drawing/2014/main" id="{2FB97E28-67B0-B840-A96A-02EEEC5DCFC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85641" y="782995"/>
            <a:ext cx="2185675" cy="839980"/>
          </a:xfrm>
          <a:prstGeom prst="rect">
            <a:avLst/>
          </a:prstGeom>
        </p:spPr>
      </p:pic>
      <p:pic>
        <p:nvPicPr>
          <p:cNvPr id="35" name="Picture 2" descr="Go to start page">
            <a:extLst>
              <a:ext uri="{FF2B5EF4-FFF2-40B4-BE49-F238E27FC236}">
                <a16:creationId xmlns:a16="http://schemas.microsoft.com/office/drawing/2014/main" id="{3B9CFE01-ECC1-D34D-B1A8-A1979B023442}"/>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62647" y="5177532"/>
            <a:ext cx="2653070" cy="560094"/>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1DB4F93B-9ED0-A04C-8406-240FADA44D7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495565" y="4964195"/>
            <a:ext cx="2711905" cy="785025"/>
          </a:xfrm>
          <a:prstGeom prst="rect">
            <a:avLst/>
          </a:prstGeom>
        </p:spPr>
      </p:pic>
    </p:spTree>
    <p:extLst>
      <p:ext uri="{BB962C8B-B14F-4D97-AF65-F5344CB8AC3E}">
        <p14:creationId xmlns:p14="http://schemas.microsoft.com/office/powerpoint/2010/main" val="232719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grön&#10;&#10;Automatiskt genererad beskrivning">
            <a:extLst>
              <a:ext uri="{FF2B5EF4-FFF2-40B4-BE49-F238E27FC236}">
                <a16:creationId xmlns:a16="http://schemas.microsoft.com/office/drawing/2014/main" id="{4B37F24F-2B93-BB41-8B21-24A2663CFE6E}"/>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rot="10800000" flipH="1">
            <a:off x="0" y="0"/>
            <a:ext cx="12192000" cy="6858000"/>
          </a:xfrm>
        </p:spPr>
      </p:pic>
      <p:sp>
        <p:nvSpPr>
          <p:cNvPr id="5" name="TextBox 10">
            <a:extLst>
              <a:ext uri="{FF2B5EF4-FFF2-40B4-BE49-F238E27FC236}">
                <a16:creationId xmlns:a16="http://schemas.microsoft.com/office/drawing/2014/main" id="{F19C8EB3-E101-9C4C-B5FC-96BD694E016C}"/>
              </a:ext>
            </a:extLst>
          </p:cNvPr>
          <p:cNvSpPr txBox="1"/>
          <p:nvPr/>
        </p:nvSpPr>
        <p:spPr>
          <a:xfrm>
            <a:off x="6902322" y="5094887"/>
            <a:ext cx="2747509" cy="721641"/>
          </a:xfrm>
          <a:prstGeom prst="rect">
            <a:avLst/>
          </a:prstGeom>
          <a:noFill/>
        </p:spPr>
        <p:txBody>
          <a:bodyPr wrap="square" lIns="0" tIns="0" rIns="0" bIns="0" rtlCol="0">
            <a:noAutofit/>
          </a:bodyPr>
          <a:lstStyle/>
          <a:p>
            <a:pPr>
              <a:lnSpc>
                <a:spcPts val="3000"/>
              </a:lnSpc>
            </a:pPr>
            <a:r>
              <a:rPr lang="sv-SE" sz="1600" dirty="0">
                <a:solidFill>
                  <a:schemeClr val="bg1"/>
                </a:solidFill>
              </a:rPr>
              <a:t>SLU </a:t>
            </a:r>
            <a:r>
              <a:rPr lang="sv-SE" sz="1600" dirty="0" err="1">
                <a:solidFill>
                  <a:schemeClr val="bg1"/>
                </a:solidFill>
              </a:rPr>
              <a:t>Aquaculture</a:t>
            </a:r>
            <a:br>
              <a:rPr lang="sv-SE" sz="1600" dirty="0">
                <a:solidFill>
                  <a:schemeClr val="bg1"/>
                </a:solidFill>
              </a:rPr>
            </a:br>
            <a:endParaRPr lang="sv-SE" sz="1600" dirty="0">
              <a:solidFill>
                <a:schemeClr val="bg1"/>
              </a:solidFill>
            </a:endParaRPr>
          </a:p>
        </p:txBody>
      </p:sp>
      <p:sp>
        <p:nvSpPr>
          <p:cNvPr id="6" name="TextBox 11">
            <a:extLst>
              <a:ext uri="{FF2B5EF4-FFF2-40B4-BE49-F238E27FC236}">
                <a16:creationId xmlns:a16="http://schemas.microsoft.com/office/drawing/2014/main" id="{BD642840-AC39-5B49-9130-0D33DC0BFD5C}"/>
              </a:ext>
            </a:extLst>
          </p:cNvPr>
          <p:cNvSpPr txBox="1"/>
          <p:nvPr/>
        </p:nvSpPr>
        <p:spPr>
          <a:xfrm>
            <a:off x="3031660" y="5138650"/>
            <a:ext cx="3064340" cy="379326"/>
          </a:xfrm>
          <a:prstGeom prst="rect">
            <a:avLst/>
          </a:prstGeom>
          <a:noFill/>
        </p:spPr>
        <p:txBody>
          <a:bodyPr wrap="square" lIns="0" tIns="0" rIns="0" bIns="0" rtlCol="0">
            <a:noAutofit/>
          </a:bodyPr>
          <a:lstStyle/>
          <a:p>
            <a:pPr>
              <a:lnSpc>
                <a:spcPts val="2500"/>
              </a:lnSpc>
            </a:pPr>
            <a:r>
              <a:rPr lang="sv-SE" sz="1600" dirty="0">
                <a:solidFill>
                  <a:schemeClr val="bg1"/>
                </a:solidFill>
              </a:rPr>
              <a:t>SLU Future </a:t>
            </a:r>
            <a:r>
              <a:rPr lang="sv-SE" sz="1600" dirty="0" err="1">
                <a:solidFill>
                  <a:schemeClr val="bg1"/>
                </a:solidFill>
              </a:rPr>
              <a:t>One</a:t>
            </a:r>
            <a:r>
              <a:rPr lang="sv-SE" sz="1600" dirty="0">
                <a:solidFill>
                  <a:schemeClr val="bg1"/>
                </a:solidFill>
              </a:rPr>
              <a:t> Health</a:t>
            </a:r>
            <a:br>
              <a:rPr lang="sv-SE" sz="1600" dirty="0">
                <a:solidFill>
                  <a:schemeClr val="bg1"/>
                </a:solidFill>
              </a:rPr>
            </a:br>
            <a:endParaRPr lang="sv-SE" sz="1600" dirty="0">
              <a:solidFill>
                <a:schemeClr val="bg1"/>
              </a:solidFill>
            </a:endParaRPr>
          </a:p>
        </p:txBody>
      </p:sp>
      <p:sp>
        <p:nvSpPr>
          <p:cNvPr id="8" name="Rounded Rectangle 12">
            <a:extLst>
              <a:ext uri="{FF2B5EF4-FFF2-40B4-BE49-F238E27FC236}">
                <a16:creationId xmlns:a16="http://schemas.microsoft.com/office/drawing/2014/main" id="{BD0B7DFD-57C5-DE4B-9ED1-5931EB0A5157}"/>
              </a:ext>
            </a:extLst>
          </p:cNvPr>
          <p:cNvSpPr/>
          <p:nvPr/>
        </p:nvSpPr>
        <p:spPr>
          <a:xfrm>
            <a:off x="6204216" y="2618976"/>
            <a:ext cx="3232171" cy="2445974"/>
          </a:xfrm>
          <a:prstGeom prst="roundRect">
            <a:avLst>
              <a:gd name="adj" fmla="val 0"/>
            </a:avLst>
          </a:prstGeom>
          <a:blipFill>
            <a:blip r:embed="rId4"/>
            <a:stretch>
              <a:fillRect/>
            </a:stretch>
          </a:blip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Rounded Rectangle 15">
            <a:extLst>
              <a:ext uri="{FF2B5EF4-FFF2-40B4-BE49-F238E27FC236}">
                <a16:creationId xmlns:a16="http://schemas.microsoft.com/office/drawing/2014/main" id="{B6CD4BD7-5EA8-F54D-B490-081D71BF2F4E}"/>
              </a:ext>
            </a:extLst>
          </p:cNvPr>
          <p:cNvSpPr/>
          <p:nvPr/>
        </p:nvSpPr>
        <p:spPr>
          <a:xfrm>
            <a:off x="2530768" y="2618976"/>
            <a:ext cx="3232171" cy="2427769"/>
          </a:xfrm>
          <a:prstGeom prst="roundRect">
            <a:avLst>
              <a:gd name="adj" fmla="val 0"/>
            </a:avLst>
          </a:prstGeom>
          <a:blipFill>
            <a:blip r:embed="rId5"/>
            <a:stretch>
              <a:fillRect/>
            </a:stretch>
          </a:blipFill>
          <a:ln>
            <a:noFill/>
          </a:ln>
          <a:effectLst>
            <a:outerShdw blurRad="50800" dist="58942"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0" name="Rubrik 3">
            <a:extLst>
              <a:ext uri="{FF2B5EF4-FFF2-40B4-BE49-F238E27FC236}">
                <a16:creationId xmlns:a16="http://schemas.microsoft.com/office/drawing/2014/main" id="{20313E4F-38A5-B84A-A16D-EC42CB6CC388}"/>
              </a:ext>
            </a:extLst>
          </p:cNvPr>
          <p:cNvSpPr txBox="1">
            <a:spLocks/>
          </p:cNvSpPr>
          <p:nvPr/>
        </p:nvSpPr>
        <p:spPr>
          <a:xfrm>
            <a:off x="936000" y="1041472"/>
            <a:ext cx="8789529" cy="1106273"/>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pPr>
              <a:lnSpc>
                <a:spcPct val="100000"/>
              </a:lnSpc>
            </a:pPr>
            <a:r>
              <a:rPr lang="sv-SE" dirty="0">
                <a:solidFill>
                  <a:schemeClr val="bg1"/>
                </a:solidFill>
              </a:rPr>
              <a:t>Framtidsplattformar för tvärvetenskaplig forskning, utbildning och samverkan</a:t>
            </a:r>
          </a:p>
        </p:txBody>
      </p:sp>
      <p:pic>
        <p:nvPicPr>
          <p:cNvPr id="11" name="Bildobjekt 10" title="SLU-loggan.">
            <a:extLst>
              <a:ext uri="{FF2B5EF4-FFF2-40B4-BE49-F238E27FC236}">
                <a16:creationId xmlns:a16="http://schemas.microsoft.com/office/drawing/2014/main" id="{8A0796C1-0D0D-2941-B8B5-78C22910DBD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025718" cy="1025718"/>
          </a:xfrm>
          <a:prstGeom prst="rect">
            <a:avLst/>
          </a:prstGeom>
        </p:spPr>
      </p:pic>
    </p:spTree>
    <p:extLst>
      <p:ext uri="{BB962C8B-B14F-4D97-AF65-F5344CB8AC3E}">
        <p14:creationId xmlns:p14="http://schemas.microsoft.com/office/powerpoint/2010/main" val="337025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objekt 19" descr="En bild som visar karta&#10;&#10;Automatiskt genererad beskrivning">
            <a:extLst>
              <a:ext uri="{FF2B5EF4-FFF2-40B4-BE49-F238E27FC236}">
                <a16:creationId xmlns:a16="http://schemas.microsoft.com/office/drawing/2014/main" id="{B20DD881-163E-984B-A039-804625708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2744" y="361076"/>
            <a:ext cx="2683524" cy="5321718"/>
          </a:xfrm>
          <a:prstGeom prst="rect">
            <a:avLst/>
          </a:prstGeom>
        </p:spPr>
      </p:pic>
      <p:pic>
        <p:nvPicPr>
          <p:cNvPr id="21" name="Bildobjekt 20">
            <a:extLst>
              <a:ext uri="{FF2B5EF4-FFF2-40B4-BE49-F238E27FC236}">
                <a16:creationId xmlns:a16="http://schemas.microsoft.com/office/drawing/2014/main" id="{6D7950CA-B71B-0B41-BE68-60D53DABA3C9}"/>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a:ext>
            </a:extLst>
          </a:blip>
          <a:stretch>
            <a:fillRect/>
          </a:stretch>
        </p:blipFill>
        <p:spPr>
          <a:xfrm>
            <a:off x="8049017" y="3749038"/>
            <a:ext cx="2877526" cy="170895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lnRef>
          <a:fillRef idx="1">
            <a:schemeClr val="lt1"/>
          </a:fillRef>
          <a:effectRef idx="0">
            <a:schemeClr val="accent1"/>
          </a:effectRef>
          <a:fontRef idx="minor">
            <a:schemeClr val="dk1"/>
          </a:fontRef>
        </p:style>
      </p:pic>
      <p:pic>
        <p:nvPicPr>
          <p:cNvPr id="36" name="Bildobjekt 35" descr="En bild som visar text, gräs, utomhus, himmel&#10;&#10;Automatiskt genererad beskrivning">
            <a:extLst>
              <a:ext uri="{FF2B5EF4-FFF2-40B4-BE49-F238E27FC236}">
                <a16:creationId xmlns:a16="http://schemas.microsoft.com/office/drawing/2014/main" id="{74B41B16-E744-5641-8007-AF235050BC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271" y="1713925"/>
            <a:ext cx="3060778" cy="1627045"/>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Bildobjekt 36" descr="En bild som visar gräs, himmel, utomhus, fält&#10;&#10;Automatiskt genererad beskrivning">
            <a:extLst>
              <a:ext uri="{FF2B5EF4-FFF2-40B4-BE49-F238E27FC236}">
                <a16:creationId xmlns:a16="http://schemas.microsoft.com/office/drawing/2014/main" id="{ADBBAC48-207E-EC49-AEEB-A399E86B413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1588" y="3749038"/>
            <a:ext cx="3074145" cy="170895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itle 3">
            <a:extLst>
              <a:ext uri="{FF2B5EF4-FFF2-40B4-BE49-F238E27FC236}">
                <a16:creationId xmlns:a16="http://schemas.microsoft.com/office/drawing/2014/main" id="{51B486B3-27E7-FB45-A039-B85924BEFFCB}"/>
              </a:ext>
            </a:extLst>
          </p:cNvPr>
          <p:cNvSpPr txBox="1">
            <a:spLocks/>
          </p:cNvSpPr>
          <p:nvPr/>
        </p:nvSpPr>
        <p:spPr>
          <a:xfrm>
            <a:off x="936000" y="1119850"/>
            <a:ext cx="7397165" cy="880197"/>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t>Infrastruktur för forskning</a:t>
            </a:r>
          </a:p>
        </p:txBody>
      </p:sp>
      <p:sp>
        <p:nvSpPr>
          <p:cNvPr id="39" name="TextBox 11">
            <a:extLst>
              <a:ext uri="{FF2B5EF4-FFF2-40B4-BE49-F238E27FC236}">
                <a16:creationId xmlns:a16="http://schemas.microsoft.com/office/drawing/2014/main" id="{C5FF4BF6-5CD8-BC4C-A1C8-22C55F7C45DD}"/>
              </a:ext>
            </a:extLst>
          </p:cNvPr>
          <p:cNvSpPr txBox="1"/>
          <p:nvPr/>
        </p:nvSpPr>
        <p:spPr>
          <a:xfrm>
            <a:off x="8683281" y="5528270"/>
            <a:ext cx="1608998" cy="379326"/>
          </a:xfrm>
          <a:prstGeom prst="rect">
            <a:avLst/>
          </a:prstGeom>
          <a:noFill/>
        </p:spPr>
        <p:txBody>
          <a:bodyPr wrap="square" lIns="0" tIns="0" rIns="0" bIns="0" rtlCol="0">
            <a:noAutofit/>
          </a:bodyPr>
          <a:lstStyle/>
          <a:p>
            <a:pPr algn="ctr">
              <a:lnSpc>
                <a:spcPts val="2500"/>
              </a:lnSpc>
            </a:pPr>
            <a:r>
              <a:rPr lang="sv-SE" sz="1600" dirty="0"/>
              <a:t>VHC </a:t>
            </a:r>
          </a:p>
        </p:txBody>
      </p:sp>
      <p:sp>
        <p:nvSpPr>
          <p:cNvPr id="40" name="TextBox 11">
            <a:extLst>
              <a:ext uri="{FF2B5EF4-FFF2-40B4-BE49-F238E27FC236}">
                <a16:creationId xmlns:a16="http://schemas.microsoft.com/office/drawing/2014/main" id="{20BD5EDE-D372-0E4A-98F0-01738CE6FB94}"/>
              </a:ext>
            </a:extLst>
          </p:cNvPr>
          <p:cNvSpPr txBox="1"/>
          <p:nvPr/>
        </p:nvSpPr>
        <p:spPr>
          <a:xfrm>
            <a:off x="1404161" y="5493131"/>
            <a:ext cx="1608998" cy="379326"/>
          </a:xfrm>
          <a:prstGeom prst="rect">
            <a:avLst/>
          </a:prstGeom>
          <a:noFill/>
        </p:spPr>
        <p:txBody>
          <a:bodyPr wrap="square" lIns="0" tIns="0" rIns="0" bIns="0" rtlCol="0">
            <a:noAutofit/>
          </a:bodyPr>
          <a:lstStyle/>
          <a:p>
            <a:pPr algn="ctr">
              <a:lnSpc>
                <a:spcPts val="2500"/>
              </a:lnSpc>
            </a:pPr>
            <a:r>
              <a:rPr lang="sv-SE" sz="1600" dirty="0" err="1"/>
              <a:t>Götala</a:t>
            </a:r>
            <a:endParaRPr lang="sv-SE" sz="1600" dirty="0"/>
          </a:p>
        </p:txBody>
      </p:sp>
      <p:sp>
        <p:nvSpPr>
          <p:cNvPr id="41" name="TextBox 11">
            <a:extLst>
              <a:ext uri="{FF2B5EF4-FFF2-40B4-BE49-F238E27FC236}">
                <a16:creationId xmlns:a16="http://schemas.microsoft.com/office/drawing/2014/main" id="{88B56050-11C3-2A44-B82B-A0203A084BF0}"/>
              </a:ext>
            </a:extLst>
          </p:cNvPr>
          <p:cNvSpPr txBox="1"/>
          <p:nvPr/>
        </p:nvSpPr>
        <p:spPr>
          <a:xfrm>
            <a:off x="1404161" y="3334573"/>
            <a:ext cx="1608998" cy="379326"/>
          </a:xfrm>
          <a:prstGeom prst="rect">
            <a:avLst/>
          </a:prstGeom>
          <a:noFill/>
        </p:spPr>
        <p:txBody>
          <a:bodyPr wrap="square" lIns="0" tIns="0" rIns="0" bIns="0" rtlCol="0">
            <a:noAutofit/>
          </a:bodyPr>
          <a:lstStyle/>
          <a:p>
            <a:pPr algn="ctr">
              <a:lnSpc>
                <a:spcPts val="2500"/>
              </a:lnSpc>
            </a:pPr>
            <a:r>
              <a:rPr lang="sv-SE" sz="1600" dirty="0" err="1"/>
              <a:t>Röbäcksdalen</a:t>
            </a:r>
            <a:endParaRPr lang="sv-SE" sz="1600" dirty="0"/>
          </a:p>
        </p:txBody>
      </p:sp>
      <p:sp>
        <p:nvSpPr>
          <p:cNvPr id="42" name="TextBox 11">
            <a:extLst>
              <a:ext uri="{FF2B5EF4-FFF2-40B4-BE49-F238E27FC236}">
                <a16:creationId xmlns:a16="http://schemas.microsoft.com/office/drawing/2014/main" id="{ECDE3067-27E6-2E4F-A06D-64B3289D3A9E}"/>
              </a:ext>
            </a:extLst>
          </p:cNvPr>
          <p:cNvSpPr txBox="1"/>
          <p:nvPr/>
        </p:nvSpPr>
        <p:spPr>
          <a:xfrm>
            <a:off x="8651264" y="3323751"/>
            <a:ext cx="1608998" cy="379326"/>
          </a:xfrm>
          <a:prstGeom prst="rect">
            <a:avLst/>
          </a:prstGeom>
          <a:noFill/>
        </p:spPr>
        <p:txBody>
          <a:bodyPr wrap="square" lIns="0" tIns="0" rIns="0" bIns="0" rtlCol="0">
            <a:noAutofit/>
          </a:bodyPr>
          <a:lstStyle/>
          <a:p>
            <a:pPr algn="ctr">
              <a:lnSpc>
                <a:spcPts val="2500"/>
              </a:lnSpc>
            </a:pPr>
            <a:r>
              <a:rPr lang="sv-SE" sz="1600" dirty="0" err="1"/>
              <a:t>Lövsta</a:t>
            </a:r>
            <a:r>
              <a:rPr lang="sv-SE" sz="1600" dirty="0"/>
              <a:t> </a:t>
            </a:r>
          </a:p>
        </p:txBody>
      </p:sp>
      <p:pic>
        <p:nvPicPr>
          <p:cNvPr id="16" name="Bildobjekt 15">
            <a:extLst>
              <a:ext uri="{FF2B5EF4-FFF2-40B4-BE49-F238E27FC236}">
                <a16:creationId xmlns:a16="http://schemas.microsoft.com/office/drawing/2014/main" id="{2370C985-72B3-3049-A2EC-AFFC943F865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4984" y="1622269"/>
            <a:ext cx="2941559" cy="1708954"/>
          </a:xfrm>
          <a:prstGeom prst="rect">
            <a:avLst/>
          </a:prstGeom>
        </p:spPr>
      </p:pic>
    </p:spTree>
    <p:extLst>
      <p:ext uri="{BB962C8B-B14F-4D97-AF65-F5344CB8AC3E}">
        <p14:creationId xmlns:p14="http://schemas.microsoft.com/office/powerpoint/2010/main" val="334722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grön&#10;&#10;Automatiskt genererad beskrivning">
            <a:extLst>
              <a:ext uri="{FF2B5EF4-FFF2-40B4-BE49-F238E27FC236}">
                <a16:creationId xmlns:a16="http://schemas.microsoft.com/office/drawing/2014/main" id="{4B37F24F-2B93-BB41-8B21-24A2663CFE6E}"/>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rot="10800000" flipH="1">
            <a:off x="0" y="0"/>
            <a:ext cx="12192000" cy="6858000"/>
          </a:xfrm>
        </p:spPr>
      </p:pic>
      <p:sp>
        <p:nvSpPr>
          <p:cNvPr id="4" name="Rubrik 3">
            <a:extLst>
              <a:ext uri="{FF2B5EF4-FFF2-40B4-BE49-F238E27FC236}">
                <a16:creationId xmlns:a16="http://schemas.microsoft.com/office/drawing/2014/main" id="{4F86EF97-96D6-F047-B33C-490DBF39CEE0}"/>
              </a:ext>
            </a:extLst>
          </p:cNvPr>
          <p:cNvSpPr txBox="1">
            <a:spLocks/>
          </p:cNvSpPr>
          <p:nvPr/>
        </p:nvSpPr>
        <p:spPr>
          <a:xfrm>
            <a:off x="576539" y="1054535"/>
            <a:ext cx="8789529" cy="1106273"/>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pPr>
              <a:lnSpc>
                <a:spcPct val="100000"/>
              </a:lnSpc>
            </a:pPr>
            <a:r>
              <a:rPr lang="sv-SE" dirty="0">
                <a:solidFill>
                  <a:schemeClr val="bg1"/>
                </a:solidFill>
              </a:rPr>
              <a:t>Populära utbildningar</a:t>
            </a:r>
          </a:p>
        </p:txBody>
      </p:sp>
      <p:pic>
        <p:nvPicPr>
          <p:cNvPr id="5" name="Bildobjekt 4" title="SLU-loggan.">
            <a:extLst>
              <a:ext uri="{FF2B5EF4-FFF2-40B4-BE49-F238E27FC236}">
                <a16:creationId xmlns:a16="http://schemas.microsoft.com/office/drawing/2014/main" id="{9DABAEAA-B546-AB49-8092-4251189DAB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25718" cy="1025718"/>
          </a:xfrm>
          <a:prstGeom prst="rect">
            <a:avLst/>
          </a:prstGeom>
        </p:spPr>
      </p:pic>
      <p:sp>
        <p:nvSpPr>
          <p:cNvPr id="23" name="Rektangel med rundade hörn 22">
            <a:extLst>
              <a:ext uri="{FF2B5EF4-FFF2-40B4-BE49-F238E27FC236}">
                <a16:creationId xmlns:a16="http://schemas.microsoft.com/office/drawing/2014/main" id="{4D0561A6-8654-E745-A843-BFE3AD5C01BD}"/>
              </a:ext>
            </a:extLst>
          </p:cNvPr>
          <p:cNvSpPr/>
          <p:nvPr/>
        </p:nvSpPr>
        <p:spPr>
          <a:xfrm>
            <a:off x="1503653" y="2473133"/>
            <a:ext cx="2624210" cy="2514185"/>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ktangel med rundade hörn 18">
            <a:extLst>
              <a:ext uri="{FF2B5EF4-FFF2-40B4-BE49-F238E27FC236}">
                <a16:creationId xmlns:a16="http://schemas.microsoft.com/office/drawing/2014/main" id="{B5BBEEA8-CB04-DD45-A622-7032D2A9E509}"/>
              </a:ext>
            </a:extLst>
          </p:cNvPr>
          <p:cNvSpPr/>
          <p:nvPr/>
        </p:nvSpPr>
        <p:spPr>
          <a:xfrm>
            <a:off x="4689630" y="2473133"/>
            <a:ext cx="2624210" cy="25141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ktangel med rundade hörn 14">
            <a:extLst>
              <a:ext uri="{FF2B5EF4-FFF2-40B4-BE49-F238E27FC236}">
                <a16:creationId xmlns:a16="http://schemas.microsoft.com/office/drawing/2014/main" id="{64060033-80CA-1847-84C8-956C52E09BC7}"/>
              </a:ext>
            </a:extLst>
          </p:cNvPr>
          <p:cNvSpPr/>
          <p:nvPr/>
        </p:nvSpPr>
        <p:spPr>
          <a:xfrm>
            <a:off x="7851105" y="2473133"/>
            <a:ext cx="2624210" cy="25141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extruta 1">
            <a:extLst>
              <a:ext uri="{FF2B5EF4-FFF2-40B4-BE49-F238E27FC236}">
                <a16:creationId xmlns:a16="http://schemas.microsoft.com/office/drawing/2014/main" id="{4B86C319-9FAF-F442-8A53-567D18E22A01}"/>
              </a:ext>
            </a:extLst>
          </p:cNvPr>
          <p:cNvSpPr txBox="1"/>
          <p:nvPr/>
        </p:nvSpPr>
        <p:spPr>
          <a:xfrm>
            <a:off x="4958761" y="2904208"/>
            <a:ext cx="2116183" cy="1562416"/>
          </a:xfrm>
          <a:prstGeom prst="rect">
            <a:avLst/>
          </a:prstGeom>
          <a:noFill/>
        </p:spPr>
        <p:txBody>
          <a:bodyPr wrap="square" lIns="0" tIns="0" rIns="0" bIns="0" rtlCol="0">
            <a:noAutofit/>
          </a:bodyPr>
          <a:lstStyle/>
          <a:p>
            <a:pPr algn="ctr">
              <a:lnSpc>
                <a:spcPts val="3000"/>
              </a:lnSpc>
            </a:pPr>
            <a:r>
              <a:rPr lang="sv-SE" sz="2000" b="1" dirty="0">
                <a:solidFill>
                  <a:schemeClr val="bg1"/>
                </a:solidFill>
              </a:rPr>
              <a:t>Yrkesprogram</a:t>
            </a:r>
          </a:p>
          <a:p>
            <a:pPr marL="0" lvl="1" algn="ctr" defTabSz="800100">
              <a:lnSpc>
                <a:spcPct val="90000"/>
              </a:lnSpc>
              <a:spcBef>
                <a:spcPct val="0"/>
              </a:spcBef>
              <a:spcAft>
                <a:spcPct val="15000"/>
              </a:spcAft>
            </a:pPr>
            <a:endParaRPr lang="sv-SE" sz="1600" dirty="0">
              <a:solidFill>
                <a:schemeClr val="bg1"/>
              </a:solidFill>
            </a:endParaRPr>
          </a:p>
          <a:p>
            <a:pPr marL="0" lvl="1" algn="ctr" defTabSz="800100">
              <a:lnSpc>
                <a:spcPct val="90000"/>
              </a:lnSpc>
              <a:spcBef>
                <a:spcPct val="0"/>
              </a:spcBef>
              <a:spcAft>
                <a:spcPct val="15000"/>
              </a:spcAft>
            </a:pPr>
            <a:r>
              <a:rPr lang="sv-SE" sz="1600" dirty="0">
                <a:solidFill>
                  <a:schemeClr val="bg1"/>
                </a:solidFill>
              </a:rPr>
              <a:t>Djursjukskötare</a:t>
            </a:r>
          </a:p>
          <a:p>
            <a:pPr marL="0" lvl="1" algn="ctr" defTabSz="800100">
              <a:lnSpc>
                <a:spcPct val="90000"/>
              </a:lnSpc>
              <a:spcBef>
                <a:spcPct val="0"/>
              </a:spcBef>
              <a:spcAft>
                <a:spcPct val="15000"/>
              </a:spcAft>
            </a:pPr>
            <a:r>
              <a:rPr lang="sv-SE" sz="1600" dirty="0">
                <a:solidFill>
                  <a:schemeClr val="bg1"/>
                </a:solidFill>
              </a:rPr>
              <a:t>Veterinär</a:t>
            </a:r>
          </a:p>
          <a:p>
            <a:pPr marL="0" lvl="1" algn="ctr" defTabSz="800100">
              <a:lnSpc>
                <a:spcPct val="90000"/>
              </a:lnSpc>
              <a:spcBef>
                <a:spcPct val="0"/>
              </a:spcBef>
              <a:spcAft>
                <a:spcPct val="15000"/>
              </a:spcAft>
            </a:pPr>
            <a:r>
              <a:rPr lang="sv-SE" sz="1600" dirty="0">
                <a:solidFill>
                  <a:schemeClr val="bg1"/>
                </a:solidFill>
              </a:rPr>
              <a:t>Hippolog</a:t>
            </a:r>
          </a:p>
          <a:p>
            <a:pPr algn="ctr">
              <a:lnSpc>
                <a:spcPts val="3000"/>
              </a:lnSpc>
            </a:pPr>
            <a:endParaRPr lang="sv-SE" sz="1600" dirty="0">
              <a:solidFill>
                <a:schemeClr val="bg1"/>
              </a:solidFill>
            </a:endParaRPr>
          </a:p>
        </p:txBody>
      </p:sp>
      <p:sp>
        <p:nvSpPr>
          <p:cNvPr id="27" name="textruta 26">
            <a:extLst>
              <a:ext uri="{FF2B5EF4-FFF2-40B4-BE49-F238E27FC236}">
                <a16:creationId xmlns:a16="http://schemas.microsoft.com/office/drawing/2014/main" id="{D966D2F6-6E51-BD40-9CEB-C69685EE93FA}"/>
              </a:ext>
            </a:extLst>
          </p:cNvPr>
          <p:cNvSpPr txBox="1"/>
          <p:nvPr/>
        </p:nvSpPr>
        <p:spPr>
          <a:xfrm>
            <a:off x="8072845" y="2904208"/>
            <a:ext cx="2116183" cy="1306286"/>
          </a:xfrm>
          <a:prstGeom prst="rect">
            <a:avLst/>
          </a:prstGeom>
          <a:noFill/>
        </p:spPr>
        <p:txBody>
          <a:bodyPr wrap="square" lIns="0" tIns="0" rIns="0" bIns="0" rtlCol="0">
            <a:noAutofit/>
          </a:bodyPr>
          <a:lstStyle/>
          <a:p>
            <a:pPr algn="ctr">
              <a:lnSpc>
                <a:spcPts val="3000"/>
              </a:lnSpc>
            </a:pPr>
            <a:r>
              <a:rPr lang="sv-SE" sz="2000" b="1" dirty="0" err="1">
                <a:solidFill>
                  <a:schemeClr val="bg1"/>
                </a:solidFill>
              </a:rPr>
              <a:t>Masterprogram</a:t>
            </a:r>
            <a:endParaRPr lang="sv-SE" sz="2000" b="1" dirty="0">
              <a:solidFill>
                <a:schemeClr val="bg1"/>
              </a:solidFill>
            </a:endParaRPr>
          </a:p>
          <a:p>
            <a:pPr algn="ctr">
              <a:lnSpc>
                <a:spcPts val="3000"/>
              </a:lnSpc>
            </a:pPr>
            <a:r>
              <a:rPr lang="sv-SE" sz="1600" dirty="0">
                <a:solidFill>
                  <a:schemeClr val="bg1"/>
                </a:solidFill>
              </a:rPr>
              <a:t>Animal Science</a:t>
            </a:r>
          </a:p>
        </p:txBody>
      </p:sp>
      <p:sp>
        <p:nvSpPr>
          <p:cNvPr id="28" name="textruta 27">
            <a:extLst>
              <a:ext uri="{FF2B5EF4-FFF2-40B4-BE49-F238E27FC236}">
                <a16:creationId xmlns:a16="http://schemas.microsoft.com/office/drawing/2014/main" id="{2F46484E-AD3E-A542-9C23-5C1516D84E40}"/>
              </a:ext>
            </a:extLst>
          </p:cNvPr>
          <p:cNvSpPr txBox="1"/>
          <p:nvPr/>
        </p:nvSpPr>
        <p:spPr>
          <a:xfrm>
            <a:off x="1503653" y="2988362"/>
            <a:ext cx="2624209" cy="1562416"/>
          </a:xfrm>
          <a:prstGeom prst="rect">
            <a:avLst/>
          </a:prstGeom>
          <a:noFill/>
        </p:spPr>
        <p:txBody>
          <a:bodyPr wrap="square" lIns="0" tIns="0" rIns="0" bIns="0" rtlCol="0">
            <a:noAutofit/>
          </a:bodyPr>
          <a:lstStyle/>
          <a:p>
            <a:pPr lvl="0" algn="ctr" defTabSz="666750">
              <a:lnSpc>
                <a:spcPct val="90000"/>
              </a:lnSpc>
              <a:spcBef>
                <a:spcPct val="0"/>
              </a:spcBef>
              <a:spcAft>
                <a:spcPct val="35000"/>
              </a:spcAft>
            </a:pPr>
            <a:r>
              <a:rPr lang="sv-SE" sz="2000" b="1" dirty="0">
                <a:solidFill>
                  <a:schemeClr val="bg1"/>
                </a:solidFill>
              </a:rPr>
              <a:t>Kandidatprogram</a:t>
            </a:r>
          </a:p>
          <a:p>
            <a:pPr marL="0" lvl="1" algn="ctr" defTabSz="800100">
              <a:lnSpc>
                <a:spcPct val="90000"/>
              </a:lnSpc>
              <a:spcBef>
                <a:spcPct val="0"/>
              </a:spcBef>
              <a:spcAft>
                <a:spcPct val="15000"/>
              </a:spcAft>
            </a:pPr>
            <a:br>
              <a:rPr lang="sv-SE" sz="1600" dirty="0">
                <a:solidFill>
                  <a:schemeClr val="bg1"/>
                </a:solidFill>
              </a:rPr>
            </a:br>
            <a:r>
              <a:rPr lang="sv-SE" sz="1600" dirty="0">
                <a:solidFill>
                  <a:schemeClr val="bg1"/>
                </a:solidFill>
              </a:rPr>
              <a:t>Etologi och djurskydd</a:t>
            </a:r>
            <a:br>
              <a:rPr lang="sv-SE" sz="1600" dirty="0">
                <a:solidFill>
                  <a:schemeClr val="bg1"/>
                </a:solidFill>
              </a:rPr>
            </a:br>
            <a:r>
              <a:rPr lang="sv-SE" sz="1600" dirty="0">
                <a:solidFill>
                  <a:schemeClr val="bg1"/>
                </a:solidFill>
              </a:rPr>
              <a:t>Djur och hållbarhet </a:t>
            </a:r>
            <a:br>
              <a:rPr lang="sv-SE" sz="1600" dirty="0">
                <a:solidFill>
                  <a:schemeClr val="bg1"/>
                </a:solidFill>
              </a:rPr>
            </a:br>
            <a:endParaRPr lang="sv-SE" sz="1600" dirty="0">
              <a:solidFill>
                <a:schemeClr val="bg1"/>
              </a:solidFill>
            </a:endParaRPr>
          </a:p>
          <a:p>
            <a:pPr lvl="0" algn="ctr" defTabSz="666750">
              <a:lnSpc>
                <a:spcPct val="90000"/>
              </a:lnSpc>
              <a:spcBef>
                <a:spcPct val="0"/>
              </a:spcBef>
              <a:spcAft>
                <a:spcPct val="35000"/>
              </a:spcAft>
            </a:pPr>
            <a:endParaRPr lang="sv-SE" sz="1600" dirty="0">
              <a:solidFill>
                <a:schemeClr val="bg1"/>
              </a:solidFill>
            </a:endParaRPr>
          </a:p>
          <a:p>
            <a:pPr lvl="0" algn="ctr" defTabSz="666750">
              <a:lnSpc>
                <a:spcPct val="90000"/>
              </a:lnSpc>
              <a:spcBef>
                <a:spcPct val="0"/>
              </a:spcBef>
              <a:spcAft>
                <a:spcPct val="35000"/>
              </a:spcAft>
            </a:pPr>
            <a:endParaRPr lang="sv-SE" sz="1600" dirty="0">
              <a:solidFill>
                <a:schemeClr val="bg1"/>
              </a:solidFill>
            </a:endParaRPr>
          </a:p>
        </p:txBody>
      </p:sp>
    </p:spTree>
    <p:extLst>
      <p:ext uri="{BB962C8B-B14F-4D97-AF65-F5344CB8AC3E}">
        <p14:creationId xmlns:p14="http://schemas.microsoft.com/office/powerpoint/2010/main" val="26732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grön&#10;&#10;Automatiskt genererad beskrivning">
            <a:extLst>
              <a:ext uri="{FF2B5EF4-FFF2-40B4-BE49-F238E27FC236}">
                <a16:creationId xmlns:a16="http://schemas.microsoft.com/office/drawing/2014/main" id="{4B37F24F-2B93-BB41-8B21-24A2663CFE6E}"/>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rot="10800000" flipH="1">
            <a:off x="0" y="0"/>
            <a:ext cx="12192000" cy="6858000"/>
          </a:xfrm>
        </p:spPr>
      </p:pic>
      <p:sp>
        <p:nvSpPr>
          <p:cNvPr id="13" name="textruta 12">
            <a:extLst>
              <a:ext uri="{FF2B5EF4-FFF2-40B4-BE49-F238E27FC236}">
                <a16:creationId xmlns:a16="http://schemas.microsoft.com/office/drawing/2014/main" id="{32AC95E2-9910-B34D-8890-D8A6E6D1D168}"/>
              </a:ext>
            </a:extLst>
          </p:cNvPr>
          <p:cNvSpPr txBox="1"/>
          <p:nvPr/>
        </p:nvSpPr>
        <p:spPr>
          <a:xfrm>
            <a:off x="1648291" y="1476966"/>
            <a:ext cx="4256121" cy="1227045"/>
          </a:xfrm>
          <a:prstGeom prst="rect">
            <a:avLst/>
          </a:prstGeom>
          <a:noFill/>
        </p:spPr>
        <p:txBody>
          <a:bodyPr wrap="square" lIns="0" tIns="0" rIns="0" bIns="0" rtlCol="0">
            <a:noAutofit/>
          </a:bodyPr>
          <a:lstStyle/>
          <a:p>
            <a:r>
              <a:rPr lang="sv-SE" sz="4800" b="1" dirty="0">
                <a:solidFill>
                  <a:schemeClr val="bg1"/>
                </a:solidFill>
              </a:rPr>
              <a:t>TACK</a:t>
            </a:r>
            <a:endParaRPr kumimoji="0" lang="sv-SE" sz="3600" b="0" i="0" u="none" strike="noStrike" kern="1200" cap="none" spc="0" normalizeH="0" baseline="0" noProof="0" dirty="0">
              <a:ln>
                <a:noFill/>
              </a:ln>
              <a:solidFill>
                <a:schemeClr val="bg1"/>
              </a:solidFill>
              <a:effectLst/>
              <a:uLnTx/>
              <a:uFillTx/>
              <a:latin typeface="Arial"/>
              <a:ea typeface="+mn-ea"/>
              <a:cs typeface="+mn-cs"/>
            </a:endParaRPr>
          </a:p>
        </p:txBody>
      </p:sp>
      <p:pic>
        <p:nvPicPr>
          <p:cNvPr id="5" name="Bildobjekt 4" title="SLU-loggan.">
            <a:extLst>
              <a:ext uri="{FF2B5EF4-FFF2-40B4-BE49-F238E27FC236}">
                <a16:creationId xmlns:a16="http://schemas.microsoft.com/office/drawing/2014/main" id="{004B1BEA-0C92-AD4C-BDC4-067A3E60AB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25718" cy="1025718"/>
          </a:xfrm>
          <a:prstGeom prst="rect">
            <a:avLst/>
          </a:prstGeom>
        </p:spPr>
      </p:pic>
      <p:sp>
        <p:nvSpPr>
          <p:cNvPr id="2" name="textruta 1">
            <a:extLst>
              <a:ext uri="{FF2B5EF4-FFF2-40B4-BE49-F238E27FC236}">
                <a16:creationId xmlns:a16="http://schemas.microsoft.com/office/drawing/2014/main" id="{89AEEA39-95F2-554F-99DB-15FE908FC14C}"/>
              </a:ext>
            </a:extLst>
          </p:cNvPr>
          <p:cNvSpPr txBox="1"/>
          <p:nvPr/>
        </p:nvSpPr>
        <p:spPr>
          <a:xfrm>
            <a:off x="1648291" y="2708793"/>
            <a:ext cx="3498475" cy="1972492"/>
          </a:xfrm>
          <a:prstGeom prst="rect">
            <a:avLst/>
          </a:prstGeom>
          <a:noFill/>
        </p:spPr>
        <p:txBody>
          <a:bodyPr wrap="square" lIns="0" tIns="0" rIns="0" bIns="0" rtlCol="0">
            <a:noAutofit/>
          </a:bodyPr>
          <a:lstStyle/>
          <a:p>
            <a:pPr>
              <a:lnSpc>
                <a:spcPts val="3000"/>
              </a:lnSpc>
            </a:pPr>
            <a:r>
              <a:rPr lang="sv-SE" sz="2000" b="1" dirty="0">
                <a:solidFill>
                  <a:schemeClr val="bg1"/>
                </a:solidFill>
              </a:rPr>
              <a:t>Namn, Efternamn</a:t>
            </a:r>
          </a:p>
          <a:p>
            <a:pPr>
              <a:lnSpc>
                <a:spcPts val="3000"/>
              </a:lnSpc>
            </a:pPr>
            <a:r>
              <a:rPr lang="sv-SE" dirty="0">
                <a:solidFill>
                  <a:schemeClr val="bg1"/>
                </a:solidFill>
              </a:rPr>
              <a:t>Titel</a:t>
            </a:r>
          </a:p>
          <a:p>
            <a:pPr>
              <a:lnSpc>
                <a:spcPts val="3000"/>
              </a:lnSpc>
            </a:pPr>
            <a:r>
              <a:rPr lang="sv-SE" dirty="0">
                <a:solidFill>
                  <a:schemeClr val="bg1"/>
                </a:solidFill>
              </a:rPr>
              <a:t>E-post</a:t>
            </a:r>
            <a:endParaRPr lang="sv-SE" sz="2400" dirty="0">
              <a:solidFill>
                <a:schemeClr val="bg1"/>
              </a:solidFill>
            </a:endParaRPr>
          </a:p>
        </p:txBody>
      </p:sp>
      <p:pic>
        <p:nvPicPr>
          <p:cNvPr id="8" name="Bildobjekt 7">
            <a:extLst>
              <a:ext uri="{FF2B5EF4-FFF2-40B4-BE49-F238E27FC236}">
                <a16:creationId xmlns:a16="http://schemas.microsoft.com/office/drawing/2014/main" id="{442C7ADE-68AB-0247-A088-A29186845F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97528" y="2809638"/>
            <a:ext cx="7434595" cy="2742680"/>
          </a:xfrm>
          <a:prstGeom prst="rect">
            <a:avLst/>
          </a:prstGeom>
        </p:spPr>
      </p:pic>
    </p:spTree>
    <p:extLst>
      <p:ext uri="{BB962C8B-B14F-4D97-AF65-F5344CB8AC3E}">
        <p14:creationId xmlns:p14="http://schemas.microsoft.com/office/powerpoint/2010/main" val="100457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grön&#10;&#10;Automatiskt genererad beskrivning">
            <a:extLst>
              <a:ext uri="{FF2B5EF4-FFF2-40B4-BE49-F238E27FC236}">
                <a16:creationId xmlns:a16="http://schemas.microsoft.com/office/drawing/2014/main" id="{4B37F24F-2B93-BB41-8B21-24A2663CFE6E}"/>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rot="10800000" flipH="1">
            <a:off x="0" y="0"/>
            <a:ext cx="12192000" cy="6858000"/>
          </a:xfrm>
        </p:spPr>
      </p:pic>
      <p:sp>
        <p:nvSpPr>
          <p:cNvPr id="13" name="textruta 12">
            <a:extLst>
              <a:ext uri="{FF2B5EF4-FFF2-40B4-BE49-F238E27FC236}">
                <a16:creationId xmlns:a16="http://schemas.microsoft.com/office/drawing/2014/main" id="{32AC95E2-9910-B34D-8890-D8A6E6D1D168}"/>
              </a:ext>
            </a:extLst>
          </p:cNvPr>
          <p:cNvSpPr txBox="1"/>
          <p:nvPr/>
        </p:nvSpPr>
        <p:spPr>
          <a:xfrm>
            <a:off x="995148" y="1326744"/>
            <a:ext cx="10201704" cy="3306216"/>
          </a:xfrm>
          <a:prstGeom prst="rect">
            <a:avLst/>
          </a:prstGeom>
          <a:noFill/>
        </p:spPr>
        <p:txBody>
          <a:bodyPr wrap="square" lIns="0" tIns="0" rIns="0" bIns="0" rtlCol="0">
            <a:noAutofit/>
          </a:bodyPr>
          <a:lstStyle/>
          <a:p>
            <a:r>
              <a:rPr lang="sv-SE" sz="3600" b="1" dirty="0">
                <a:solidFill>
                  <a:schemeClr val="bg1"/>
                </a:solidFill>
              </a:rPr>
              <a:t>Fakulteten för veterinärmedicin </a:t>
            </a:r>
            <a:br>
              <a:rPr lang="sv-SE" sz="3600" b="1" dirty="0">
                <a:solidFill>
                  <a:schemeClr val="bg1"/>
                </a:solidFill>
              </a:rPr>
            </a:br>
            <a:r>
              <a:rPr lang="sv-SE" sz="3600" b="1" dirty="0">
                <a:solidFill>
                  <a:schemeClr val="bg1"/>
                </a:solidFill>
              </a:rPr>
              <a:t>och husdjursvetenskap</a:t>
            </a:r>
          </a:p>
          <a:p>
            <a:endParaRPr lang="sv-SE" sz="2400" b="1" dirty="0">
              <a:solidFill>
                <a:schemeClr val="bg1"/>
              </a:solidFill>
            </a:endParaRPr>
          </a:p>
          <a:p>
            <a:r>
              <a:rPr lang="sv-SE" sz="2000" dirty="0">
                <a:solidFill>
                  <a:schemeClr val="bg1"/>
                </a:solidFill>
              </a:rPr>
              <a:t>Forskning och kunskap för djurens hälsa och livskvalitet.</a:t>
            </a:r>
          </a:p>
          <a:p>
            <a:r>
              <a:rPr lang="sv-SE" sz="2000" dirty="0">
                <a:solidFill>
                  <a:schemeClr val="bg1"/>
                </a:solidFill>
              </a:rPr>
              <a:t>Livsmedelssäkerhet och en hållbar framtida livsmedelsproduktion.</a:t>
            </a:r>
          </a:p>
          <a:p>
            <a:endParaRPr lang="sv-SE" sz="2000" dirty="0">
              <a:solidFill>
                <a:schemeClr val="bg1"/>
              </a:solidFill>
            </a:endParaRPr>
          </a:p>
          <a:p>
            <a:r>
              <a:rPr lang="sv-SE" sz="2000" dirty="0">
                <a:solidFill>
                  <a:schemeClr val="bg1"/>
                </a:solidFill>
              </a:rPr>
              <a:t>Namn Efternamn</a:t>
            </a:r>
          </a:p>
          <a:p>
            <a:r>
              <a:rPr lang="sv-SE" sz="2000" dirty="0">
                <a:solidFill>
                  <a:schemeClr val="bg1"/>
                </a:solidFill>
              </a:rPr>
              <a:t>Titel</a:t>
            </a:r>
          </a:p>
          <a:p>
            <a:r>
              <a:rPr lang="sv-SE" sz="2000" dirty="0">
                <a:solidFill>
                  <a:schemeClr val="bg1"/>
                </a:solidFill>
              </a:rPr>
              <a:t>Datum</a:t>
            </a:r>
            <a:endParaRPr lang="sv-SE" sz="1600" dirty="0">
              <a:solidFill>
                <a:schemeClr val="bg1"/>
              </a:solidFill>
            </a:endParaRPr>
          </a:p>
          <a:p>
            <a:pPr marL="0" marR="0" lvl="0" indent="0" defTabSz="914400" rtl="0" eaLnBrk="1" fontAlgn="auto" latinLnBrk="0" hangingPunct="1">
              <a:spcBef>
                <a:spcPts val="0"/>
              </a:spcBef>
              <a:spcAft>
                <a:spcPts val="0"/>
              </a:spcAft>
              <a:buClrTx/>
              <a:buSzTx/>
              <a:buFontTx/>
              <a:buNone/>
              <a:tabLst/>
              <a:defRPr/>
            </a:pPr>
            <a:endParaRPr kumimoji="0" lang="sv-SE" b="0" i="0" u="none" strike="noStrike" kern="1200" cap="none" spc="0" normalizeH="0" baseline="0" noProof="0" dirty="0">
              <a:ln>
                <a:noFill/>
              </a:ln>
              <a:solidFill>
                <a:schemeClr val="bg1"/>
              </a:solidFill>
              <a:effectLst/>
              <a:uLnTx/>
              <a:uFillTx/>
              <a:latin typeface="Arial"/>
              <a:ea typeface="+mn-ea"/>
              <a:cs typeface="+mn-cs"/>
            </a:endParaRPr>
          </a:p>
        </p:txBody>
      </p:sp>
      <p:pic>
        <p:nvPicPr>
          <p:cNvPr id="5" name="Bildobjekt 4" title="SLU-loggan.">
            <a:extLst>
              <a:ext uri="{FF2B5EF4-FFF2-40B4-BE49-F238E27FC236}">
                <a16:creationId xmlns:a16="http://schemas.microsoft.com/office/drawing/2014/main" id="{004B1BEA-0C92-AD4C-BDC4-067A3E60AB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25718" cy="1025718"/>
          </a:xfrm>
          <a:prstGeom prst="rect">
            <a:avLst/>
          </a:prstGeom>
        </p:spPr>
      </p:pic>
      <p:pic>
        <p:nvPicPr>
          <p:cNvPr id="3" name="Bildobjekt 2">
            <a:extLst>
              <a:ext uri="{FF2B5EF4-FFF2-40B4-BE49-F238E27FC236}">
                <a16:creationId xmlns:a16="http://schemas.microsoft.com/office/drawing/2014/main" id="{B329BBA1-C49F-324B-ABE2-1714E35C19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41012" y="4636235"/>
            <a:ext cx="7773330" cy="1790041"/>
          </a:xfrm>
          <a:prstGeom prst="rect">
            <a:avLst/>
          </a:prstGeom>
        </p:spPr>
      </p:pic>
    </p:spTree>
    <p:extLst>
      <p:ext uri="{BB962C8B-B14F-4D97-AF65-F5344CB8AC3E}">
        <p14:creationId xmlns:p14="http://schemas.microsoft.com/office/powerpoint/2010/main" val="377149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67A981F-0C63-5E4E-8C0C-2822736BCA9D}"/>
              </a:ext>
            </a:extLst>
          </p:cNvPr>
          <p:cNvSpPr>
            <a:spLocks noGrp="1"/>
          </p:cNvSpPr>
          <p:nvPr>
            <p:ph type="ctrTitle"/>
          </p:nvPr>
        </p:nvSpPr>
        <p:spPr/>
        <p:txBody>
          <a:bodyPr/>
          <a:lstStyle/>
          <a:p>
            <a:endParaRPr lang="sv-SE"/>
          </a:p>
        </p:txBody>
      </p:sp>
      <p:sp>
        <p:nvSpPr>
          <p:cNvPr id="4" name="Underrubrik 3">
            <a:extLst>
              <a:ext uri="{FF2B5EF4-FFF2-40B4-BE49-F238E27FC236}">
                <a16:creationId xmlns:a16="http://schemas.microsoft.com/office/drawing/2014/main" id="{6ACE604E-905C-E84A-86FC-F569DEAC8411}"/>
              </a:ext>
            </a:extLst>
          </p:cNvPr>
          <p:cNvSpPr>
            <a:spLocks noGrp="1"/>
          </p:cNvSpPr>
          <p:nvPr>
            <p:ph type="subTitle" idx="1"/>
          </p:nvPr>
        </p:nvSpPr>
        <p:spPr/>
        <p:txBody>
          <a:bodyPr/>
          <a:lstStyle/>
          <a:p>
            <a:endParaRPr lang="sv-SE"/>
          </a:p>
        </p:txBody>
      </p:sp>
      <p:pic>
        <p:nvPicPr>
          <p:cNvPr id="5" name="Platshållare för innehåll 4" descr="En bild som visar grön, utomhus, gräs&#10;&#10;&#10;&#10;Automatiskt genererad beskrivning">
            <a:extLst>
              <a:ext uri="{FF2B5EF4-FFF2-40B4-BE49-F238E27FC236}">
                <a16:creationId xmlns:a16="http://schemas.microsoft.com/office/drawing/2014/main" id="{F09BBAE3-EB5D-6D4E-B6FE-C174C8EA0C48}"/>
              </a:ext>
            </a:extLst>
          </p:cNvPr>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
        <p:nvSpPr>
          <p:cNvPr id="8" name="Rubrik 3">
            <a:extLst>
              <a:ext uri="{FF2B5EF4-FFF2-40B4-BE49-F238E27FC236}">
                <a16:creationId xmlns:a16="http://schemas.microsoft.com/office/drawing/2014/main" id="{44B10F71-3A4E-5F4C-8193-FD201459F97E}"/>
              </a:ext>
            </a:extLst>
          </p:cNvPr>
          <p:cNvSpPr txBox="1">
            <a:spLocks/>
          </p:cNvSpPr>
          <p:nvPr/>
        </p:nvSpPr>
        <p:spPr>
          <a:xfrm>
            <a:off x="768720" y="792000"/>
            <a:ext cx="5168055" cy="880197"/>
          </a:xfrm>
          <a:prstGeom prst="rect">
            <a:avLst/>
          </a:prstGeom>
        </p:spPr>
        <p:txBody>
          <a:bodyPr anchor="b" anchorCtr="0"/>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solidFill>
                  <a:schemeClr val="bg1"/>
                </a:solidFill>
              </a:rPr>
              <a:t>ORGANISATION</a:t>
            </a:r>
          </a:p>
        </p:txBody>
      </p:sp>
      <p:pic>
        <p:nvPicPr>
          <p:cNvPr id="6" name="Bildobjekt 5" title="SLU-loggan.">
            <a:extLst>
              <a:ext uri="{FF2B5EF4-FFF2-40B4-BE49-F238E27FC236}">
                <a16:creationId xmlns:a16="http://schemas.microsoft.com/office/drawing/2014/main" id="{6E694782-A222-3044-AE29-664339A289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17" y="0"/>
            <a:ext cx="1025718" cy="1025718"/>
          </a:xfrm>
          <a:prstGeom prst="rect">
            <a:avLst/>
          </a:prstGeom>
        </p:spPr>
      </p:pic>
    </p:spTree>
    <p:extLst>
      <p:ext uri="{BB962C8B-B14F-4D97-AF65-F5344CB8AC3E}">
        <p14:creationId xmlns:p14="http://schemas.microsoft.com/office/powerpoint/2010/main" val="143525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grön&#10;&#10;Automatiskt genererad beskrivning">
            <a:extLst>
              <a:ext uri="{FF2B5EF4-FFF2-40B4-BE49-F238E27FC236}">
                <a16:creationId xmlns:a16="http://schemas.microsoft.com/office/drawing/2014/main" id="{4B37F24F-2B93-BB41-8B21-24A2663CFE6E}"/>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rot="10800000" flipH="1">
            <a:off x="0" y="0"/>
            <a:ext cx="12192000" cy="6858000"/>
          </a:xfrm>
        </p:spPr>
      </p:pic>
      <p:sp>
        <p:nvSpPr>
          <p:cNvPr id="6" name="Rubrik 3">
            <a:extLst>
              <a:ext uri="{FF2B5EF4-FFF2-40B4-BE49-F238E27FC236}">
                <a16:creationId xmlns:a16="http://schemas.microsoft.com/office/drawing/2014/main" id="{67CE0A47-CC70-C240-AC52-3728A5D7A10B}"/>
              </a:ext>
            </a:extLst>
          </p:cNvPr>
          <p:cNvSpPr txBox="1">
            <a:spLocks/>
          </p:cNvSpPr>
          <p:nvPr/>
        </p:nvSpPr>
        <p:spPr>
          <a:xfrm>
            <a:off x="763917" y="799638"/>
            <a:ext cx="5168055" cy="880197"/>
          </a:xfrm>
          <a:prstGeom prst="rect">
            <a:avLst/>
          </a:prstGeom>
        </p:spPr>
        <p:txBody>
          <a:bodyPr anchor="b" anchorCtr="0"/>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solidFill>
                  <a:schemeClr val="bg1"/>
                </a:solidFill>
              </a:rPr>
              <a:t>SLU I SIFFROR</a:t>
            </a:r>
          </a:p>
        </p:txBody>
      </p:sp>
      <p:pic>
        <p:nvPicPr>
          <p:cNvPr id="5" name="Bildobjekt 4" title="SLU-loggan.">
            <a:extLst>
              <a:ext uri="{FF2B5EF4-FFF2-40B4-BE49-F238E27FC236}">
                <a16:creationId xmlns:a16="http://schemas.microsoft.com/office/drawing/2014/main" id="{4FD24D9F-7894-EB46-AD66-0B0939CFBB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25718" cy="1025718"/>
          </a:xfrm>
          <a:prstGeom prst="rect">
            <a:avLst/>
          </a:prstGeom>
        </p:spPr>
      </p:pic>
      <p:sp>
        <p:nvSpPr>
          <p:cNvPr id="32" name="textruta 31">
            <a:extLst>
              <a:ext uri="{FF2B5EF4-FFF2-40B4-BE49-F238E27FC236}">
                <a16:creationId xmlns:a16="http://schemas.microsoft.com/office/drawing/2014/main" id="{A220D62B-0F36-984B-82AE-82F50937CF4F}"/>
              </a:ext>
            </a:extLst>
          </p:cNvPr>
          <p:cNvSpPr txBox="1"/>
          <p:nvPr/>
        </p:nvSpPr>
        <p:spPr>
          <a:xfrm>
            <a:off x="1161630" y="2088973"/>
            <a:ext cx="1707786" cy="4353863"/>
          </a:xfrm>
          <a:prstGeom prst="rect">
            <a:avLst/>
          </a:prstGeom>
          <a:noFill/>
        </p:spPr>
        <p:txBody>
          <a:bodyPr wrap="square" lIns="0" tIns="0" rIns="0" bIns="0" rtlCol="0">
            <a:noAutofit/>
          </a:bodyPr>
          <a:lstStyle/>
          <a:p>
            <a:pPr algn="r"/>
            <a:r>
              <a:rPr lang="sv-SE" sz="4400" b="1" dirty="0">
                <a:solidFill>
                  <a:schemeClr val="bg1"/>
                </a:solidFill>
                <a:latin typeface="+mj-lt"/>
              </a:rPr>
              <a:t>4 200</a:t>
            </a:r>
          </a:p>
          <a:p>
            <a:pPr algn="r"/>
            <a:r>
              <a:rPr lang="sv-SE" sz="4400" b="1" dirty="0">
                <a:solidFill>
                  <a:schemeClr val="bg1"/>
                </a:solidFill>
                <a:latin typeface="+mj-lt"/>
              </a:rPr>
              <a:t>560</a:t>
            </a:r>
          </a:p>
          <a:p>
            <a:pPr algn="r"/>
            <a:r>
              <a:rPr lang="sv-SE" sz="4400" b="1" dirty="0">
                <a:solidFill>
                  <a:schemeClr val="bg1"/>
                </a:solidFill>
              </a:rPr>
              <a:t>48</a:t>
            </a:r>
          </a:p>
          <a:p>
            <a:pPr algn="r"/>
            <a:r>
              <a:rPr lang="sv-SE" sz="4400" b="1" dirty="0">
                <a:solidFill>
                  <a:schemeClr val="bg1"/>
                </a:solidFill>
              </a:rPr>
              <a:t>3 800</a:t>
            </a:r>
            <a:endParaRPr lang="sv-SE" sz="4400" b="1" dirty="0">
              <a:solidFill>
                <a:schemeClr val="bg1"/>
              </a:solidFill>
              <a:latin typeface="+mj-lt"/>
            </a:endParaRPr>
          </a:p>
          <a:p>
            <a:pPr algn="r"/>
            <a:r>
              <a:rPr lang="sv-SE" sz="4400" b="1" dirty="0">
                <a:solidFill>
                  <a:schemeClr val="bg1"/>
                </a:solidFill>
                <a:latin typeface="+mj-lt"/>
              </a:rPr>
              <a:t>3 200</a:t>
            </a:r>
          </a:p>
          <a:p>
            <a:pPr algn="r"/>
            <a:r>
              <a:rPr lang="sv-SE" sz="4400" b="1" dirty="0">
                <a:solidFill>
                  <a:schemeClr val="bg1"/>
                </a:solidFill>
                <a:latin typeface="+mj-lt"/>
              </a:rPr>
              <a:t>200</a:t>
            </a:r>
          </a:p>
        </p:txBody>
      </p:sp>
      <p:sp>
        <p:nvSpPr>
          <p:cNvPr id="33" name="textruta 32">
            <a:extLst>
              <a:ext uri="{FF2B5EF4-FFF2-40B4-BE49-F238E27FC236}">
                <a16:creationId xmlns:a16="http://schemas.microsoft.com/office/drawing/2014/main" id="{7956F95C-6B20-A543-9CC3-554E2CE1846D}"/>
              </a:ext>
            </a:extLst>
          </p:cNvPr>
          <p:cNvSpPr txBox="1"/>
          <p:nvPr/>
        </p:nvSpPr>
        <p:spPr>
          <a:xfrm>
            <a:off x="3578407" y="2260147"/>
            <a:ext cx="5013593" cy="4087200"/>
          </a:xfrm>
          <a:prstGeom prst="rect">
            <a:avLst/>
          </a:prstGeom>
          <a:noFill/>
        </p:spPr>
        <p:txBody>
          <a:bodyPr wrap="square" lIns="0" tIns="0" rIns="0" bIns="0" rtlCol="0">
            <a:noAutofit/>
          </a:bodyPr>
          <a:lstStyle/>
          <a:p>
            <a:pPr algn="ctr">
              <a:lnSpc>
                <a:spcPts val="2700"/>
              </a:lnSpc>
            </a:pPr>
            <a:r>
              <a:rPr lang="sv-SE" sz="2400" dirty="0">
                <a:solidFill>
                  <a:schemeClr val="bg1"/>
                </a:solidFill>
              </a:rPr>
              <a:t>HELÅRSSTUDENTER</a:t>
            </a:r>
          </a:p>
          <a:p>
            <a:pPr algn="ctr">
              <a:lnSpc>
                <a:spcPts val="2700"/>
              </a:lnSpc>
            </a:pPr>
            <a:endParaRPr lang="sv-SE" sz="2400" dirty="0">
              <a:solidFill>
                <a:schemeClr val="bg1"/>
              </a:solidFill>
            </a:endParaRPr>
          </a:p>
          <a:p>
            <a:pPr algn="ctr">
              <a:lnSpc>
                <a:spcPts val="2700"/>
              </a:lnSpc>
            </a:pPr>
            <a:r>
              <a:rPr lang="sv-SE" sz="2400" dirty="0">
                <a:solidFill>
                  <a:schemeClr val="bg1"/>
                </a:solidFill>
              </a:rPr>
              <a:t>FORSKARSTUD </a:t>
            </a:r>
          </a:p>
          <a:p>
            <a:pPr algn="ctr">
              <a:lnSpc>
                <a:spcPts val="2700"/>
              </a:lnSpc>
            </a:pPr>
            <a:endParaRPr lang="sv-SE" sz="2400" dirty="0">
              <a:solidFill>
                <a:schemeClr val="bg1"/>
              </a:solidFill>
            </a:endParaRPr>
          </a:p>
          <a:p>
            <a:pPr algn="ctr">
              <a:lnSpc>
                <a:spcPts val="2700"/>
              </a:lnSpc>
            </a:pPr>
            <a:r>
              <a:rPr lang="sv-SE" sz="2400" dirty="0">
                <a:solidFill>
                  <a:schemeClr val="bg1"/>
                </a:solidFill>
              </a:rPr>
              <a:t>UTBILDNINGSPROGRAM</a:t>
            </a:r>
          </a:p>
          <a:p>
            <a:pPr algn="ctr">
              <a:lnSpc>
                <a:spcPts val="2700"/>
              </a:lnSpc>
            </a:pPr>
            <a:endParaRPr lang="sv-SE" sz="2400" dirty="0">
              <a:solidFill>
                <a:schemeClr val="bg1"/>
              </a:solidFill>
            </a:endParaRPr>
          </a:p>
          <a:p>
            <a:pPr algn="ctr">
              <a:lnSpc>
                <a:spcPts val="2700"/>
              </a:lnSpc>
            </a:pPr>
            <a:r>
              <a:rPr lang="sv-SE" sz="2400" dirty="0">
                <a:solidFill>
                  <a:schemeClr val="bg1"/>
                </a:solidFill>
              </a:rPr>
              <a:t>ÅRSOMSÄTTNING 2020 (Mnkr)</a:t>
            </a:r>
          </a:p>
          <a:p>
            <a:pPr algn="ctr">
              <a:lnSpc>
                <a:spcPts val="2700"/>
              </a:lnSpc>
            </a:pPr>
            <a:endParaRPr lang="sv-SE" sz="2400" dirty="0">
              <a:solidFill>
                <a:schemeClr val="bg1"/>
              </a:solidFill>
            </a:endParaRPr>
          </a:p>
          <a:p>
            <a:pPr algn="ctr">
              <a:lnSpc>
                <a:spcPts val="2700"/>
              </a:lnSpc>
            </a:pPr>
            <a:r>
              <a:rPr lang="sv-SE" sz="2400" dirty="0">
                <a:solidFill>
                  <a:schemeClr val="bg1"/>
                </a:solidFill>
              </a:rPr>
              <a:t>HELÅRSANSTÄLLDA</a:t>
            </a:r>
          </a:p>
          <a:p>
            <a:pPr algn="ctr">
              <a:lnSpc>
                <a:spcPts val="2700"/>
              </a:lnSpc>
            </a:pPr>
            <a:endParaRPr lang="sv-SE" sz="2400" dirty="0">
              <a:solidFill>
                <a:schemeClr val="bg1"/>
              </a:solidFill>
            </a:endParaRPr>
          </a:p>
          <a:p>
            <a:pPr algn="ctr">
              <a:lnSpc>
                <a:spcPts val="2700"/>
              </a:lnSpc>
            </a:pPr>
            <a:r>
              <a:rPr lang="sv-SE" sz="2400" dirty="0">
                <a:solidFill>
                  <a:schemeClr val="bg1"/>
                </a:solidFill>
              </a:rPr>
              <a:t>PROFESSORER</a:t>
            </a:r>
          </a:p>
        </p:txBody>
      </p:sp>
      <p:cxnSp>
        <p:nvCxnSpPr>
          <p:cNvPr id="10" name="Rak 9">
            <a:extLst>
              <a:ext uri="{FF2B5EF4-FFF2-40B4-BE49-F238E27FC236}">
                <a16:creationId xmlns:a16="http://schemas.microsoft.com/office/drawing/2014/main" id="{BC462150-590E-F149-9E0F-2618F23C33EB}"/>
              </a:ext>
            </a:extLst>
          </p:cNvPr>
          <p:cNvCxnSpPr>
            <a:cxnSpLocks/>
          </p:cNvCxnSpPr>
          <p:nvPr/>
        </p:nvCxnSpPr>
        <p:spPr>
          <a:xfrm>
            <a:off x="882869" y="1728475"/>
            <a:ext cx="10114315"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ubrik 3">
            <a:extLst>
              <a:ext uri="{FF2B5EF4-FFF2-40B4-BE49-F238E27FC236}">
                <a16:creationId xmlns:a16="http://schemas.microsoft.com/office/drawing/2014/main" id="{CB2BE062-399B-0F48-87E8-8B20F364C2B7}"/>
              </a:ext>
            </a:extLst>
          </p:cNvPr>
          <p:cNvSpPr txBox="1">
            <a:spLocks/>
          </p:cNvSpPr>
          <p:nvPr/>
        </p:nvSpPr>
        <p:spPr>
          <a:xfrm>
            <a:off x="8083296" y="799637"/>
            <a:ext cx="3121152" cy="880197"/>
          </a:xfrm>
          <a:prstGeom prst="rect">
            <a:avLst/>
          </a:prstGeom>
        </p:spPr>
        <p:txBody>
          <a:bodyPr anchor="b" anchorCtr="0"/>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solidFill>
                  <a:schemeClr val="bg1"/>
                </a:solidFill>
              </a:rPr>
              <a:t>VH I SIFFROR</a:t>
            </a:r>
          </a:p>
        </p:txBody>
      </p:sp>
      <p:sp>
        <p:nvSpPr>
          <p:cNvPr id="13" name="textruta 12">
            <a:extLst>
              <a:ext uri="{FF2B5EF4-FFF2-40B4-BE49-F238E27FC236}">
                <a16:creationId xmlns:a16="http://schemas.microsoft.com/office/drawing/2014/main" id="{FFA7B0A3-0093-3F4C-BE24-A484DE04A700}"/>
              </a:ext>
            </a:extLst>
          </p:cNvPr>
          <p:cNvSpPr txBox="1"/>
          <p:nvPr/>
        </p:nvSpPr>
        <p:spPr>
          <a:xfrm>
            <a:off x="8537910" y="2088973"/>
            <a:ext cx="1707786" cy="4353863"/>
          </a:xfrm>
          <a:prstGeom prst="rect">
            <a:avLst/>
          </a:prstGeom>
          <a:noFill/>
        </p:spPr>
        <p:txBody>
          <a:bodyPr wrap="square" lIns="0" tIns="0" rIns="0" bIns="0" rtlCol="0">
            <a:noAutofit/>
          </a:bodyPr>
          <a:lstStyle/>
          <a:p>
            <a:pPr algn="r"/>
            <a:r>
              <a:rPr lang="sv-SE" sz="4400" b="1" dirty="0">
                <a:solidFill>
                  <a:schemeClr val="bg1"/>
                </a:solidFill>
                <a:latin typeface="+mj-lt"/>
              </a:rPr>
              <a:t>1 120</a:t>
            </a:r>
          </a:p>
          <a:p>
            <a:pPr algn="r"/>
            <a:r>
              <a:rPr lang="sv-SE" sz="4400" b="1" dirty="0">
                <a:solidFill>
                  <a:schemeClr val="bg1"/>
                </a:solidFill>
                <a:latin typeface="+mj-lt"/>
              </a:rPr>
              <a:t>118</a:t>
            </a:r>
          </a:p>
          <a:p>
            <a:pPr algn="r"/>
            <a:r>
              <a:rPr lang="sv-SE" sz="4400" b="1" dirty="0">
                <a:solidFill>
                  <a:schemeClr val="bg1"/>
                </a:solidFill>
              </a:rPr>
              <a:t>7</a:t>
            </a:r>
          </a:p>
          <a:p>
            <a:pPr algn="r"/>
            <a:r>
              <a:rPr lang="sv-SE" sz="4400" b="1" dirty="0">
                <a:solidFill>
                  <a:schemeClr val="bg1"/>
                </a:solidFill>
              </a:rPr>
              <a:t> 733</a:t>
            </a:r>
            <a:endParaRPr lang="sv-SE" sz="4400" b="1" dirty="0">
              <a:solidFill>
                <a:schemeClr val="bg1"/>
              </a:solidFill>
              <a:latin typeface="+mj-lt"/>
            </a:endParaRPr>
          </a:p>
          <a:p>
            <a:pPr algn="r"/>
            <a:r>
              <a:rPr lang="sv-SE" sz="4400" b="1" dirty="0">
                <a:solidFill>
                  <a:schemeClr val="bg1"/>
                </a:solidFill>
                <a:latin typeface="+mj-lt"/>
              </a:rPr>
              <a:t>438</a:t>
            </a:r>
          </a:p>
          <a:p>
            <a:pPr algn="r"/>
            <a:r>
              <a:rPr lang="sv-SE" sz="4400" b="1" dirty="0">
                <a:solidFill>
                  <a:schemeClr val="bg1"/>
                </a:solidFill>
                <a:latin typeface="+mj-lt"/>
              </a:rPr>
              <a:t>50</a:t>
            </a:r>
          </a:p>
        </p:txBody>
      </p:sp>
    </p:spTree>
    <p:extLst>
      <p:ext uri="{BB962C8B-B14F-4D97-AF65-F5344CB8AC3E}">
        <p14:creationId xmlns:p14="http://schemas.microsoft.com/office/powerpoint/2010/main" val="334953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grön&#10;&#10;Automatiskt genererad beskrivning">
            <a:extLst>
              <a:ext uri="{FF2B5EF4-FFF2-40B4-BE49-F238E27FC236}">
                <a16:creationId xmlns:a16="http://schemas.microsoft.com/office/drawing/2014/main" id="{4B37F24F-2B93-BB41-8B21-24A2663CFE6E}"/>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rot="10800000" flipH="1">
            <a:off x="0" y="12526"/>
            <a:ext cx="12192000" cy="6858000"/>
          </a:xfrm>
        </p:spPr>
      </p:pic>
      <p:sp>
        <p:nvSpPr>
          <p:cNvPr id="3" name="Rubrik 3">
            <a:extLst>
              <a:ext uri="{FF2B5EF4-FFF2-40B4-BE49-F238E27FC236}">
                <a16:creationId xmlns:a16="http://schemas.microsoft.com/office/drawing/2014/main" id="{C0B4C834-3BA2-0F40-B0D0-C601F5956937}"/>
              </a:ext>
            </a:extLst>
          </p:cNvPr>
          <p:cNvSpPr txBox="1">
            <a:spLocks/>
          </p:cNvSpPr>
          <p:nvPr/>
        </p:nvSpPr>
        <p:spPr>
          <a:xfrm>
            <a:off x="759422" y="1106787"/>
            <a:ext cx="8719860" cy="880197"/>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solidFill>
                  <a:schemeClr val="bg1"/>
                </a:solidFill>
              </a:rPr>
              <a:t>En gemensam värld – delade lösningar</a:t>
            </a:r>
          </a:p>
        </p:txBody>
      </p:sp>
      <p:sp>
        <p:nvSpPr>
          <p:cNvPr id="4" name="Platshållare för innehåll 4">
            <a:extLst>
              <a:ext uri="{FF2B5EF4-FFF2-40B4-BE49-F238E27FC236}">
                <a16:creationId xmlns:a16="http://schemas.microsoft.com/office/drawing/2014/main" id="{59A5CF01-9C3D-1A47-808F-E6B6A6DFB05A}"/>
              </a:ext>
            </a:extLst>
          </p:cNvPr>
          <p:cNvSpPr txBox="1">
            <a:spLocks/>
          </p:cNvSpPr>
          <p:nvPr/>
        </p:nvSpPr>
        <p:spPr>
          <a:xfrm>
            <a:off x="759422" y="2253748"/>
            <a:ext cx="7397165" cy="3648517"/>
          </a:xfrm>
          <a:prstGeom prst="rect">
            <a:avLst/>
          </a:prstGeom>
        </p:spPr>
        <p:txBody>
          <a:bodyPr/>
          <a:lst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bg1"/>
                </a:solidFill>
              </a:rPr>
              <a:t>Kilmatkris </a:t>
            </a:r>
          </a:p>
          <a:p>
            <a:r>
              <a:rPr lang="sv-SE" dirty="0">
                <a:solidFill>
                  <a:schemeClr val="bg1"/>
                </a:solidFill>
              </a:rPr>
              <a:t>Omställning</a:t>
            </a:r>
          </a:p>
          <a:p>
            <a:r>
              <a:rPr lang="sv-SE" dirty="0">
                <a:solidFill>
                  <a:schemeClr val="bg1"/>
                </a:solidFill>
              </a:rPr>
              <a:t>Livsmedelssäkerhet</a:t>
            </a:r>
          </a:p>
          <a:p>
            <a:r>
              <a:rPr lang="sv-SE" dirty="0">
                <a:solidFill>
                  <a:schemeClr val="bg1"/>
                </a:solidFill>
              </a:rPr>
              <a:t>Biologisk mångfald</a:t>
            </a:r>
          </a:p>
          <a:p>
            <a:r>
              <a:rPr lang="sv-SE" dirty="0">
                <a:solidFill>
                  <a:schemeClr val="bg1"/>
                </a:solidFill>
              </a:rPr>
              <a:t>Försörjning</a:t>
            </a:r>
          </a:p>
        </p:txBody>
      </p:sp>
      <p:pic>
        <p:nvPicPr>
          <p:cNvPr id="9" name="Bildobjekt 8" title="SLU-loggan.">
            <a:extLst>
              <a:ext uri="{FF2B5EF4-FFF2-40B4-BE49-F238E27FC236}">
                <a16:creationId xmlns:a16="http://schemas.microsoft.com/office/drawing/2014/main" id="{62F7748F-8B01-8B4D-B158-44B29BF7A4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25718" cy="1025718"/>
          </a:xfrm>
          <a:prstGeom prst="rect">
            <a:avLst/>
          </a:prstGeom>
        </p:spPr>
      </p:pic>
      <p:pic>
        <p:nvPicPr>
          <p:cNvPr id="6" name="Bildobjekt 5">
            <a:extLst>
              <a:ext uri="{FF2B5EF4-FFF2-40B4-BE49-F238E27FC236}">
                <a16:creationId xmlns:a16="http://schemas.microsoft.com/office/drawing/2014/main" id="{5D6095D4-988C-7E47-B7A0-E878A4479E7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86572" y="1022586"/>
            <a:ext cx="4354529" cy="4354529"/>
          </a:xfrm>
          <a:prstGeom prst="rect">
            <a:avLst/>
          </a:prstGeom>
        </p:spPr>
      </p:pic>
      <p:pic>
        <p:nvPicPr>
          <p:cNvPr id="8" name="Bildobjekt 7">
            <a:extLst>
              <a:ext uri="{FF2B5EF4-FFF2-40B4-BE49-F238E27FC236}">
                <a16:creationId xmlns:a16="http://schemas.microsoft.com/office/drawing/2014/main" id="{9441513E-529C-DB45-8B1B-F134574120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50771" y="5228705"/>
            <a:ext cx="1146626" cy="1146626"/>
          </a:xfrm>
          <a:prstGeom prst="rect">
            <a:avLst/>
          </a:prstGeom>
        </p:spPr>
      </p:pic>
      <p:pic>
        <p:nvPicPr>
          <p:cNvPr id="10" name="Bildobjekt 9">
            <a:extLst>
              <a:ext uri="{FF2B5EF4-FFF2-40B4-BE49-F238E27FC236}">
                <a16:creationId xmlns:a16="http://schemas.microsoft.com/office/drawing/2014/main" id="{E95B574C-964C-8448-85AB-5AE4C4BD677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81886" y="5228705"/>
            <a:ext cx="1146626" cy="1146626"/>
          </a:xfrm>
          <a:prstGeom prst="rect">
            <a:avLst/>
          </a:prstGeom>
        </p:spPr>
      </p:pic>
      <p:pic>
        <p:nvPicPr>
          <p:cNvPr id="11" name="Bildobjekt 10">
            <a:extLst>
              <a:ext uri="{FF2B5EF4-FFF2-40B4-BE49-F238E27FC236}">
                <a16:creationId xmlns:a16="http://schemas.microsoft.com/office/drawing/2014/main" id="{AA8CF44A-68B1-6344-BD63-22B077DC547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923041" y="5228705"/>
            <a:ext cx="1146627" cy="1146627"/>
          </a:xfrm>
          <a:prstGeom prst="rect">
            <a:avLst/>
          </a:prstGeom>
        </p:spPr>
      </p:pic>
      <p:pic>
        <p:nvPicPr>
          <p:cNvPr id="12" name="Bildobjekt 11">
            <a:extLst>
              <a:ext uri="{FF2B5EF4-FFF2-40B4-BE49-F238E27FC236}">
                <a16:creationId xmlns:a16="http://schemas.microsoft.com/office/drawing/2014/main" id="{360E3F88-1724-C649-BA9A-B95612E231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44166" y="5239026"/>
            <a:ext cx="1146626" cy="1146626"/>
          </a:xfrm>
          <a:prstGeom prst="rect">
            <a:avLst/>
          </a:prstGeom>
        </p:spPr>
      </p:pic>
      <p:pic>
        <p:nvPicPr>
          <p:cNvPr id="13" name="Bildobjekt 12">
            <a:extLst>
              <a:ext uri="{FF2B5EF4-FFF2-40B4-BE49-F238E27FC236}">
                <a16:creationId xmlns:a16="http://schemas.microsoft.com/office/drawing/2014/main" id="{97DC8E20-853F-C44B-BFE6-A4E12F3CE32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17299" y="5228705"/>
            <a:ext cx="1146626" cy="1146626"/>
          </a:xfrm>
          <a:prstGeom prst="rect">
            <a:avLst/>
          </a:prstGeom>
        </p:spPr>
      </p:pic>
      <p:pic>
        <p:nvPicPr>
          <p:cNvPr id="14" name="Bildobjekt 13">
            <a:extLst>
              <a:ext uri="{FF2B5EF4-FFF2-40B4-BE49-F238E27FC236}">
                <a16:creationId xmlns:a16="http://schemas.microsoft.com/office/drawing/2014/main" id="{65D9241C-4B66-8045-A7C1-1E214731ED5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513026" y="5228705"/>
            <a:ext cx="1146626" cy="1146626"/>
          </a:xfrm>
          <a:prstGeom prst="rect">
            <a:avLst/>
          </a:prstGeom>
        </p:spPr>
      </p:pic>
    </p:spTree>
    <p:extLst>
      <p:ext uri="{BB962C8B-B14F-4D97-AF65-F5344CB8AC3E}">
        <p14:creationId xmlns:p14="http://schemas.microsoft.com/office/powerpoint/2010/main" val="365605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grön&#10;&#10;Automatiskt genererad beskrivning">
            <a:extLst>
              <a:ext uri="{FF2B5EF4-FFF2-40B4-BE49-F238E27FC236}">
                <a16:creationId xmlns:a16="http://schemas.microsoft.com/office/drawing/2014/main" id="{4B37F24F-2B93-BB41-8B21-24A2663CFE6E}"/>
              </a:ext>
            </a:extLst>
          </p:cNvPr>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rot="10800000" flipH="1">
            <a:off x="0" y="0"/>
            <a:ext cx="12192000" cy="6858000"/>
          </a:xfrm>
        </p:spPr>
      </p:pic>
      <p:sp>
        <p:nvSpPr>
          <p:cNvPr id="13" name="textruta 12">
            <a:extLst>
              <a:ext uri="{FF2B5EF4-FFF2-40B4-BE49-F238E27FC236}">
                <a16:creationId xmlns:a16="http://schemas.microsoft.com/office/drawing/2014/main" id="{32AC95E2-9910-B34D-8890-D8A6E6D1D168}"/>
              </a:ext>
            </a:extLst>
          </p:cNvPr>
          <p:cNvSpPr txBox="1"/>
          <p:nvPr/>
        </p:nvSpPr>
        <p:spPr>
          <a:xfrm>
            <a:off x="936533" y="1150899"/>
            <a:ext cx="4608483" cy="1025718"/>
          </a:xfrm>
          <a:prstGeom prst="rect">
            <a:avLst/>
          </a:prstGeom>
          <a:noFill/>
        </p:spPr>
        <p:txBody>
          <a:bodyPr wrap="square" lIns="0" tIns="0" rIns="0" bIns="0" rtlCol="0">
            <a:noAutofit/>
          </a:bodyPr>
          <a:lstStyle/>
          <a:p>
            <a:r>
              <a:rPr lang="sv-SE" sz="3600" b="1" dirty="0">
                <a:solidFill>
                  <a:schemeClr val="bg1"/>
                </a:solidFill>
              </a:rPr>
              <a:t>VH:s målbild</a:t>
            </a:r>
          </a:p>
          <a:p>
            <a:endParaRPr lang="sv-SE" sz="2400" b="1" dirty="0">
              <a:solidFill>
                <a:schemeClr val="bg1"/>
              </a:solidFill>
            </a:endParaRPr>
          </a:p>
          <a:p>
            <a:pPr marL="0" marR="0" lvl="0" indent="0" defTabSz="914400" rtl="0" eaLnBrk="1" fontAlgn="auto" latinLnBrk="0" hangingPunct="1">
              <a:spcBef>
                <a:spcPts val="0"/>
              </a:spcBef>
              <a:spcAft>
                <a:spcPts val="0"/>
              </a:spcAft>
              <a:buClrTx/>
              <a:buSzTx/>
              <a:buFontTx/>
              <a:buNone/>
              <a:tabLst/>
              <a:defRPr/>
            </a:pPr>
            <a:endParaRPr kumimoji="0" lang="sv-SE" b="0" i="0" u="none" strike="noStrike" kern="1200" cap="none" spc="0" normalizeH="0" baseline="0" noProof="0" dirty="0">
              <a:ln>
                <a:noFill/>
              </a:ln>
              <a:solidFill>
                <a:schemeClr val="bg1"/>
              </a:solidFill>
              <a:effectLst/>
              <a:uLnTx/>
              <a:uFillTx/>
              <a:latin typeface="Arial"/>
              <a:ea typeface="+mn-ea"/>
              <a:cs typeface="+mn-cs"/>
            </a:endParaRPr>
          </a:p>
        </p:txBody>
      </p:sp>
      <p:pic>
        <p:nvPicPr>
          <p:cNvPr id="5" name="Bildobjekt 4" title="SLU-loggan.">
            <a:extLst>
              <a:ext uri="{FF2B5EF4-FFF2-40B4-BE49-F238E27FC236}">
                <a16:creationId xmlns:a16="http://schemas.microsoft.com/office/drawing/2014/main" id="{004B1BEA-0C92-AD4C-BDC4-067A3E60AB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25718" cy="1025718"/>
          </a:xfrm>
          <a:prstGeom prst="rect">
            <a:avLst/>
          </a:prstGeom>
        </p:spPr>
      </p:pic>
      <p:sp>
        <p:nvSpPr>
          <p:cNvPr id="6" name="Platshållare för innehåll 4">
            <a:extLst>
              <a:ext uri="{FF2B5EF4-FFF2-40B4-BE49-F238E27FC236}">
                <a16:creationId xmlns:a16="http://schemas.microsoft.com/office/drawing/2014/main" id="{3FE3CB3D-5C02-274E-AAE2-D7743D335977}"/>
              </a:ext>
            </a:extLst>
          </p:cNvPr>
          <p:cNvSpPr txBox="1">
            <a:spLocks/>
          </p:cNvSpPr>
          <p:nvPr/>
        </p:nvSpPr>
        <p:spPr>
          <a:xfrm>
            <a:off x="759422" y="1903956"/>
            <a:ext cx="10262145" cy="4371584"/>
          </a:xfrm>
          <a:prstGeom prst="rect">
            <a:avLst/>
          </a:prstGeom>
        </p:spPr>
        <p:txBody>
          <a:bodyPr/>
          <a:lst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pPr>
            <a:r>
              <a:rPr lang="sv-SE" sz="1800" dirty="0">
                <a:solidFill>
                  <a:schemeClr val="bg1"/>
                </a:solidFill>
              </a:rPr>
              <a:t>Fakultetens arbete utgår från </a:t>
            </a:r>
            <a:r>
              <a:rPr lang="sv-SE" sz="1800" i="1" u="sng" dirty="0">
                <a:solidFill>
                  <a:schemeClr val="bg1"/>
                </a:solidFill>
              </a:rPr>
              <a:t>djurens bästa </a:t>
            </a:r>
            <a:r>
              <a:rPr lang="sv-SE" sz="1800" dirty="0">
                <a:solidFill>
                  <a:schemeClr val="bg1"/>
                </a:solidFill>
              </a:rPr>
              <a:t>med förankring i FN:s mål om hållbar utveckling. </a:t>
            </a:r>
            <a:br>
              <a:rPr lang="sv-SE" sz="1800" dirty="0">
                <a:solidFill>
                  <a:schemeClr val="bg1"/>
                </a:solidFill>
              </a:rPr>
            </a:br>
            <a:r>
              <a:rPr lang="sv-SE" sz="1800" dirty="0">
                <a:solidFill>
                  <a:schemeClr val="bg1"/>
                </a:solidFill>
              </a:rPr>
              <a:t>Vi ansvarar för forskning, utbildning och samverkan kring djurens hälsa och välfärd, skötsel, utfordring och avel. Fakultetens </a:t>
            </a:r>
            <a:r>
              <a:rPr lang="sv-SE" sz="1800" i="1" u="sng" dirty="0">
                <a:solidFill>
                  <a:schemeClr val="bg1"/>
                </a:solidFill>
              </a:rPr>
              <a:t>undervisning är förankrad i forskningen </a:t>
            </a:r>
            <a:r>
              <a:rPr lang="sv-SE" sz="1800" dirty="0">
                <a:solidFill>
                  <a:schemeClr val="bg1"/>
                </a:solidFill>
              </a:rPr>
              <a:t>och håller hög kvalitet. Vi har hög söktryck till alla våra utbildningar, fakulteten är en attraktiv arbetsplats och våra utexaminerade studenter är efterfrågade i samhället.</a:t>
            </a:r>
          </a:p>
          <a:p>
            <a:pPr marL="0" indent="0">
              <a:lnSpc>
                <a:spcPct val="100000"/>
              </a:lnSpc>
              <a:buNone/>
            </a:pPr>
            <a:r>
              <a:rPr lang="sv-SE" sz="1800" i="1" u="sng" dirty="0">
                <a:solidFill>
                  <a:schemeClr val="bg1"/>
                </a:solidFill>
              </a:rPr>
              <a:t>Vi samverkar </a:t>
            </a:r>
            <a:r>
              <a:rPr lang="sv-SE" sz="1800" dirty="0">
                <a:solidFill>
                  <a:schemeClr val="bg1"/>
                </a:solidFill>
              </a:rPr>
              <a:t>med omgivande samhälle, näringslivet och offentliga verksamheter och medverkar till utveckling och förändring i såväl de små som de stora sammanhangen. Vår forskning präglas av </a:t>
            </a:r>
            <a:r>
              <a:rPr lang="sv-SE" sz="1800" i="1" u="sng" dirty="0">
                <a:solidFill>
                  <a:schemeClr val="bg1"/>
                </a:solidFill>
              </a:rPr>
              <a:t>komparativt och tvärvetenskapligt angreppssätt </a:t>
            </a:r>
            <a:r>
              <a:rPr lang="sv-SE" sz="1800" dirty="0">
                <a:solidFill>
                  <a:schemeClr val="bg1"/>
                </a:solidFill>
              </a:rPr>
              <a:t>som genererar kunskap om hälsa och livskvalité hos både djur och människor, om </a:t>
            </a:r>
            <a:r>
              <a:rPr lang="sv-SE" sz="1800" i="1" u="sng" dirty="0">
                <a:solidFill>
                  <a:schemeClr val="bg1"/>
                </a:solidFill>
              </a:rPr>
              <a:t>samspel</a:t>
            </a:r>
            <a:r>
              <a:rPr lang="sv-SE" sz="1800" dirty="0">
                <a:solidFill>
                  <a:schemeClr val="bg1"/>
                </a:solidFill>
              </a:rPr>
              <a:t> mellan djur och människor och om </a:t>
            </a:r>
            <a:r>
              <a:rPr lang="sv-SE" sz="1800" i="1" u="sng" dirty="0">
                <a:solidFill>
                  <a:schemeClr val="bg1"/>
                </a:solidFill>
              </a:rPr>
              <a:t>djurens roll</a:t>
            </a:r>
            <a:r>
              <a:rPr lang="sv-SE" sz="1800" dirty="0">
                <a:solidFill>
                  <a:schemeClr val="bg1"/>
                </a:solidFill>
              </a:rPr>
              <a:t> i bevarande och återskapande av mångfald i det </a:t>
            </a:r>
            <a:r>
              <a:rPr lang="sv-SE" sz="1800" i="1" u="sng" dirty="0">
                <a:solidFill>
                  <a:schemeClr val="bg1"/>
                </a:solidFill>
              </a:rPr>
              <a:t>cirkulära samhället.</a:t>
            </a:r>
          </a:p>
          <a:p>
            <a:pPr marL="0" indent="0">
              <a:lnSpc>
                <a:spcPct val="100000"/>
              </a:lnSpc>
              <a:buNone/>
            </a:pPr>
            <a:r>
              <a:rPr lang="sv-SE" sz="1800" dirty="0">
                <a:solidFill>
                  <a:schemeClr val="bg1"/>
                </a:solidFill>
              </a:rPr>
              <a:t>Våra forskningsstrategiska satsningar bidrar i väsentlig grad till utveckling av system för </a:t>
            </a:r>
            <a:r>
              <a:rPr lang="sv-SE" sz="1800" i="1" u="sng" dirty="0">
                <a:solidFill>
                  <a:schemeClr val="bg1"/>
                </a:solidFill>
              </a:rPr>
              <a:t>hållbar</a:t>
            </a:r>
            <a:r>
              <a:rPr lang="sv-SE" sz="1800" dirty="0">
                <a:solidFill>
                  <a:schemeClr val="bg1"/>
                </a:solidFill>
              </a:rPr>
              <a:t> och konkurrenskraftig </a:t>
            </a:r>
            <a:r>
              <a:rPr lang="sv-SE" sz="1800" i="1" u="sng" dirty="0">
                <a:solidFill>
                  <a:schemeClr val="bg1"/>
                </a:solidFill>
              </a:rPr>
              <a:t>livsmedelsproduktion</a:t>
            </a:r>
            <a:r>
              <a:rPr lang="sv-SE" sz="1800" dirty="0">
                <a:solidFill>
                  <a:schemeClr val="bg1"/>
                </a:solidFill>
              </a:rPr>
              <a:t> och </a:t>
            </a:r>
            <a:r>
              <a:rPr lang="sv-SE" sz="1800" i="1" u="sng" dirty="0">
                <a:solidFill>
                  <a:schemeClr val="bg1"/>
                </a:solidFill>
              </a:rPr>
              <a:t>konsumtion</a:t>
            </a:r>
            <a:r>
              <a:rPr lang="sv-SE" sz="1800" dirty="0">
                <a:solidFill>
                  <a:schemeClr val="bg1"/>
                </a:solidFill>
              </a:rPr>
              <a:t>, och utvecklar djurens roll i dessa system. </a:t>
            </a:r>
            <a:r>
              <a:rPr lang="sv-SE" sz="1800" dirty="0" err="1">
                <a:solidFill>
                  <a:schemeClr val="bg1"/>
                </a:solidFill>
              </a:rPr>
              <a:t>One</a:t>
            </a:r>
            <a:r>
              <a:rPr lang="sv-SE" sz="1800" dirty="0">
                <a:solidFill>
                  <a:schemeClr val="bg1"/>
                </a:solidFill>
              </a:rPr>
              <a:t> Health-perspektivet är centralt liksom forskning om nya medicinska landvinningar.</a:t>
            </a:r>
          </a:p>
        </p:txBody>
      </p:sp>
    </p:spTree>
    <p:extLst>
      <p:ext uri="{BB962C8B-B14F-4D97-AF65-F5344CB8AC3E}">
        <p14:creationId xmlns:p14="http://schemas.microsoft.com/office/powerpoint/2010/main" val="115906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ruta 32">
            <a:extLst>
              <a:ext uri="{FF2B5EF4-FFF2-40B4-BE49-F238E27FC236}">
                <a16:creationId xmlns:a16="http://schemas.microsoft.com/office/drawing/2014/main" id="{080402B4-E8CE-7E48-8EDF-5A241A0CBF19}"/>
              </a:ext>
            </a:extLst>
          </p:cNvPr>
          <p:cNvSpPr txBox="1"/>
          <p:nvPr/>
        </p:nvSpPr>
        <p:spPr>
          <a:xfrm>
            <a:off x="936000" y="4521588"/>
            <a:ext cx="1943100" cy="446631"/>
          </a:xfrm>
          <a:prstGeom prst="rect">
            <a:avLst/>
          </a:prstGeom>
          <a:noFill/>
        </p:spPr>
        <p:txBody>
          <a:bodyPr wrap="square" lIns="0" tIns="0" rIns="0" bIns="0" rtlCol="0">
            <a:noAutofit/>
          </a:bodyPr>
          <a:lstStyle/>
          <a:p>
            <a:pPr algn="l">
              <a:lnSpc>
                <a:spcPts val="3000"/>
              </a:lnSpc>
            </a:pPr>
            <a:r>
              <a:rPr lang="sv-SE" dirty="0">
                <a:solidFill>
                  <a:schemeClr val="accent6">
                    <a:lumMod val="75000"/>
                  </a:schemeClr>
                </a:solidFill>
              </a:rPr>
              <a:t>Ett SLU</a:t>
            </a:r>
          </a:p>
        </p:txBody>
      </p:sp>
      <p:sp>
        <p:nvSpPr>
          <p:cNvPr id="34" name="textruta 33">
            <a:extLst>
              <a:ext uri="{FF2B5EF4-FFF2-40B4-BE49-F238E27FC236}">
                <a16:creationId xmlns:a16="http://schemas.microsoft.com/office/drawing/2014/main" id="{C97054A9-4D4B-7249-B160-8309DD303809}"/>
              </a:ext>
            </a:extLst>
          </p:cNvPr>
          <p:cNvSpPr txBox="1"/>
          <p:nvPr/>
        </p:nvSpPr>
        <p:spPr>
          <a:xfrm>
            <a:off x="936000" y="2788275"/>
            <a:ext cx="3312294" cy="435730"/>
          </a:xfrm>
          <a:prstGeom prst="rect">
            <a:avLst/>
          </a:prstGeom>
          <a:noFill/>
        </p:spPr>
        <p:txBody>
          <a:bodyPr wrap="square" lIns="0" tIns="0" rIns="0" bIns="0" rtlCol="0">
            <a:noAutofit/>
          </a:bodyPr>
          <a:lstStyle/>
          <a:p>
            <a:r>
              <a:rPr lang="sv-SE" sz="2000" dirty="0" err="1">
                <a:solidFill>
                  <a:schemeClr val="accent6">
                    <a:lumMod val="75000"/>
                  </a:schemeClr>
                </a:solidFill>
              </a:rPr>
              <a:t>One</a:t>
            </a:r>
            <a:r>
              <a:rPr lang="sv-SE" sz="2000" dirty="0">
                <a:solidFill>
                  <a:schemeClr val="accent6">
                    <a:lumMod val="75000"/>
                  </a:schemeClr>
                </a:solidFill>
              </a:rPr>
              <a:t> Health-approach </a:t>
            </a:r>
          </a:p>
        </p:txBody>
      </p:sp>
      <p:sp>
        <p:nvSpPr>
          <p:cNvPr id="37" name="textruta 36">
            <a:extLst>
              <a:ext uri="{FF2B5EF4-FFF2-40B4-BE49-F238E27FC236}">
                <a16:creationId xmlns:a16="http://schemas.microsoft.com/office/drawing/2014/main" id="{227E0353-DFC6-2B42-BDC2-763F33E7D59D}"/>
              </a:ext>
            </a:extLst>
          </p:cNvPr>
          <p:cNvSpPr txBox="1"/>
          <p:nvPr/>
        </p:nvSpPr>
        <p:spPr>
          <a:xfrm>
            <a:off x="936000" y="2088000"/>
            <a:ext cx="4276820" cy="354759"/>
          </a:xfrm>
          <a:prstGeom prst="rect">
            <a:avLst/>
          </a:prstGeom>
          <a:noFill/>
        </p:spPr>
        <p:txBody>
          <a:bodyPr wrap="square" lIns="0" tIns="0" rIns="0" bIns="0" rtlCol="0">
            <a:noAutofit/>
          </a:bodyPr>
          <a:lstStyle/>
          <a:p>
            <a:r>
              <a:rPr lang="sv-SE" sz="2000" dirty="0">
                <a:solidFill>
                  <a:schemeClr val="accent6">
                    <a:lumMod val="75000"/>
                  </a:schemeClr>
                </a:solidFill>
              </a:rPr>
              <a:t>Systemperspektiv på livsmedel</a:t>
            </a:r>
          </a:p>
          <a:p>
            <a:pPr algn="l"/>
            <a:endParaRPr lang="sv-SE" sz="2800" dirty="0">
              <a:solidFill>
                <a:schemeClr val="accent6">
                  <a:lumMod val="75000"/>
                </a:schemeClr>
              </a:solidFill>
            </a:endParaRPr>
          </a:p>
        </p:txBody>
      </p:sp>
      <p:cxnSp>
        <p:nvCxnSpPr>
          <p:cNvPr id="46" name="Rak 45">
            <a:extLst>
              <a:ext uri="{FF2B5EF4-FFF2-40B4-BE49-F238E27FC236}">
                <a16:creationId xmlns:a16="http://schemas.microsoft.com/office/drawing/2014/main" id="{3F0CA000-63A8-8A4E-ABBE-665DF297ADB1}"/>
              </a:ext>
            </a:extLst>
          </p:cNvPr>
          <p:cNvCxnSpPr>
            <a:cxnSpLocks/>
          </p:cNvCxnSpPr>
          <p:nvPr/>
        </p:nvCxnSpPr>
        <p:spPr>
          <a:xfrm>
            <a:off x="936000" y="3324547"/>
            <a:ext cx="300682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Rak 46">
            <a:extLst>
              <a:ext uri="{FF2B5EF4-FFF2-40B4-BE49-F238E27FC236}">
                <a16:creationId xmlns:a16="http://schemas.microsoft.com/office/drawing/2014/main" id="{9EF5B8FC-E15B-C242-9CC6-E9BCE4721E6D}"/>
              </a:ext>
            </a:extLst>
          </p:cNvPr>
          <p:cNvCxnSpPr>
            <a:cxnSpLocks/>
          </p:cNvCxnSpPr>
          <p:nvPr/>
        </p:nvCxnSpPr>
        <p:spPr>
          <a:xfrm>
            <a:off x="936000" y="4355364"/>
            <a:ext cx="300682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ruta 50">
            <a:extLst>
              <a:ext uri="{FF2B5EF4-FFF2-40B4-BE49-F238E27FC236}">
                <a16:creationId xmlns:a16="http://schemas.microsoft.com/office/drawing/2014/main" id="{D0A38491-CB7A-3D46-820B-1790C7703731}"/>
              </a:ext>
            </a:extLst>
          </p:cNvPr>
          <p:cNvSpPr txBox="1"/>
          <p:nvPr/>
        </p:nvSpPr>
        <p:spPr>
          <a:xfrm>
            <a:off x="936000" y="3550280"/>
            <a:ext cx="3006820" cy="704541"/>
          </a:xfrm>
          <a:prstGeom prst="rect">
            <a:avLst/>
          </a:prstGeom>
          <a:noFill/>
        </p:spPr>
        <p:txBody>
          <a:bodyPr wrap="square" lIns="0" tIns="0" rIns="0" bIns="0" rtlCol="0">
            <a:noAutofit/>
          </a:bodyPr>
          <a:lstStyle/>
          <a:p>
            <a:r>
              <a:rPr lang="sv-SE" sz="2000" dirty="0">
                <a:solidFill>
                  <a:schemeClr val="accent6">
                    <a:lumMod val="75000"/>
                  </a:schemeClr>
                </a:solidFill>
              </a:rPr>
              <a:t>Digitaliseringens </a:t>
            </a:r>
            <a:br>
              <a:rPr lang="sv-SE" sz="2000" dirty="0">
                <a:solidFill>
                  <a:schemeClr val="accent6">
                    <a:lumMod val="75000"/>
                  </a:schemeClr>
                </a:solidFill>
              </a:rPr>
            </a:br>
            <a:r>
              <a:rPr lang="sv-SE" sz="2000" dirty="0">
                <a:solidFill>
                  <a:schemeClr val="accent6">
                    <a:lumMod val="75000"/>
                  </a:schemeClr>
                </a:solidFill>
              </a:rPr>
              <a:t>utvecklingsmöjligheter</a:t>
            </a:r>
            <a:endParaRPr lang="sv-SE" sz="2800" dirty="0">
              <a:solidFill>
                <a:schemeClr val="accent6">
                  <a:lumMod val="75000"/>
                </a:schemeClr>
              </a:solidFill>
              <a:latin typeface="Lucida Sans Unicode" pitchFamily="34" charset="0"/>
              <a:ea typeface="MS PGothic" pitchFamily="34" charset="-128"/>
              <a:cs typeface="Arial" pitchFamily="34" charset="0"/>
            </a:endParaRPr>
          </a:p>
          <a:p>
            <a:endParaRPr lang="sv-SE" sz="2800" dirty="0">
              <a:solidFill>
                <a:schemeClr val="accent6">
                  <a:lumMod val="75000"/>
                </a:schemeClr>
              </a:solidFill>
            </a:endParaRPr>
          </a:p>
        </p:txBody>
      </p:sp>
      <p:sp>
        <p:nvSpPr>
          <p:cNvPr id="12" name="Rubrik 3">
            <a:extLst>
              <a:ext uri="{FF2B5EF4-FFF2-40B4-BE49-F238E27FC236}">
                <a16:creationId xmlns:a16="http://schemas.microsoft.com/office/drawing/2014/main" id="{24986EBE-191F-BB42-830B-D1034A9C49D2}"/>
              </a:ext>
            </a:extLst>
          </p:cNvPr>
          <p:cNvSpPr txBox="1">
            <a:spLocks/>
          </p:cNvSpPr>
          <p:nvPr/>
        </p:nvSpPr>
        <p:spPr>
          <a:xfrm>
            <a:off x="936000" y="1087669"/>
            <a:ext cx="9954738" cy="880197"/>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t>VH:s fakultetsstrategi 2021-2025</a:t>
            </a:r>
            <a:br>
              <a:rPr lang="en-SE" dirty="0">
                <a:latin typeface="Helvetica" pitchFamily="2" charset="0"/>
              </a:rPr>
            </a:br>
            <a:endParaRPr lang="sv-SE" dirty="0"/>
          </a:p>
        </p:txBody>
      </p:sp>
      <p:pic>
        <p:nvPicPr>
          <p:cNvPr id="13" name="Bildobjekt 12">
            <a:extLst>
              <a:ext uri="{FF2B5EF4-FFF2-40B4-BE49-F238E27FC236}">
                <a16:creationId xmlns:a16="http://schemas.microsoft.com/office/drawing/2014/main" id="{AB39CB63-2AA7-5A4B-937D-8CC26B2627D9}"/>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a:ext>
            </a:extLst>
          </a:blip>
          <a:stretch>
            <a:fillRect/>
          </a:stretch>
        </p:blipFill>
        <p:spPr>
          <a:xfrm>
            <a:off x="5142746" y="1970427"/>
            <a:ext cx="5561698" cy="3303075"/>
          </a:xfrm>
          <a:prstGeom prst="roundRect">
            <a:avLst>
              <a:gd name="adj" fmla="val 0"/>
            </a:avLst>
          </a:prstGeom>
          <a:ln>
            <a:noFill/>
          </a:ln>
          <a:effectLst>
            <a:outerShdw blurRad="76200" dist="49837" dir="7800000" algn="tl" rotWithShape="0">
              <a:srgbClr val="000000">
                <a:alpha val="51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lnRef>
          <a:fillRef idx="1">
            <a:schemeClr val="lt1"/>
          </a:fillRef>
          <a:effectRef idx="0">
            <a:schemeClr val="accent1"/>
          </a:effectRef>
          <a:fontRef idx="minor">
            <a:schemeClr val="dk1"/>
          </a:fontRef>
        </p:style>
      </p:pic>
      <p:cxnSp>
        <p:nvCxnSpPr>
          <p:cNvPr id="17" name="Rak 16">
            <a:extLst>
              <a:ext uri="{FF2B5EF4-FFF2-40B4-BE49-F238E27FC236}">
                <a16:creationId xmlns:a16="http://schemas.microsoft.com/office/drawing/2014/main" id="{75F3CDF7-0AFC-FA41-BC37-89E197CD0479}"/>
              </a:ext>
            </a:extLst>
          </p:cNvPr>
          <p:cNvCxnSpPr>
            <a:cxnSpLocks/>
          </p:cNvCxnSpPr>
          <p:nvPr/>
        </p:nvCxnSpPr>
        <p:spPr>
          <a:xfrm>
            <a:off x="936000" y="2558694"/>
            <a:ext cx="300682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67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3">
            <a:extLst>
              <a:ext uri="{FF2B5EF4-FFF2-40B4-BE49-F238E27FC236}">
                <a16:creationId xmlns:a16="http://schemas.microsoft.com/office/drawing/2014/main" id="{24986EBE-191F-BB42-830B-D1034A9C49D2}"/>
              </a:ext>
            </a:extLst>
          </p:cNvPr>
          <p:cNvSpPr txBox="1">
            <a:spLocks/>
          </p:cNvSpPr>
          <p:nvPr/>
        </p:nvSpPr>
        <p:spPr>
          <a:xfrm>
            <a:off x="936000" y="1068582"/>
            <a:ext cx="4997466" cy="880197"/>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t>Systemperspektivet</a:t>
            </a:r>
          </a:p>
        </p:txBody>
      </p:sp>
      <p:sp>
        <p:nvSpPr>
          <p:cNvPr id="20" name="textruta 19">
            <a:extLst>
              <a:ext uri="{FF2B5EF4-FFF2-40B4-BE49-F238E27FC236}">
                <a16:creationId xmlns:a16="http://schemas.microsoft.com/office/drawing/2014/main" id="{AC79854E-27FD-BD47-965A-C3BAB1D3F1DE}"/>
              </a:ext>
            </a:extLst>
          </p:cNvPr>
          <p:cNvSpPr txBox="1"/>
          <p:nvPr/>
        </p:nvSpPr>
        <p:spPr>
          <a:xfrm>
            <a:off x="936000" y="2089463"/>
            <a:ext cx="2105035" cy="38596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672146">
                    <a:lumMod val="75000"/>
                  </a:srgbClr>
                </a:solidFill>
                <a:effectLst/>
                <a:uLnTx/>
                <a:uFillTx/>
                <a:latin typeface="Arial"/>
                <a:ea typeface="+mn-ea"/>
                <a:cs typeface="+mn-cs"/>
              </a:rPr>
              <a:t>Komplext</a:t>
            </a:r>
            <a:endParaRPr kumimoji="0" lang="sv-SE" sz="1800" b="0" i="0" u="none" strike="noStrike" kern="1200" cap="none" spc="0" normalizeH="0" baseline="0" noProof="0" dirty="0">
              <a:ln>
                <a:noFill/>
              </a:ln>
              <a:solidFill>
                <a:srgbClr val="672146">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CE0037"/>
              </a:solidFill>
              <a:effectLst/>
              <a:uLnTx/>
              <a:uFillTx/>
              <a:latin typeface="Arial"/>
              <a:ea typeface="+mn-ea"/>
              <a:cs typeface="+mn-cs"/>
            </a:endParaRPr>
          </a:p>
        </p:txBody>
      </p:sp>
      <p:sp>
        <p:nvSpPr>
          <p:cNvPr id="21" name="textruta 20">
            <a:extLst>
              <a:ext uri="{FF2B5EF4-FFF2-40B4-BE49-F238E27FC236}">
                <a16:creationId xmlns:a16="http://schemas.microsoft.com/office/drawing/2014/main" id="{0EB6A849-7090-924D-AE8C-6FCDF447F907}"/>
              </a:ext>
            </a:extLst>
          </p:cNvPr>
          <p:cNvSpPr txBox="1"/>
          <p:nvPr/>
        </p:nvSpPr>
        <p:spPr>
          <a:xfrm>
            <a:off x="936000" y="3504688"/>
            <a:ext cx="3108420" cy="510786"/>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672146">
                    <a:lumMod val="75000"/>
                  </a:srgbClr>
                </a:solidFill>
                <a:effectLst/>
                <a:uLnTx/>
                <a:uFillTx/>
                <a:latin typeface="Arial"/>
                <a:ea typeface="+mn-ea"/>
                <a:cs typeface="+mn-cs"/>
              </a:rPr>
              <a:t>Utmaningar</a:t>
            </a:r>
            <a:endParaRPr kumimoji="0" lang="sv-SE" sz="1800" b="0" i="0" u="none" strike="noStrike" kern="1200" cap="none" spc="0" normalizeH="0" baseline="0" noProof="0" dirty="0">
              <a:ln>
                <a:noFill/>
              </a:ln>
              <a:solidFill>
                <a:srgbClr val="672146">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CE0037"/>
              </a:solidFill>
              <a:effectLst/>
              <a:uLnTx/>
              <a:uFillTx/>
              <a:latin typeface="Arial"/>
              <a:ea typeface="+mn-ea"/>
              <a:cs typeface="+mn-cs"/>
            </a:endParaRPr>
          </a:p>
        </p:txBody>
      </p:sp>
      <p:sp>
        <p:nvSpPr>
          <p:cNvPr id="22" name="textruta 21">
            <a:extLst>
              <a:ext uri="{FF2B5EF4-FFF2-40B4-BE49-F238E27FC236}">
                <a16:creationId xmlns:a16="http://schemas.microsoft.com/office/drawing/2014/main" id="{88C01259-2497-7C4A-917F-5C9FFFE47085}"/>
              </a:ext>
            </a:extLst>
          </p:cNvPr>
          <p:cNvSpPr txBox="1"/>
          <p:nvPr/>
        </p:nvSpPr>
        <p:spPr>
          <a:xfrm>
            <a:off x="936000" y="2758987"/>
            <a:ext cx="2105035" cy="37932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672146">
                    <a:lumMod val="75000"/>
                  </a:srgbClr>
                </a:solidFill>
                <a:effectLst/>
                <a:uLnTx/>
                <a:uFillTx/>
                <a:latin typeface="Arial"/>
                <a:ea typeface="+mn-ea"/>
                <a:cs typeface="+mn-cs"/>
              </a:rPr>
              <a:t>Målkonflikter</a:t>
            </a:r>
            <a:endParaRPr kumimoji="0" lang="sv-SE" sz="1800" b="0" i="0" u="none" strike="noStrike" kern="1200" cap="none" spc="0" normalizeH="0" baseline="0" noProof="0" dirty="0">
              <a:ln>
                <a:noFill/>
              </a:ln>
              <a:solidFill>
                <a:srgbClr val="672146">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CE0037"/>
              </a:solidFill>
              <a:effectLst/>
              <a:uLnTx/>
              <a:uFillTx/>
              <a:latin typeface="Arial"/>
              <a:ea typeface="+mn-ea"/>
              <a:cs typeface="+mn-cs"/>
            </a:endParaRPr>
          </a:p>
        </p:txBody>
      </p:sp>
      <p:cxnSp>
        <p:nvCxnSpPr>
          <p:cNvPr id="14" name="Rak 13">
            <a:extLst>
              <a:ext uri="{FF2B5EF4-FFF2-40B4-BE49-F238E27FC236}">
                <a16:creationId xmlns:a16="http://schemas.microsoft.com/office/drawing/2014/main" id="{9692E681-BAAB-7640-9B54-3A52A27EB21F}"/>
              </a:ext>
            </a:extLst>
          </p:cNvPr>
          <p:cNvCxnSpPr>
            <a:cxnSpLocks/>
          </p:cNvCxnSpPr>
          <p:nvPr/>
        </p:nvCxnSpPr>
        <p:spPr>
          <a:xfrm>
            <a:off x="936000" y="2558694"/>
            <a:ext cx="300682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BAEECBB4-7343-E741-A590-DEDA7FFECB32}"/>
              </a:ext>
            </a:extLst>
          </p:cNvPr>
          <p:cNvCxnSpPr>
            <a:cxnSpLocks/>
          </p:cNvCxnSpPr>
          <p:nvPr/>
        </p:nvCxnSpPr>
        <p:spPr>
          <a:xfrm>
            <a:off x="936000" y="3275680"/>
            <a:ext cx="300682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77E16940-DA6B-B84A-84D8-3D3EFBCFCC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7212" y="586753"/>
            <a:ext cx="5363939" cy="5684494"/>
          </a:xfrm>
          <a:prstGeom prst="rect">
            <a:avLst/>
          </a:prstGeom>
        </p:spPr>
      </p:pic>
      <p:sp>
        <p:nvSpPr>
          <p:cNvPr id="7" name="textruta 6">
            <a:extLst>
              <a:ext uri="{FF2B5EF4-FFF2-40B4-BE49-F238E27FC236}">
                <a16:creationId xmlns:a16="http://schemas.microsoft.com/office/drawing/2014/main" id="{5370E2F6-6123-334C-9548-C820FD8FB5D3}"/>
              </a:ext>
            </a:extLst>
          </p:cNvPr>
          <p:cNvSpPr txBox="1"/>
          <p:nvPr/>
        </p:nvSpPr>
        <p:spPr>
          <a:xfrm>
            <a:off x="4531633" y="6147326"/>
            <a:ext cx="8119655" cy="601250"/>
          </a:xfrm>
          <a:prstGeom prst="rect">
            <a:avLst/>
          </a:prstGeom>
          <a:noFill/>
        </p:spPr>
        <p:txBody>
          <a:bodyPr wrap="square" lIns="0" tIns="0" rIns="0" bIns="0" rtlCol="0">
            <a:noAutofit/>
          </a:bodyPr>
          <a:lstStyle/>
          <a:p>
            <a:r>
              <a:rPr lang="en-GB" sz="1100" dirty="0" err="1"/>
              <a:t>Källa</a:t>
            </a:r>
            <a:r>
              <a:rPr lang="en-GB" sz="1100" dirty="0"/>
              <a:t>: Animal Task Force – Strategic Research and Innovation Agenda – April 2021</a:t>
            </a:r>
          </a:p>
          <a:p>
            <a:r>
              <a:rPr lang="en-GB" sz="1100" u="sng" dirty="0">
                <a:hlinkClick r:id="rId4" tooltip="http://animaltaskforce.eu/Portals/0/ATF/ATF_Strategic_Research_and_Innovation_Agenda_April2021.pdf"/>
              </a:rPr>
              <a:t>Läs mer: http://animaltaskforce.eu/Portals/0/ATF/ATF_Strategic_Research_and_Innovation_Agenda_April2021.pdf</a:t>
            </a:r>
            <a:endParaRPr lang="en-GB" sz="1100" dirty="0"/>
          </a:p>
          <a:p>
            <a:pPr algn="l">
              <a:lnSpc>
                <a:spcPts val="3000"/>
              </a:lnSpc>
            </a:pPr>
            <a:endParaRPr lang="sv-SE" sz="1400" dirty="0"/>
          </a:p>
        </p:txBody>
      </p:sp>
    </p:spTree>
    <p:extLst>
      <p:ext uri="{BB962C8B-B14F-4D97-AF65-F5344CB8AC3E}">
        <p14:creationId xmlns:p14="http://schemas.microsoft.com/office/powerpoint/2010/main" val="176261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3">
            <a:extLst>
              <a:ext uri="{FF2B5EF4-FFF2-40B4-BE49-F238E27FC236}">
                <a16:creationId xmlns:a16="http://schemas.microsoft.com/office/drawing/2014/main" id="{24986EBE-191F-BB42-830B-D1034A9C49D2}"/>
              </a:ext>
            </a:extLst>
          </p:cNvPr>
          <p:cNvSpPr txBox="1">
            <a:spLocks/>
          </p:cNvSpPr>
          <p:nvPr/>
        </p:nvSpPr>
        <p:spPr>
          <a:xfrm>
            <a:off x="936000" y="1060031"/>
            <a:ext cx="3691534" cy="880197"/>
          </a:xfrm>
          <a:prstGeom prst="rect">
            <a:avLst/>
          </a:prstGeom>
        </p:spPr>
        <p:txBody>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sv-SE" dirty="0"/>
              <a:t>Digitalisering</a:t>
            </a:r>
          </a:p>
        </p:txBody>
      </p:sp>
      <p:cxnSp>
        <p:nvCxnSpPr>
          <p:cNvPr id="17" name="Rak 18">
            <a:extLst>
              <a:ext uri="{FF2B5EF4-FFF2-40B4-BE49-F238E27FC236}">
                <a16:creationId xmlns:a16="http://schemas.microsoft.com/office/drawing/2014/main" id="{4EB42AD5-9C60-974F-A94B-D625D5403D56}"/>
              </a:ext>
            </a:extLst>
          </p:cNvPr>
          <p:cNvCxnSpPr>
            <a:cxnSpLocks/>
          </p:cNvCxnSpPr>
          <p:nvPr/>
        </p:nvCxnSpPr>
        <p:spPr>
          <a:xfrm>
            <a:off x="936000" y="2556000"/>
            <a:ext cx="2283393"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ak 21">
            <a:extLst>
              <a:ext uri="{FF2B5EF4-FFF2-40B4-BE49-F238E27FC236}">
                <a16:creationId xmlns:a16="http://schemas.microsoft.com/office/drawing/2014/main" id="{82B37A19-5D38-C643-AC1C-AAC6DD67F96D}"/>
              </a:ext>
            </a:extLst>
          </p:cNvPr>
          <p:cNvCxnSpPr>
            <a:cxnSpLocks/>
          </p:cNvCxnSpPr>
          <p:nvPr/>
        </p:nvCxnSpPr>
        <p:spPr>
          <a:xfrm>
            <a:off x="936000" y="3251454"/>
            <a:ext cx="2283393"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832DF052-D361-5F44-8EF8-BD85F7A25267}"/>
              </a:ext>
            </a:extLst>
          </p:cNvPr>
          <p:cNvSpPr txBox="1"/>
          <p:nvPr/>
        </p:nvSpPr>
        <p:spPr>
          <a:xfrm>
            <a:off x="936000" y="2088000"/>
            <a:ext cx="1785431" cy="43719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srgbClr val="672146">
                    <a:lumMod val="75000"/>
                  </a:srgbClr>
                </a:solidFill>
                <a:effectLst/>
                <a:uLnTx/>
                <a:uFillTx/>
                <a:latin typeface="Arial"/>
                <a:ea typeface="+mn-ea"/>
                <a:cs typeface="+mn-cs"/>
              </a:rPr>
              <a:t>Gigacow</a:t>
            </a:r>
            <a:endParaRPr kumimoji="0" lang="sv-SE" sz="1800" b="0" i="0" u="none" strike="noStrike" kern="1200" cap="none" spc="0" normalizeH="0" baseline="0" noProof="0" dirty="0">
              <a:ln>
                <a:noFill/>
              </a:ln>
              <a:solidFill>
                <a:srgbClr val="672146">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CE0037"/>
              </a:solidFill>
              <a:effectLst/>
              <a:uLnTx/>
              <a:uFillTx/>
              <a:latin typeface="Arial"/>
              <a:ea typeface="+mn-ea"/>
              <a:cs typeface="+mn-cs"/>
            </a:endParaRPr>
          </a:p>
        </p:txBody>
      </p:sp>
      <p:sp>
        <p:nvSpPr>
          <p:cNvPr id="24" name="textruta 23">
            <a:extLst>
              <a:ext uri="{FF2B5EF4-FFF2-40B4-BE49-F238E27FC236}">
                <a16:creationId xmlns:a16="http://schemas.microsoft.com/office/drawing/2014/main" id="{83588B24-46A9-4E4E-926D-4C04F3AAD3D0}"/>
              </a:ext>
            </a:extLst>
          </p:cNvPr>
          <p:cNvSpPr txBox="1"/>
          <p:nvPr/>
        </p:nvSpPr>
        <p:spPr>
          <a:xfrm>
            <a:off x="936000" y="2718937"/>
            <a:ext cx="1785431" cy="43719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srgbClr val="672146">
                    <a:lumMod val="75000"/>
                  </a:srgbClr>
                </a:solidFill>
                <a:effectLst/>
                <a:uLnTx/>
                <a:uFillTx/>
                <a:latin typeface="Arial"/>
                <a:ea typeface="+mn-ea"/>
                <a:cs typeface="+mn-cs"/>
              </a:rPr>
              <a:t>Basreg</a:t>
            </a:r>
            <a:endParaRPr kumimoji="0" lang="sv-SE" sz="1800" b="0" i="0" u="none" strike="noStrike" kern="1200" cap="none" spc="0" normalizeH="0" baseline="0" noProof="0" dirty="0">
              <a:ln>
                <a:noFill/>
              </a:ln>
              <a:solidFill>
                <a:srgbClr val="672146">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CE0037"/>
              </a:solidFill>
              <a:effectLst/>
              <a:uLnTx/>
              <a:uFillTx/>
              <a:latin typeface="Arial"/>
              <a:ea typeface="+mn-ea"/>
              <a:cs typeface="+mn-cs"/>
            </a:endParaRPr>
          </a:p>
        </p:txBody>
      </p:sp>
      <p:sp>
        <p:nvSpPr>
          <p:cNvPr id="25" name="textruta 24">
            <a:extLst>
              <a:ext uri="{FF2B5EF4-FFF2-40B4-BE49-F238E27FC236}">
                <a16:creationId xmlns:a16="http://schemas.microsoft.com/office/drawing/2014/main" id="{960238FA-D632-544C-A5EF-B0C218AE23A0}"/>
              </a:ext>
            </a:extLst>
          </p:cNvPr>
          <p:cNvSpPr txBox="1"/>
          <p:nvPr/>
        </p:nvSpPr>
        <p:spPr>
          <a:xfrm>
            <a:off x="936000" y="3416774"/>
            <a:ext cx="1785431" cy="43719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672146">
                    <a:lumMod val="75000"/>
                  </a:srgbClr>
                </a:solidFill>
                <a:effectLst/>
                <a:uLnTx/>
                <a:uFillTx/>
                <a:latin typeface="Arial"/>
                <a:ea typeface="+mn-ea"/>
                <a:cs typeface="+mn-cs"/>
              </a:rPr>
              <a:t>Journalsystem</a:t>
            </a:r>
            <a:endParaRPr kumimoji="0" lang="sv-SE" sz="1800" b="0" i="0" u="none" strike="noStrike" kern="1200" cap="none" spc="0" normalizeH="0" baseline="0" noProof="0" dirty="0">
              <a:ln>
                <a:noFill/>
              </a:ln>
              <a:solidFill>
                <a:srgbClr val="672146">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CE0037"/>
              </a:solidFill>
              <a:effectLst/>
              <a:uLnTx/>
              <a:uFillTx/>
              <a:latin typeface="Arial"/>
              <a:ea typeface="+mn-ea"/>
              <a:cs typeface="+mn-cs"/>
            </a:endParaRPr>
          </a:p>
        </p:txBody>
      </p:sp>
      <p:pic>
        <p:nvPicPr>
          <p:cNvPr id="4" name="Bildobjekt 3">
            <a:extLst>
              <a:ext uri="{FF2B5EF4-FFF2-40B4-BE49-F238E27FC236}">
                <a16:creationId xmlns:a16="http://schemas.microsoft.com/office/drawing/2014/main" id="{ABC23A20-827E-7043-A5AB-DEBFEB9FA0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9581" y="1298492"/>
            <a:ext cx="5470311" cy="3905923"/>
          </a:xfrm>
          <a:prstGeom prst="rect">
            <a:avLst/>
          </a:prstGeom>
          <a:effectLst>
            <a:outerShdw blurRad="50800" dist="38507" dir="5400000" algn="ctr" rotWithShape="0">
              <a:srgbClr val="000000">
                <a:alpha val="43137"/>
              </a:srgbClr>
            </a:outerShdw>
          </a:effectLst>
        </p:spPr>
      </p:pic>
    </p:spTree>
    <p:extLst>
      <p:ext uri="{BB962C8B-B14F-4D97-AF65-F5344CB8AC3E}">
        <p14:creationId xmlns:p14="http://schemas.microsoft.com/office/powerpoint/2010/main" val="425718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1" id="{4B2BF550-1856-48DA-800D-EC630D0A7CF1}" vid="{3C0BB924-2B92-41BF-9833-548AF8EEC7C4}"/>
    </a:ext>
  </a:extLst>
</a:theme>
</file>

<file path=ppt/theme/theme2.xml><?xml version="1.0" encoding="utf-8"?>
<a:theme xmlns:a="http://schemas.openxmlformats.org/drawingml/2006/main" name="1_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mall-sv-4x3-2019-10-31" id="{83796DA3-4806-4F97-A4EF-B684B6D932FA}" vid="{93718A08-8509-44A0-AB81-FB7160790A3A}"/>
    </a:ext>
  </a:extLst>
</a:theme>
</file>

<file path=ppt/theme/theme3.xml><?xml version="1.0" encoding="utf-8"?>
<a:theme xmlns:a="http://schemas.openxmlformats.org/drawingml/2006/main" name="2_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3" id="{8DAE8200-1FF3-401E-BBB3-4D3B3C8163D1}" vid="{202F687E-A72F-48B0-BAF4-66D10977C02A}"/>
    </a:ext>
  </a:extLst>
</a:theme>
</file>

<file path=ppt/theme/theme4.xml><?xml version="1.0" encoding="utf-8"?>
<a:theme xmlns:a="http://schemas.openxmlformats.org/drawingml/2006/main" name="3_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SLUmall-sv-4x3-2019-05-09.potx" id="{E00DAA96-1403-4E9B-9EE3-012E425AFCA6}" vid="{AC8D65FC-5747-4AAE-B8E0-9D9CF142CED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SLU mallsidor</Template>
  <TotalTime>28800</TotalTime>
  <Words>2132</Words>
  <Application>Microsoft Macintosh PowerPoint</Application>
  <PresentationFormat>Bredbild</PresentationFormat>
  <Paragraphs>249</Paragraphs>
  <Slides>17</Slides>
  <Notes>17</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17</vt:i4>
      </vt:variant>
    </vt:vector>
  </HeadingPairs>
  <TitlesOfParts>
    <vt:vector size="26" baseType="lpstr">
      <vt:lpstr>Akzidenz-Grotesk BQ</vt:lpstr>
      <vt:lpstr>Arial</vt:lpstr>
      <vt:lpstr>Calibri</vt:lpstr>
      <vt:lpstr>Helvetica</vt:lpstr>
      <vt:lpstr>Lucida Sans Unicode</vt:lpstr>
      <vt:lpstr>SLU mallsidor</vt:lpstr>
      <vt:lpstr>1_SLU mallsidor</vt:lpstr>
      <vt:lpstr>2_SLU mallsidor</vt:lpstr>
      <vt:lpstr>3_SLU mallsidor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Ulrika Åström</dc:creator>
  <cp:lastModifiedBy>Microsoft Office User</cp:lastModifiedBy>
  <cp:revision>1001</cp:revision>
  <cp:lastPrinted>2021-02-17T10:42:50Z</cp:lastPrinted>
  <dcterms:created xsi:type="dcterms:W3CDTF">2020-12-16T09:10:19Z</dcterms:created>
  <dcterms:modified xsi:type="dcterms:W3CDTF">2022-02-14T11:59:45Z</dcterms:modified>
</cp:coreProperties>
</file>